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7" r:id="rId2"/>
    <p:sldId id="425" r:id="rId3"/>
    <p:sldId id="431" r:id="rId4"/>
    <p:sldId id="433" r:id="rId5"/>
    <p:sldId id="437" r:id="rId6"/>
    <p:sldId id="426" r:id="rId7"/>
    <p:sldId id="484" r:id="rId8"/>
    <p:sldId id="480" r:id="rId9"/>
    <p:sldId id="374" r:id="rId10"/>
    <p:sldId id="485" r:id="rId11"/>
    <p:sldId id="486" r:id="rId12"/>
    <p:sldId id="487" r:id="rId13"/>
    <p:sldId id="468" r:id="rId14"/>
    <p:sldId id="483" r:id="rId15"/>
    <p:sldId id="434" r:id="rId16"/>
    <p:sldId id="432" r:id="rId17"/>
    <p:sldId id="435" r:id="rId18"/>
    <p:sldId id="482" r:id="rId19"/>
    <p:sldId id="427" r:id="rId20"/>
    <p:sldId id="375" r:id="rId21"/>
    <p:sldId id="376" r:id="rId22"/>
    <p:sldId id="377" r:id="rId23"/>
    <p:sldId id="428" r:id="rId24"/>
    <p:sldId id="429" r:id="rId25"/>
    <p:sldId id="430" r:id="rId26"/>
    <p:sldId id="481" r:id="rId27"/>
    <p:sldId id="436" r:id="rId28"/>
    <p:sldId id="379"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60" autoAdjust="0"/>
    <p:restoredTop sz="94660"/>
  </p:normalViewPr>
  <p:slideViewPr>
    <p:cSldViewPr snapToGrid="0">
      <p:cViewPr varScale="1">
        <p:scale>
          <a:sx n="112" d="100"/>
          <a:sy n="112" d="100"/>
        </p:scale>
        <p:origin x="8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 sz="2000" b="0" i="0" u="none" strike="noStrike" baseline="0">
                <a:effectLst/>
              </a:rPr>
              <a:t>Rectified Linear Unit </a:t>
            </a:r>
            <a:br>
              <a:rPr lang="en" sz="2000" b="0" i="0" u="none" strike="noStrike" baseline="0">
                <a:effectLst/>
              </a:rPr>
            </a:br>
            <a:r>
              <a:rPr lang="en" sz="2000" b="0" i="0" u="none" strike="noStrike" baseline="0">
                <a:effectLst/>
              </a:rPr>
              <a:t>(пол</a:t>
            </a:r>
            <a:r>
              <a:rPr lang="ru-RU" sz="2000" b="0" i="0" u="none" strike="noStrike" baseline="0">
                <a:effectLst/>
              </a:rPr>
              <a:t>улинейный элемент)</a:t>
            </a:r>
            <a:endParaRPr lang="ru-RU" sz="2000" b="0"/>
          </a:p>
        </c:rich>
      </c:tx>
      <c:layout>
        <c:manualLayout>
          <c:xMode val="edge"/>
          <c:yMode val="edge"/>
          <c:x val="8.5797533578069296E-2"/>
          <c:y val="0"/>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30326625504101051"/>
          <c:w val="0.94948014409591208"/>
          <c:h val="0.56068592837651188"/>
        </c:manualLayout>
      </c:layout>
      <c:scatterChart>
        <c:scatterStyle val="smoothMarker"/>
        <c:varyColors val="0"/>
        <c:ser>
          <c:idx val="0"/>
          <c:order val="0"/>
          <c:tx>
            <c:strRef>
              <c:f>Лист1!$B$1</c:f>
              <c:strCache>
                <c:ptCount val="1"/>
                <c:pt idx="0">
                  <c:v>ReLU(z)</c:v>
                </c:pt>
              </c:strCache>
            </c:strRef>
          </c:tx>
          <c:spPr>
            <a:ln w="34925" cap="rnd">
              <a:solidFill>
                <a:schemeClr val="tx1"/>
              </a:solidFill>
              <a:round/>
            </a:ln>
            <a:effectLst/>
          </c:spPr>
          <c:marker>
            <c:symbol val="none"/>
          </c:marker>
          <c:xVal>
            <c:numRef>
              <c:f>Лист1!$A$2:$A$73</c:f>
              <c:numCache>
                <c:formatCode>General</c:formatCode>
                <c:ptCount val="72"/>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xVal>
          <c:yVal>
            <c:numRef>
              <c:f>Лист1!$B$2:$B$73</c:f>
              <c:numCache>
                <c:formatCode>General</c:formatCode>
                <c:ptCount val="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yVal>
          <c:smooth val="1"/>
          <c:extLst>
            <c:ext xmlns:c16="http://schemas.microsoft.com/office/drawing/2014/chart" uri="{C3380CC4-5D6E-409C-BE32-E72D297353CC}">
              <c16:uniqueId val="{00000000-8A24-5449-ACD1-6A8D3B2459A0}"/>
            </c:ext>
          </c:extLst>
        </c:ser>
        <c:ser>
          <c:idx val="1"/>
          <c:order val="1"/>
          <c:tx>
            <c:strRef>
              <c:f>Лист1!$C$1</c:f>
              <c:strCache>
                <c:ptCount val="1"/>
                <c:pt idx="0">
                  <c:v>ReLU'(z)</c:v>
                </c:pt>
              </c:strCache>
            </c:strRef>
          </c:tx>
          <c:spPr>
            <a:ln w="25400" cap="rnd">
              <a:solidFill>
                <a:schemeClr val="tx1"/>
              </a:solidFill>
              <a:prstDash val="dash"/>
              <a:round/>
            </a:ln>
            <a:effectLst/>
          </c:spPr>
          <c:marker>
            <c:symbol val="none"/>
          </c:marker>
          <c:xVal>
            <c:numRef>
              <c:f>Лист1!$A$2:$A$73</c:f>
              <c:numCache>
                <c:formatCode>General</c:formatCode>
                <c:ptCount val="72"/>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xVal>
          <c:yVal>
            <c:numRef>
              <c:f>Лист1!$C$2:$C$73</c:f>
              <c:numCache>
                <c:formatCode>General</c:formatCode>
                <c:ptCount val="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numCache>
            </c:numRef>
          </c:yVal>
          <c:smooth val="1"/>
          <c:extLst>
            <c:ext xmlns:c16="http://schemas.microsoft.com/office/drawing/2014/chart" uri="{C3380CC4-5D6E-409C-BE32-E72D297353CC}">
              <c16:uniqueId val="{00000001-8A24-5449-ACD1-6A8D3B2459A0}"/>
            </c:ext>
          </c:extLst>
        </c:ser>
        <c:dLbls>
          <c:showLegendKey val="0"/>
          <c:showVal val="0"/>
          <c:showCatName val="0"/>
          <c:showSerName val="0"/>
          <c:showPercent val="0"/>
          <c:showBubbleSize val="0"/>
        </c:dLbls>
        <c:axId val="670341472"/>
        <c:axId val="670343120"/>
      </c:scatterChart>
      <c:valAx>
        <c:axId val="670341472"/>
        <c:scaling>
          <c:orientation val="minMax"/>
          <c:max val="2"/>
          <c:min val="-2"/>
        </c:scaling>
        <c:delete val="0"/>
        <c:axPos val="b"/>
        <c:majorGridlines>
          <c:spPr>
            <a:ln w="9525" cap="flat" cmpd="sng" algn="ctr">
              <a:solidFill>
                <a:srgbClr val="134790"/>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2"/>
          <c:min val="0"/>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majorUnit val="0.5"/>
        <c:minorUnit val="0.2"/>
      </c:valAx>
      <c:spPr>
        <a:solidFill>
          <a:schemeClr val="bg1">
            <a:lumMod val="95000"/>
          </a:schemeClr>
        </a:solidFill>
        <a:ln>
          <a:solidFill>
            <a:schemeClr val="bg1">
              <a:lumMod val="85000"/>
            </a:schemeClr>
          </a:solidFill>
        </a:ln>
        <a:effectLst/>
      </c:spPr>
    </c:plotArea>
    <c:legend>
      <c:legendPos val="b"/>
      <c:layout>
        <c:manualLayout>
          <c:xMode val="edge"/>
          <c:yMode val="edge"/>
          <c:x val="3.8788690921593864E-2"/>
          <c:y val="0.38285536862361458"/>
          <c:w val="0.31003296636611333"/>
          <c:h val="0.2840603072920444"/>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12B0-D549-89D2-FF61CA2801EE}"/>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valAx>
      <c:valAx>
        <c:axId val="382096768"/>
        <c:scaling>
          <c:orientation val="minMax"/>
          <c:min val="0"/>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valAx>
      <c:spPr>
        <a:noFill/>
        <a:ln>
          <a:solidFill>
            <a:schemeClr val="bg1">
              <a:lumMod val="7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800"/>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L</a:t>
            </a:r>
            <a:r>
              <a:rPr lang="ru-RU" dirty="0" err="1"/>
              <a:t>R</a:t>
            </a:r>
            <a:r>
              <a:rPr lang="en-US" dirty="0" err="1"/>
              <a:t>eLU</a:t>
            </a:r>
            <a:r>
              <a:rPr lang="en-US" dirty="0"/>
              <a:t>/</a:t>
            </a:r>
            <a:r>
              <a:rPr lang="en-US" dirty="0" err="1"/>
              <a:t>PReLU</a:t>
            </a:r>
            <a:endParaRPr lang="ru-RU" dirty="0"/>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4"/>
          <c:order val="0"/>
          <c:tx>
            <c:strRef>
              <c:f>relu!$D$2</c:f>
              <c:strCache>
                <c:ptCount val="1"/>
                <c:pt idx="0">
                  <c:v>LReLU(X)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relu!$D$3:$D$139</c:f>
              <c:numCache>
                <c:formatCode>General</c:formatCode>
                <c:ptCount val="137"/>
                <c:pt idx="0">
                  <c:v>-0.4</c:v>
                </c:pt>
                <c:pt idx="1">
                  <c:v>-0.39</c:v>
                </c:pt>
                <c:pt idx="2">
                  <c:v>-0.38</c:v>
                </c:pt>
                <c:pt idx="3">
                  <c:v>-0.37</c:v>
                </c:pt>
                <c:pt idx="4">
                  <c:v>-0.36</c:v>
                </c:pt>
                <c:pt idx="5">
                  <c:v>-0.35</c:v>
                </c:pt>
                <c:pt idx="6">
                  <c:v>-0.33999999999999997</c:v>
                </c:pt>
                <c:pt idx="7">
                  <c:v>-0.32999999999999996</c:v>
                </c:pt>
                <c:pt idx="8">
                  <c:v>-0.31999999999999995</c:v>
                </c:pt>
                <c:pt idx="9">
                  <c:v>-0.30999999999999994</c:v>
                </c:pt>
                <c:pt idx="10">
                  <c:v>-0.29999999999999993</c:v>
                </c:pt>
                <c:pt idx="11">
                  <c:v>-0.28999999999999992</c:v>
                </c:pt>
                <c:pt idx="12">
                  <c:v>-0.27999999999999992</c:v>
                </c:pt>
                <c:pt idx="13">
                  <c:v>-0.26999999999999991</c:v>
                </c:pt>
                <c:pt idx="14">
                  <c:v>-0.2599999999999999</c:v>
                </c:pt>
                <c:pt idx="15">
                  <c:v>-0.24999999999999989</c:v>
                </c:pt>
                <c:pt idx="16">
                  <c:v>-0.23999999999999988</c:v>
                </c:pt>
                <c:pt idx="17">
                  <c:v>-0.22999999999999987</c:v>
                </c:pt>
                <c:pt idx="18">
                  <c:v>-0.21999999999999986</c:v>
                </c:pt>
                <c:pt idx="19">
                  <c:v>-0.20999999999999985</c:v>
                </c:pt>
                <c:pt idx="20">
                  <c:v>-0.19999999999999984</c:v>
                </c:pt>
                <c:pt idx="21">
                  <c:v>-0.18999999999999984</c:v>
                </c:pt>
                <c:pt idx="22">
                  <c:v>-0.17999999999999983</c:v>
                </c:pt>
                <c:pt idx="23">
                  <c:v>-0.16999999999999982</c:v>
                </c:pt>
                <c:pt idx="24">
                  <c:v>-0.15999999999999981</c:v>
                </c:pt>
                <c:pt idx="25">
                  <c:v>-0.14999999999999977</c:v>
                </c:pt>
                <c:pt idx="26">
                  <c:v>-0.13999999999999976</c:v>
                </c:pt>
                <c:pt idx="27">
                  <c:v>-0.12999999999999975</c:v>
                </c:pt>
                <c:pt idx="28">
                  <c:v>-0.11999999999999976</c:v>
                </c:pt>
                <c:pt idx="29">
                  <c:v>-0.10999999999999975</c:v>
                </c:pt>
                <c:pt idx="30">
                  <c:v>-9.9999999999999756E-2</c:v>
                </c:pt>
                <c:pt idx="31">
                  <c:v>-8.9999999999999747E-2</c:v>
                </c:pt>
                <c:pt idx="32">
                  <c:v>-7.9999999999999752E-2</c:v>
                </c:pt>
                <c:pt idx="33">
                  <c:v>-6.9999999999999757E-2</c:v>
                </c:pt>
                <c:pt idx="34">
                  <c:v>-5.9999999999999755E-2</c:v>
                </c:pt>
                <c:pt idx="35">
                  <c:v>-4.999999999999976E-2</c:v>
                </c:pt>
                <c:pt idx="36">
                  <c:v>-3.9999999999999758E-2</c:v>
                </c:pt>
                <c:pt idx="37">
                  <c:v>-2.9999999999999763E-2</c:v>
                </c:pt>
                <c:pt idx="38">
                  <c:v>-1.9999999999999761E-2</c:v>
                </c:pt>
                <c:pt idx="39">
                  <c:v>-9.9999999999997591E-3</c:v>
                </c:pt>
                <c:pt idx="40">
                  <c:v>-5.0000000000000001E-4</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63E3-BA4F-82F5-4368FA562E53}"/>
            </c:ext>
          </c:extLst>
        </c:ser>
        <c:dLbls>
          <c:showLegendKey val="0"/>
          <c:showVal val="0"/>
          <c:showCatName val="0"/>
          <c:showSerName val="0"/>
          <c:showPercent val="0"/>
          <c:showBubbleSize val="0"/>
        </c:dLbls>
        <c:axId val="382095120"/>
        <c:axId val="382096768"/>
      </c:scatterChart>
      <c:valAx>
        <c:axId val="382095120"/>
        <c:scaling>
          <c:orientation val="minMax"/>
          <c:max val="2"/>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valAx>
      <c:valAx>
        <c:axId val="382096768"/>
        <c:scaling>
          <c:orientation val="minMax"/>
          <c:max val="2"/>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valAx>
      <c:spPr>
        <a:noFill/>
        <a:ln>
          <a:solidFill>
            <a:schemeClr val="bg1">
              <a:lumMod val="7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800"/>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i="0" u="none" strike="noStrike" baseline="0">
                <a:effectLst/>
              </a:rPr>
              <a:t>Exponential ReLU</a:t>
            </a:r>
            <a:endParaRPr lang="ru-RU" sz="2400"/>
          </a:p>
        </c:rich>
      </c:tx>
      <c:layout>
        <c:manualLayout>
          <c:xMode val="edge"/>
          <c:yMode val="edge"/>
          <c:x val="0.36698452250430724"/>
          <c:y val="4.4905008635578586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1816580310880829"/>
          <c:w val="0.94948014409591208"/>
          <c:h val="0.77617450668407384"/>
        </c:manualLayout>
      </c:layout>
      <c:scatterChart>
        <c:scatterStyle val="smoothMarker"/>
        <c:varyColors val="0"/>
        <c:ser>
          <c:idx val="0"/>
          <c:order val="0"/>
          <c:tx>
            <c:strRef>
              <c:f>relu!$H$2</c:f>
              <c:strCache>
                <c:ptCount val="1"/>
                <c:pt idx="0">
                  <c:v>ELU(x)</c:v>
                </c:pt>
              </c:strCache>
            </c:strRef>
          </c:tx>
          <c:spPr>
            <a:ln w="44450"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relu!$H$3:$H$139</c:f>
              <c:numCache>
                <c:formatCode>General</c:formatCode>
                <c:ptCount val="137"/>
                <c:pt idx="0">
                  <c:v>-1.6394128830558137</c:v>
                </c:pt>
                <c:pt idx="1">
                  <c:v>-1.6361960078855067</c:v>
                </c:pt>
                <c:pt idx="2">
                  <c:v>-1.6326408110002033</c:v>
                </c:pt>
                <c:pt idx="3">
                  <c:v>-1.6287117107945333</c:v>
                </c:pt>
                <c:pt idx="4">
                  <c:v>-1.6243693835130215</c:v>
                </c:pt>
                <c:pt idx="5">
                  <c:v>-1.6195703696847281</c:v>
                </c:pt>
                <c:pt idx="6">
                  <c:v>-1.6142666391662555</c:v>
                </c:pt>
                <c:pt idx="7">
                  <c:v>-1.6084051104399291</c:v>
                </c:pt>
                <c:pt idx="8">
                  <c:v>-1.6019271193561282</c:v>
                </c:pt>
                <c:pt idx="9">
                  <c:v>-1.5947678320027583</c:v>
                </c:pt>
                <c:pt idx="10">
                  <c:v>-1.5868555958256672</c:v>
                </c:pt>
                <c:pt idx="11">
                  <c:v>-1.5781112225057998</c:v>
                </c:pt>
                <c:pt idx="12">
                  <c:v>-1.5684471954158858</c:v>
                </c:pt>
                <c:pt idx="13">
                  <c:v>-1.5577667937246178</c:v>
                </c:pt>
                <c:pt idx="14">
                  <c:v>-1.5459631243820622</c:v>
                </c:pt>
                <c:pt idx="15">
                  <c:v>-1.5329180522980888</c:v>
                </c:pt>
                <c:pt idx="16">
                  <c:v>-1.5185010180066807</c:v>
                </c:pt>
                <c:pt idx="17">
                  <c:v>-1.5025677309829173</c:v>
                </c:pt>
                <c:pt idx="18">
                  <c:v>-1.4849587255349019</c:v>
                </c:pt>
                <c:pt idx="19">
                  <c:v>-1.4654977648175198</c:v>
                </c:pt>
                <c:pt idx="20">
                  <c:v>-1.4439900769948564</c:v>
                </c:pt>
                <c:pt idx="21">
                  <c:v>-1.4202204058981989</c:v>
                </c:pt>
                <c:pt idx="22">
                  <c:v>-1.3939508566699499</c:v>
                </c:pt>
                <c:pt idx="23">
                  <c:v>-1.3649185148319325</c:v>
                </c:pt>
                <c:pt idx="24">
                  <c:v>-1.3328328149489248</c:v>
                </c:pt>
                <c:pt idx="25">
                  <c:v>-1.2973726325521213</c:v>
                </c:pt>
                <c:pt idx="26">
                  <c:v>-1.2581830702175163</c:v>
                </c:pt>
                <c:pt idx="27">
                  <c:v>-1.2148719056331978</c:v>
                </c:pt>
                <c:pt idx="28">
                  <c:v>-1.1670056661066213</c:v>
                </c:pt>
                <c:pt idx="29">
                  <c:v>-1.1141052902242057</c:v>
                </c:pt>
                <c:pt idx="30">
                  <c:v>-1.0556413332436898</c:v>
                </c:pt>
                <c:pt idx="31">
                  <c:v>-0.9910286682331978</c:v>
                </c:pt>
                <c:pt idx="32">
                  <c:v>-0.9196206299242381</c:v>
                </c:pt>
                <c:pt idx="33">
                  <c:v>-0.84070254266834399</c:v>
                </c:pt>
                <c:pt idx="34">
                  <c:v>-0.75348456772297345</c:v>
                </c:pt>
                <c:pt idx="35">
                  <c:v>-0.65709379827989978</c:v>
                </c:pt>
                <c:pt idx="36">
                  <c:v>-0.55056552312047968</c:v>
                </c:pt>
                <c:pt idx="37">
                  <c:v>-0.43283357146152818</c:v>
                </c:pt>
                <c:pt idx="38">
                  <c:v>-0.302719642359767</c:v>
                </c:pt>
                <c:pt idx="39">
                  <c:v>-0.15892151187994388</c:v>
                </c:pt>
                <c:pt idx="40">
                  <c:v>-8.3291597482205264E-3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0AC8-1A45-A2B9-A39674B41BC0}"/>
            </c:ext>
          </c:extLst>
        </c:ser>
        <c:ser>
          <c:idx val="1"/>
          <c:order val="1"/>
          <c:tx>
            <c:strRef>
              <c:f>relu!$I$2</c:f>
              <c:strCache>
                <c:ptCount val="1"/>
                <c:pt idx="0">
                  <c:v>ELU'(x)</c:v>
                </c:pt>
              </c:strCache>
            </c:strRef>
          </c:tx>
          <c:spPr>
            <a:ln w="31750" cap="rnd">
              <a:solidFill>
                <a:schemeClr val="tx1"/>
              </a:solidFill>
              <a:prstDash val="dash"/>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relu!$I$3:$I$139</c:f>
              <c:numCache>
                <c:formatCode>General</c:formatCode>
                <c:ptCount val="137"/>
                <c:pt idx="0">
                  <c:v>3.0587116944186078E-2</c:v>
                </c:pt>
                <c:pt idx="1">
                  <c:v>3.3803992114493329E-2</c:v>
                </c:pt>
                <c:pt idx="2">
                  <c:v>3.7359188999796553E-2</c:v>
                </c:pt>
                <c:pt idx="3">
                  <c:v>4.1288289205466795E-2</c:v>
                </c:pt>
                <c:pt idx="4">
                  <c:v>4.5630616486978588E-2</c:v>
                </c:pt>
                <c:pt idx="5">
                  <c:v>5.0429630315271916E-2</c:v>
                </c:pt>
                <c:pt idx="6">
                  <c:v>5.5733360833744583E-2</c:v>
                </c:pt>
                <c:pt idx="7">
                  <c:v>6.1594889560070844E-2</c:v>
                </c:pt>
                <c:pt idx="8">
                  <c:v>6.8072880643871625E-2</c:v>
                </c:pt>
                <c:pt idx="9">
                  <c:v>7.5232167997241597E-2</c:v>
                </c:pt>
                <c:pt idx="10">
                  <c:v>8.3144404174332859E-2</c:v>
                </c:pt>
                <c:pt idx="11">
                  <c:v>9.1888777494200158E-2</c:v>
                </c:pt>
                <c:pt idx="12">
                  <c:v>0.1015528045841141</c:v>
                </c:pt>
                <c:pt idx="13">
                  <c:v>0.11223320627538223</c:v>
                </c:pt>
                <c:pt idx="14">
                  <c:v>0.12403687561793773</c:v>
                </c:pt>
                <c:pt idx="15">
                  <c:v>0.13708194770191118</c:v>
                </c:pt>
                <c:pt idx="16">
                  <c:v>0.1514989819933191</c:v>
                </c:pt>
                <c:pt idx="17">
                  <c:v>0.1674322690170825</c:v>
                </c:pt>
                <c:pt idx="18">
                  <c:v>0.18504127446509788</c:v>
                </c:pt>
                <c:pt idx="19">
                  <c:v>0.20450223518248012</c:v>
                </c:pt>
                <c:pt idx="20">
                  <c:v>0.22600992300514358</c:v>
                </c:pt>
                <c:pt idx="21">
                  <c:v>0.24977959410180101</c:v>
                </c:pt>
                <c:pt idx="22">
                  <c:v>0.27604914333005004</c:v>
                </c:pt>
                <c:pt idx="23">
                  <c:v>0.30508148516806749</c:v>
                </c:pt>
                <c:pt idx="24">
                  <c:v>0.33716718505107524</c:v>
                </c:pt>
                <c:pt idx="25">
                  <c:v>0.37262736744787861</c:v>
                </c:pt>
                <c:pt idx="26">
                  <c:v>0.41181692978248374</c:v>
                </c:pt>
                <c:pt idx="27">
                  <c:v>0.45512809436680213</c:v>
                </c:pt>
                <c:pt idx="28">
                  <c:v>0.50299433389337878</c:v>
                </c:pt>
                <c:pt idx="29">
                  <c:v>0.55589470977579425</c:v>
                </c:pt>
                <c:pt idx="30">
                  <c:v>0.61435866675631023</c:v>
                </c:pt>
                <c:pt idx="31">
                  <c:v>0.67897133176680224</c:v>
                </c:pt>
                <c:pt idx="32">
                  <c:v>0.75037937007576194</c:v>
                </c:pt>
                <c:pt idx="33">
                  <c:v>0.82929745733165594</c:v>
                </c:pt>
                <c:pt idx="34">
                  <c:v>0.91651543227702648</c:v>
                </c:pt>
                <c:pt idx="35">
                  <c:v>1.0129062017201003</c:v>
                </c:pt>
                <c:pt idx="36">
                  <c:v>1.1194344768795201</c:v>
                </c:pt>
                <c:pt idx="37">
                  <c:v>1.2371664285384718</c:v>
                </c:pt>
                <c:pt idx="38">
                  <c:v>1.3672803576402328</c:v>
                </c:pt>
                <c:pt idx="39">
                  <c:v>1.5110784881200561</c:v>
                </c:pt>
                <c:pt idx="40">
                  <c:v>1.6616708402517795</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numCache>
            </c:numRef>
          </c:yVal>
          <c:smooth val="1"/>
          <c:extLst>
            <c:ext xmlns:c16="http://schemas.microsoft.com/office/drawing/2014/chart" uri="{C3380CC4-5D6E-409C-BE32-E72D297353CC}">
              <c16:uniqueId val="{00000001-0AC8-1A45-A2B9-A39674B41BC0}"/>
            </c:ext>
          </c:extLst>
        </c:ser>
        <c:dLbls>
          <c:showLegendKey val="0"/>
          <c:showVal val="0"/>
          <c:showCatName val="0"/>
          <c:showSerName val="0"/>
          <c:showPercent val="0"/>
          <c:showBubbleSize val="0"/>
        </c:dLbls>
        <c:axId val="670341472"/>
        <c:axId val="670343120"/>
      </c:scatterChart>
      <c:valAx>
        <c:axId val="670341472"/>
        <c:scaling>
          <c:orientation val="minMax"/>
          <c:max val="3"/>
          <c:min val="-3"/>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rgbClr val="134790"/>
            </a:solidFill>
            <a:round/>
          </a:ln>
          <a:effectLst/>
        </c:spPr>
        <c:txPr>
          <a:bodyPr rot="-60000000" spcFirstLastPara="1" vertOverflow="ellipsis" vert="horz" wrap="square" anchor="ctr" anchorCtr="1"/>
          <a:lstStyle/>
          <a:p>
            <a:pPr>
              <a:defRPr sz="20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3"/>
          <c:min val="-2"/>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valAx>
      <c:spPr>
        <a:noFill/>
        <a:ln>
          <a:solidFill>
            <a:schemeClr val="bg1">
              <a:lumMod val="75000"/>
            </a:schemeClr>
          </a:solidFill>
        </a:ln>
        <a:effectLst/>
      </c:spPr>
    </c:plotArea>
    <c:legend>
      <c:legendPos val="b"/>
      <c:layout>
        <c:manualLayout>
          <c:xMode val="edge"/>
          <c:yMode val="edge"/>
          <c:x val="2.3701356950634335E-2"/>
          <c:y val="0.20851198283744288"/>
          <c:w val="0.38783058763224215"/>
          <c:h val="9.5872873403777897E-2"/>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i="0" u="none" strike="noStrike" baseline="0">
                <a:effectLst/>
              </a:rPr>
              <a:t>Gaussian ReLU</a:t>
            </a:r>
            <a:endParaRPr lang="ru-RU" sz="2400"/>
          </a:p>
        </c:rich>
      </c:tx>
      <c:layout>
        <c:manualLayout>
          <c:xMode val="edge"/>
          <c:yMode val="edge"/>
          <c:x val="0.3945958195116771"/>
          <c:y val="1.3792620224657511E-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1816580310880829"/>
          <c:w val="0.94948014409591208"/>
          <c:h val="0.77617450668407384"/>
        </c:manualLayout>
      </c:layout>
      <c:scatterChart>
        <c:scatterStyle val="smoothMarker"/>
        <c:varyColors val="0"/>
        <c:ser>
          <c:idx val="0"/>
          <c:order val="0"/>
          <c:tx>
            <c:strRef>
              <c:f>relu!$K$2</c:f>
              <c:strCache>
                <c:ptCount val="1"/>
                <c:pt idx="0">
                  <c:v>GELU</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relu!$K$3:$K$139</c:f>
              <c:numCache>
                <c:formatCode>General</c:formatCode>
                <c:ptCount val="137"/>
                <c:pt idx="0">
                  <c:v>-7.0245948192271257E-5</c:v>
                </c:pt>
                <c:pt idx="1">
                  <c:v>-1.1219769187042483E-4</c:v>
                </c:pt>
                <c:pt idx="2">
                  <c:v>-1.7611921714166812E-4</c:v>
                </c:pt>
                <c:pt idx="3">
                  <c:v>-2.7180602139191822E-4</c:v>
                </c:pt>
                <c:pt idx="4">
                  <c:v>-4.1258021416381571E-4</c:v>
                </c:pt>
                <c:pt idx="5">
                  <c:v>-6.1619765537374016E-4</c:v>
                </c:pt>
                <c:pt idx="6">
                  <c:v>-9.0585098345377071E-4</c:v>
                </c:pt>
                <c:pt idx="7">
                  <c:v>-1.3112281183356664E-3</c:v>
                </c:pt>
                <c:pt idx="8">
                  <c:v>-1.869565162084363E-3</c:v>
                </c:pt>
                <c:pt idx="9">
                  <c:v>-2.6266102305495748E-3</c:v>
                </c:pt>
                <c:pt idx="10">
                  <c:v>-3.6373920817728269E-3</c:v>
                </c:pt>
                <c:pt idx="11">
                  <c:v>-4.9666662354714772E-3</c:v>
                </c:pt>
                <c:pt idx="12">
                  <c:v>-6.6888936068790067E-3</c:v>
                </c:pt>
                <c:pt idx="13">
                  <c:v>-8.8875946394678784E-3</c:v>
                </c:pt>
                <c:pt idx="14">
                  <c:v>-1.1653917685242593E-2</c:v>
                </c:pt>
                <c:pt idx="15">
                  <c:v>-1.5084266089998568E-2</c:v>
                </c:pt>
                <c:pt idx="16">
                  <c:v>-1.9276846155601692E-2</c:v>
                </c:pt>
                <c:pt idx="17">
                  <c:v>-2.4327029795919209E-2</c:v>
                </c:pt>
                <c:pt idx="18">
                  <c:v>-3.0321472961988772E-2</c:v>
                </c:pt>
                <c:pt idx="19">
                  <c:v>-3.7330995038888037E-2</c:v>
                </c:pt>
                <c:pt idx="20">
                  <c:v>-4.5402305912225008E-2</c:v>
                </c:pt>
                <c:pt idx="21">
                  <c:v>-5.4548765544667609E-2</c:v>
                </c:pt>
                <c:pt idx="22">
                  <c:v>-6.4740473154070416E-2</c:v>
                </c:pt>
                <c:pt idx="23">
                  <c:v>-7.589410444884416E-2</c:v>
                </c:pt>
                <c:pt idx="24">
                  <c:v>-8.7863037855638801E-2</c:v>
                </c:pt>
                <c:pt idx="25">
                  <c:v>-0.10042842301976741</c:v>
                </c:pt>
                <c:pt idx="26">
                  <c:v>-0.1132919328388058</c:v>
                </c:pt>
                <c:pt idx="27">
                  <c:v>-0.12607098768269087</c:v>
                </c:pt>
                <c:pt idx="28">
                  <c:v>-0.13829723086213538</c:v>
                </c:pt>
                <c:pt idx="29">
                  <c:v>-0.14941895382548945</c:v>
                </c:pt>
                <c:pt idx="30">
                  <c:v>-0.15880800939172354</c:v>
                </c:pt>
                <c:pt idx="31">
                  <c:v>-0.16577151129027962</c:v>
                </c:pt>
                <c:pt idx="32">
                  <c:v>-0.16956830856355193</c:v>
                </c:pt>
                <c:pt idx="33">
                  <c:v>-0.16942986529488321</c:v>
                </c:pt>
                <c:pt idx="34">
                  <c:v>-0.16458480076918502</c:v>
                </c:pt>
                <c:pt idx="35">
                  <c:v>-0.15428599017485575</c:v>
                </c:pt>
                <c:pt idx="36">
                  <c:v>-0.13783883057264334</c:v>
                </c:pt>
                <c:pt idx="37">
                  <c:v>-0.11462907645724012</c:v>
                </c:pt>
                <c:pt idx="38">
                  <c:v>-8.414857021789289E-2</c:v>
                </c:pt>
                <c:pt idx="39">
                  <c:v>-4.6017248954563821E-2</c:v>
                </c:pt>
                <c:pt idx="40">
                  <c:v>-2.4900264847519779E-3</c:v>
                </c:pt>
                <c:pt idx="41">
                  <c:v>2.5099735152480217E-3</c:v>
                </c:pt>
                <c:pt idx="42">
                  <c:v>5.3982751045435165E-2</c:v>
                </c:pt>
                <c:pt idx="43">
                  <c:v>0.11585142978210627</c:v>
                </c:pt>
                <c:pt idx="44">
                  <c:v>0.18537092354275927</c:v>
                </c:pt>
                <c:pt idx="45">
                  <c:v>0.26216116942735618</c:v>
                </c:pt>
                <c:pt idx="46">
                  <c:v>0.34571400982514389</c:v>
                </c:pt>
                <c:pt idx="47">
                  <c:v>0.43541519923081473</c:v>
                </c:pt>
                <c:pt idx="48">
                  <c:v>0.53057013470511671</c:v>
                </c:pt>
                <c:pt idx="49">
                  <c:v>0.63043169143644806</c:v>
                </c:pt>
                <c:pt idx="50">
                  <c:v>0.73422848870972057</c:v>
                </c:pt>
                <c:pt idx="51">
                  <c:v>0.84119199060827665</c:v>
                </c:pt>
                <c:pt idx="52">
                  <c:v>0.95058104617451067</c:v>
                </c:pt>
                <c:pt idx="53">
                  <c:v>1.0617027691378649</c:v>
                </c:pt>
                <c:pt idx="54">
                  <c:v>1.1739290123173094</c:v>
                </c:pt>
                <c:pt idx="55">
                  <c:v>1.2867080671611946</c:v>
                </c:pt>
                <c:pt idx="56">
                  <c:v>1.399571576980233</c:v>
                </c:pt>
                <c:pt idx="57">
                  <c:v>1.5121369621443619</c:v>
                </c:pt>
                <c:pt idx="58">
                  <c:v>1.6241058955511565</c:v>
                </c:pt>
                <c:pt idx="59">
                  <c:v>1.7352595268459301</c:v>
                </c:pt>
                <c:pt idx="60">
                  <c:v>1.8454512344553333</c:v>
                </c:pt>
                <c:pt idx="61">
                  <c:v>1.9545976940877754</c:v>
                </c:pt>
                <c:pt idx="62">
                  <c:v>2.0626690049611125</c:v>
                </c:pt>
                <c:pt idx="63">
                  <c:v>2.1696785270380117</c:v>
                </c:pt>
                <c:pt idx="64">
                  <c:v>2.2756729702040817</c:v>
                </c:pt>
                <c:pt idx="65">
                  <c:v>2.3807231538443991</c:v>
                </c:pt>
                <c:pt idx="66">
                  <c:v>2.4849157339100021</c:v>
                </c:pt>
                <c:pt idx="67">
                  <c:v>2.5883460823147582</c:v>
                </c:pt>
                <c:pt idx="68">
                  <c:v>2.6911124053605335</c:v>
                </c:pt>
                <c:pt idx="69">
                  <c:v>2.793311106393122</c:v>
                </c:pt>
                <c:pt idx="70">
                  <c:v>2.8950333337645295</c:v>
                </c:pt>
                <c:pt idx="71">
                  <c:v>2.9963626079182286</c:v>
                </c:pt>
                <c:pt idx="72">
                  <c:v>3.097373389769452</c:v>
                </c:pt>
                <c:pt idx="73">
                  <c:v>3.1981304348379171</c:v>
                </c:pt>
                <c:pt idx="74">
                  <c:v>3.298688771881666</c:v>
                </c:pt>
                <c:pt idx="75">
                  <c:v>3.3990941490165478</c:v>
                </c:pt>
                <c:pt idx="76">
                  <c:v>3.499383802344628</c:v>
                </c:pt>
                <c:pt idx="77">
                  <c:v>3.5995874197858382</c:v>
                </c:pt>
                <c:pt idx="78">
                  <c:v>3.69972819397861</c:v>
                </c:pt>
                <c:pt idx="79">
                  <c:v>3.7998238807828604</c:v>
                </c:pt>
                <c:pt idx="80">
                  <c:v>3.899887802308132</c:v>
                </c:pt>
                <c:pt idx="81">
                  <c:v>3.9999297540518093</c:v>
                </c:pt>
                <c:pt idx="82">
                  <c:v>4.0999567936142531</c:v>
                </c:pt>
                <c:pt idx="83">
                  <c:v>4.1999739029330438</c:v>
                </c:pt>
                <c:pt idx="84">
                  <c:v>4.2999845268326995</c:v>
                </c:pt>
                <c:pt idx="85">
                  <c:v>4.3999909980587502</c:v>
                </c:pt>
                <c:pt idx="86">
                  <c:v>4.4999948632625877</c:v>
                </c:pt>
                <c:pt idx="87">
                  <c:v>4.5999971261980317</c:v>
                </c:pt>
                <c:pt idx="88">
                  <c:v>4.6999984243202437</c:v>
                </c:pt>
                <c:pt idx="89">
                  <c:v>4.7999991536627213</c:v>
                </c:pt>
                <c:pt idx="90">
                  <c:v>4.8999995548508117</c:v>
                </c:pt>
                <c:pt idx="91">
                  <c:v>4.9999997708203789</c:v>
                </c:pt>
                <c:pt idx="92">
                  <c:v>5.0999998845547818</c:v>
                </c:pt>
                <c:pt idx="93">
                  <c:v>5.1999999431243635</c:v>
                </c:pt>
                <c:pt idx="94">
                  <c:v>5.2999999726065088</c:v>
                </c:pt>
                <c:pt idx="95">
                  <c:v>5.3999999871068383</c:v>
                </c:pt>
                <c:pt idx="96">
                  <c:v>5.4999999940723558</c:v>
                </c:pt>
                <c:pt idx="97">
                  <c:v>5.5999999973390597</c:v>
                </c:pt>
                <c:pt idx="98">
                  <c:v>5.6999999988341621</c:v>
                </c:pt>
                <c:pt idx="99">
                  <c:v>5.7999999995016776</c:v>
                </c:pt>
                <c:pt idx="100">
                  <c:v>5.899999999792283</c:v>
                </c:pt>
                <c:pt idx="101">
                  <c:v>5.9999999999155982</c:v>
                </c:pt>
                <c:pt idx="102">
                  <c:v>6.0999999999665819</c:v>
                </c:pt>
                <c:pt idx="103">
                  <c:v>6.19999999998711</c:v>
                </c:pt>
                <c:pt idx="104">
                  <c:v>6.2999999999951575</c:v>
                </c:pt>
                <c:pt idx="105">
                  <c:v>6.3999999999982258</c:v>
                </c:pt>
                <c:pt idx="106">
                  <c:v>6.499999999999365</c:v>
                </c:pt>
                <c:pt idx="107">
                  <c:v>6.5999999999997758</c:v>
                </c:pt>
                <c:pt idx="108">
                  <c:v>6.6999999999999194</c:v>
                </c:pt>
                <c:pt idx="109">
                  <c:v>6.7999999999999678</c:v>
                </c:pt>
                <c:pt idx="110">
                  <c:v>6.8999999999999835</c:v>
                </c:pt>
                <c:pt idx="111">
                  <c:v>6.9999999999999893</c:v>
                </c:pt>
                <c:pt idx="112">
                  <c:v>7.099999999999989</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288E-DE43-9202-06B2C2902BD5}"/>
            </c:ext>
          </c:extLst>
        </c:ser>
        <c:ser>
          <c:idx val="1"/>
          <c:order val="1"/>
          <c:tx>
            <c:strRef>
              <c:f>relu!$L$2</c:f>
              <c:strCache>
                <c:ptCount val="1"/>
                <c:pt idx="0">
                  <c:v>GELU'(x)</c:v>
                </c:pt>
              </c:strCache>
            </c:strRef>
          </c:tx>
          <c:spPr>
            <a:ln w="31750" cap="rnd">
              <a:solidFill>
                <a:schemeClr val="tx1"/>
              </a:solidFill>
              <a:prstDash val="dash"/>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relu!$L$3:$L$139</c:f>
              <c:numCache>
                <c:formatCode>General</c:formatCode>
                <c:ptCount val="137"/>
                <c:pt idx="0">
                  <c:v>-3.351222350316263E-4</c:v>
                </c:pt>
                <c:pt idx="1">
                  <c:v>-5.1556257432272545E-4</c:v>
                </c:pt>
                <c:pt idx="2">
                  <c:v>-7.7905842645842327E-4</c:v>
                </c:pt>
                <c:pt idx="3">
                  <c:v>-1.1567239437499932E-3</c:v>
                </c:pt>
                <c:pt idx="4">
                  <c:v>-1.6881768177920975E-3</c:v>
                </c:pt>
                <c:pt idx="5">
                  <c:v>-2.422636944906853E-3</c:v>
                </c:pt>
                <c:pt idx="6">
                  <c:v>-3.41971565032817E-3</c:v>
                </c:pt>
                <c:pt idx="7">
                  <c:v>-4.7497013495123586E-3</c:v>
                </c:pt>
                <c:pt idx="8">
                  <c:v>-6.4931242866832495E-3</c:v>
                </c:pt>
                <c:pt idx="9">
                  <c:v>-8.7393723504142207E-3</c:v>
                </c:pt>
                <c:pt idx="10">
                  <c:v>-1.1584135588184497E-2</c:v>
                </c:pt>
                <c:pt idx="11">
                  <c:v>-1.5125481728164858E-2</c:v>
                </c:pt>
                <c:pt idx="12">
                  <c:v>-1.9458410547234517E-2</c:v>
                </c:pt>
                <c:pt idx="13">
                  <c:v>-2.466780209960695E-2</c:v>
                </c:pt>
                <c:pt idx="14">
                  <c:v>-3.0819762651094762E-2</c:v>
                </c:pt>
                <c:pt idx="15">
                  <c:v>-3.795148209003163E-2</c:v>
                </c:pt>
                <c:pt idx="16">
                  <c:v>-4.6059846556619211E-2</c:v>
                </c:pt>
                <c:pt idx="17">
                  <c:v>-5.5089198274470119E-2</c:v>
                </c:pt>
                <c:pt idx="18">
                  <c:v>-6.49187979171717E-2</c:v>
                </c:pt>
                <c:pt idx="19">
                  <c:v>-7.535071762179657E-2</c:v>
                </c:pt>
                <c:pt idx="20">
                  <c:v>-8.6099065338964498E-2</c:v>
                </c:pt>
                <c:pt idx="21">
                  <c:v>-9.6781598553377757E-2</c:v>
                </c:pt>
                <c:pt idx="22">
                  <c:v>-0.10691490612863752</c:v>
                </c:pt>
                <c:pt idx="23">
                  <c:v>-0.11591439351983235</c:v>
                </c:pt>
                <c:pt idx="24">
                  <c:v>-0.12310026691158726</c:v>
                </c:pt>
                <c:pt idx="25">
                  <c:v>-0.12771054375590296</c:v>
                </c:pt>
                <c:pt idx="26">
                  <c:v>-0.12892179450754515</c:v>
                </c:pt>
                <c:pt idx="27">
                  <c:v>-0.12587783087083615</c:v>
                </c:pt>
                <c:pt idx="28">
                  <c:v>-0.1177259095781249</c:v>
                </c:pt>
                <c:pt idx="29">
                  <c:v>-0.1036592562323051</c:v>
                </c:pt>
                <c:pt idx="30">
                  <c:v>-8.2963900426377912E-2</c:v>
                </c:pt>
                <c:pt idx="31">
                  <c:v>-5.5067047062330787E-2</c:v>
                </c:pt>
                <c:pt idx="32">
                  <c:v>-1.9583600368935028E-2</c:v>
                </c:pt>
                <c:pt idx="33">
                  <c:v>2.3642885325806884E-2</c:v>
                </c:pt>
                <c:pt idx="34">
                  <c:v>7.4508545729386533E-2</c:v>
                </c:pt>
                <c:pt idx="35">
                  <c:v>0.13263015359398733</c:v>
                </c:pt>
                <c:pt idx="36">
                  <c:v>0.19734120452526982</c:v>
                </c:pt>
                <c:pt idx="37">
                  <c:v>0.26770457309911611</c:v>
                </c:pt>
                <c:pt idx="38">
                  <c:v>0.34254186496232597</c:v>
                </c:pt>
                <c:pt idx="39">
                  <c:v>0.42047821706380561</c:v>
                </c:pt>
                <c:pt idx="40">
                  <c:v>0.49601061090957943</c:v>
                </c:pt>
                <c:pt idx="41">
                  <c:v>0.50398938909042057</c:v>
                </c:pt>
                <c:pt idx="42">
                  <c:v>0.57952178293619627</c:v>
                </c:pt>
                <c:pt idx="43">
                  <c:v>0.65745813503767592</c:v>
                </c:pt>
                <c:pt idx="44">
                  <c:v>0.73229542690088567</c:v>
                </c:pt>
                <c:pt idx="45">
                  <c:v>0.80265879547473185</c:v>
                </c:pt>
                <c:pt idx="46">
                  <c:v>0.86736984640601433</c:v>
                </c:pt>
                <c:pt idx="47">
                  <c:v>0.92549145427061474</c:v>
                </c:pt>
                <c:pt idx="48">
                  <c:v>0.97635711467419439</c:v>
                </c:pt>
                <c:pt idx="49">
                  <c:v>1.019583600368936</c:v>
                </c:pt>
                <c:pt idx="50">
                  <c:v>1.0550670470623316</c:v>
                </c:pt>
                <c:pt idx="51">
                  <c:v>1.0829639004263785</c:v>
                </c:pt>
                <c:pt idx="52">
                  <c:v>1.1036592562323055</c:v>
                </c:pt>
                <c:pt idx="53">
                  <c:v>1.1177259095781249</c:v>
                </c:pt>
                <c:pt idx="54">
                  <c:v>1.1258778308708361</c:v>
                </c:pt>
                <c:pt idx="55">
                  <c:v>1.1289217945075452</c:v>
                </c:pt>
                <c:pt idx="56">
                  <c:v>1.1277105437559027</c:v>
                </c:pt>
                <c:pt idx="57">
                  <c:v>1.1231002669115873</c:v>
                </c:pt>
                <c:pt idx="58">
                  <c:v>1.1159143935198319</c:v>
                </c:pt>
                <c:pt idx="59">
                  <c:v>1.1069149061286372</c:v>
                </c:pt>
                <c:pt idx="60">
                  <c:v>1.0967815985533773</c:v>
                </c:pt>
                <c:pt idx="61">
                  <c:v>1.0860990653389644</c:v>
                </c:pt>
                <c:pt idx="62">
                  <c:v>1.0753507176217965</c:v>
                </c:pt>
                <c:pt idx="63">
                  <c:v>1.0649187979171713</c:v>
                </c:pt>
                <c:pt idx="64">
                  <c:v>1.0550891982744699</c:v>
                </c:pt>
                <c:pt idx="65">
                  <c:v>1.0460598465566191</c:v>
                </c:pt>
                <c:pt idx="66">
                  <c:v>1.0379514820900315</c:v>
                </c:pt>
                <c:pt idx="67">
                  <c:v>1.0308197626510947</c:v>
                </c:pt>
                <c:pt idx="68">
                  <c:v>1.0246678020996067</c:v>
                </c:pt>
                <c:pt idx="69">
                  <c:v>1.0194584105472344</c:v>
                </c:pt>
                <c:pt idx="70">
                  <c:v>1.0151254817281647</c:v>
                </c:pt>
                <c:pt idx="71">
                  <c:v>1.0115841355881843</c:v>
                </c:pt>
                <c:pt idx="72">
                  <c:v>1.0087393723504141</c:v>
                </c:pt>
                <c:pt idx="73">
                  <c:v>1.006493124286683</c:v>
                </c:pt>
                <c:pt idx="74">
                  <c:v>1.0047497013495121</c:v>
                </c:pt>
                <c:pt idx="75">
                  <c:v>1.0034197156503279</c:v>
                </c:pt>
                <c:pt idx="76">
                  <c:v>1.0024226369449067</c:v>
                </c:pt>
                <c:pt idx="77">
                  <c:v>1.0016881768177921</c:v>
                </c:pt>
                <c:pt idx="78">
                  <c:v>1.00115672394375</c:v>
                </c:pt>
                <c:pt idx="79">
                  <c:v>1.0007790584264584</c:v>
                </c:pt>
                <c:pt idx="80">
                  <c:v>1.0005155625743227</c:v>
                </c:pt>
                <c:pt idx="81">
                  <c:v>1.0003351222350316</c:v>
                </c:pt>
                <c:pt idx="82">
                  <c:v>1.0002138811629071</c:v>
                </c:pt>
                <c:pt idx="83">
                  <c:v>1.0001339751037146</c:v>
                </c:pt>
                <c:pt idx="84">
                  <c:v>1.0000823362420805</c:v>
                </c:pt>
                <c:pt idx="85">
                  <c:v>1.0000496255114761</c:v>
                </c:pt>
                <c:pt idx="86">
                  <c:v>1.0000293221871797</c:v>
                </c:pt>
                <c:pt idx="87">
                  <c:v>1.0000169783101178</c:v>
                </c:pt>
                <c:pt idx="88">
                  <c:v>1.0000096300309291</c:v>
                </c:pt>
                <c:pt idx="89">
                  <c:v>1.0000053483962825</c:v>
                </c:pt>
                <c:pt idx="90">
                  <c:v>1.0000029074279819</c:v>
                </c:pt>
                <c:pt idx="91">
                  <c:v>1.0000015463578045</c:v>
                </c:pt>
                <c:pt idx="92">
                  <c:v>1.0000008043631921</c:v>
                </c:pt>
                <c:pt idx="93">
                  <c:v>1.0000004090350636</c:v>
                </c:pt>
                <c:pt idx="94">
                  <c:v>1.0000002032635482</c:v>
                </c:pt>
                <c:pt idx="95">
                  <c:v>1.0000000986672601</c:v>
                </c:pt>
                <c:pt idx="96">
                  <c:v>1.0000000467654133</c:v>
                </c:pt>
                <c:pt idx="97">
                  <c:v>1.0000000216340468</c:v>
                </c:pt>
                <c:pt idx="98">
                  <c:v>1.000000009764157</c:v>
                </c:pt>
                <c:pt idx="99">
                  <c:v>1.0000000042977204</c:v>
                </c:pt>
                <c:pt idx="100">
                  <c:v>1.0000000018440387</c:v>
                </c:pt>
                <c:pt idx="101">
                  <c:v>1.0000000007709957</c:v>
                </c:pt>
                <c:pt idx="102">
                  <c:v>1.0000000003139826</c:v>
                </c:pt>
                <c:pt idx="103">
                  <c:v>1.0000000001244951</c:v>
                </c:pt>
                <c:pt idx="104">
                  <c:v>1.0000000000480411</c:v>
                </c:pt>
                <c:pt idx="105">
                  <c:v>1.0000000000180345</c:v>
                </c:pt>
                <c:pt idx="106">
                  <c:v>1.0000000000065836</c:v>
                </c:pt>
                <c:pt idx="107">
                  <c:v>1.0000000000023359</c:v>
                </c:pt>
                <c:pt idx="108">
                  <c:v>1.0000000000008054</c:v>
                </c:pt>
                <c:pt idx="109">
                  <c:v>1.0000000000002696</c:v>
                </c:pt>
                <c:pt idx="110">
                  <c:v>1.0000000000000875</c:v>
                </c:pt>
                <c:pt idx="111">
                  <c:v>1.0000000000000278</c:v>
                </c:pt>
                <c:pt idx="112">
                  <c:v>1.0000000000000084</c:v>
                </c:pt>
                <c:pt idx="113">
                  <c:v>1.0000000000000027</c:v>
                </c:pt>
                <c:pt idx="114">
                  <c:v>1.0000000000000009</c:v>
                </c:pt>
                <c:pt idx="115">
                  <c:v>1.0000000000000002</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numCache>
            </c:numRef>
          </c:yVal>
          <c:smooth val="1"/>
          <c:extLst>
            <c:ext xmlns:c16="http://schemas.microsoft.com/office/drawing/2014/chart" uri="{C3380CC4-5D6E-409C-BE32-E72D297353CC}">
              <c16:uniqueId val="{00000001-288E-DE43-9202-06B2C2902BD5}"/>
            </c:ext>
          </c:extLst>
        </c:ser>
        <c:dLbls>
          <c:showLegendKey val="0"/>
          <c:showVal val="0"/>
          <c:showCatName val="0"/>
          <c:showSerName val="0"/>
          <c:showPercent val="0"/>
          <c:showBubbleSize val="0"/>
        </c:dLbls>
        <c:axId val="670341472"/>
        <c:axId val="670343120"/>
      </c:scatterChart>
      <c:valAx>
        <c:axId val="670341472"/>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2"/>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majorUnit val="0.5"/>
      </c:valAx>
      <c:spPr>
        <a:noFill/>
        <a:ln>
          <a:noFill/>
        </a:ln>
        <a:effectLst/>
      </c:spPr>
    </c:plotArea>
    <c:legend>
      <c:legendPos val="b"/>
      <c:layout>
        <c:manualLayout>
          <c:xMode val="edge"/>
          <c:yMode val="edge"/>
          <c:x val="3.09346300066922E-2"/>
          <c:y val="0.19559544694218925"/>
          <c:w val="0.38783058763224215"/>
          <c:h val="9.587287340377789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no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08.07.2022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08.07.2022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08.07.2022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6000" dirty="0">
                <a:solidFill>
                  <a:schemeClr val="bg1"/>
                </a:solidFill>
                <a:latin typeface="Arial" panose="020B0604020202020204" pitchFamily="34" charset="0"/>
                <a:cs typeface="Arial" panose="020B0604020202020204" pitchFamily="34" charset="0"/>
              </a:rPr>
              <a:t>Обзор некоторых операций регуляризации</a:t>
            </a:r>
            <a:endParaRPr lang="en-US" sz="6000"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55203"/>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2.2</a:t>
            </a:r>
            <a:r>
              <a:rPr lang="ru-RU" sz="2400" i="1" dirty="0" smtClean="0">
                <a:solidFill>
                  <a:schemeClr val="bg1"/>
                </a:solidFill>
                <a:latin typeface="Arial" panose="020B0604020202020204" pitchFamily="34" charset="0"/>
                <a:cs typeface="Arial" panose="020B0604020202020204" pitchFamily="34" charset="0"/>
              </a:rPr>
              <a:t>.</a:t>
            </a:r>
            <a:endParaRPr lang="en-US" sz="2400" i="1" dirty="0" smtClean="0">
              <a:solidFill>
                <a:schemeClr val="bg1"/>
              </a:solidFill>
              <a:latin typeface="Arial" panose="020B0604020202020204" pitchFamily="34" charset="0"/>
              <a:cs typeface="Arial" panose="020B0604020202020204" pitchFamily="34" charset="0"/>
            </a:endParaRPr>
          </a:p>
          <a:p>
            <a:pPr algn="ctr"/>
            <a:endParaRPr lang="ru-RU" sz="2000" dirty="0">
              <a:solidFill>
                <a:schemeClr val="bg1"/>
              </a:solidFill>
              <a:latin typeface="Arial" panose="020B0604020202020204" pitchFamily="34" charset="0"/>
              <a:cs typeface="Arial" panose="020B0604020202020204" pitchFamily="34" charset="0"/>
            </a:endParaRPr>
          </a:p>
          <a:p>
            <a:pPr algn="ctr"/>
            <a:r>
              <a:rPr lang="ru-RU" sz="2400" dirty="0">
                <a:solidFill>
                  <a:schemeClr val="bg1"/>
                </a:solidFill>
                <a:latin typeface="Arial" panose="020B0604020202020204" pitchFamily="34" charset="0"/>
                <a:cs typeface="Arial" panose="020B0604020202020204" pitchFamily="34" charset="0"/>
              </a:rPr>
              <a:t> </a:t>
            </a:r>
            <a:r>
              <a:rPr lang="ru-RU" sz="2800" dirty="0">
                <a:solidFill>
                  <a:schemeClr val="bg1"/>
                </a:solidFill>
                <a:latin typeface="Arial" panose="020B0604020202020204" pitchFamily="34" charset="0"/>
                <a:cs typeface="Arial" panose="020B0604020202020204" pitchFamily="34" charset="0"/>
              </a:rPr>
              <a:t>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64641"/>
            <a:ext cx="10515600" cy="1055461"/>
          </a:xfrm>
        </p:spPr>
        <p:txBody>
          <a:bodyPr>
            <a:normAutofit/>
          </a:bodyPr>
          <a:lstStyle/>
          <a:p>
            <a:pPr algn="ctr"/>
            <a:r>
              <a:rPr lang="ru-RU" sz="4800" dirty="0">
                <a:solidFill>
                  <a:schemeClr val="bg1">
                    <a:lumMod val="95000"/>
                  </a:schemeClr>
                </a:solidFill>
              </a:rPr>
              <a:t>Функция активации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135626"/>
                <a:ext cx="10878671" cy="5457733"/>
              </a:xfrm>
            </p:spPr>
            <p:txBody>
              <a:bodyPr>
                <a:normAutofit/>
              </a:bodyPr>
              <a:lstStyle/>
              <a:p>
                <a14:m>
                  <m:oMath xmlns:m="http://schemas.openxmlformats.org/officeDocument/2006/math">
                    <m:r>
                      <a:rPr lang="ru-RU" sz="2000" b="0" i="1" smtClean="0">
                        <a:solidFill>
                          <a:schemeClr val="bg1"/>
                        </a:solidFill>
                        <a:latin typeface="Cambria Math" panose="02040503050406030204" pitchFamily="18" charset="0"/>
                      </a:rPr>
                      <m:t>Другие виды </m:t>
                    </m:r>
                    <m:r>
                      <a:rPr lang="en-US" sz="2000" b="0" i="1" smtClean="0">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m:t>
                    </m:r>
                  </m:oMath>
                </a14:m>
                <a:endParaRPr lang="en-US" sz="2000" dirty="0">
                  <a:solidFill>
                    <a:schemeClr val="bg1"/>
                  </a:solidFill>
                </a:endParaRPr>
              </a:p>
              <a:p>
                <a14:m>
                  <m:oMath xmlns:m="http://schemas.openxmlformats.org/officeDocument/2006/math">
                    <m:r>
                      <a:rPr lang="en-US" sz="2000" b="0" i="1" smtClean="0">
                        <a:solidFill>
                          <a:schemeClr val="bg1"/>
                        </a:solidFill>
                        <a:latin typeface="Cambria Math" panose="02040503050406030204" pitchFamily="18" charset="0"/>
                      </a:rPr>
                      <m:t>𝐿𝑅𝑒𝐿𝑈</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  </m:t>
                    </m:r>
                  </m:oMath>
                </a14:m>
                <a:endParaRPr lang="en-US" sz="2000" b="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𝐿𝑅𝑒𝐿𝑈</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≈0,01</m:t>
                    </m:r>
                  </m:oMath>
                </a14:m>
                <a:endParaRPr lang="ru-RU" sz="2000" dirty="0">
                  <a:solidFill>
                    <a:schemeClr val="bg1"/>
                  </a:solidFill>
                </a:endParaRPr>
              </a:p>
              <a:p>
                <a14:m>
                  <m:oMath xmlns:m="http://schemas.openxmlformats.org/officeDocument/2006/math">
                    <m:r>
                      <m:rPr>
                        <m:sty m:val="p"/>
                      </m:rPr>
                      <a:rPr lang="en-US" sz="2000" i="1" smtClean="0">
                        <a:solidFill>
                          <a:schemeClr val="bg1"/>
                        </a:solidFill>
                        <a:latin typeface="Cambria Math" panose="02040503050406030204" pitchFamily="18" charset="0"/>
                      </a:rPr>
                      <m:t>P</m:t>
                    </m:r>
                    <m:r>
                      <a:rPr lang="en-US" sz="2000" i="1">
                        <a:solidFill>
                          <a:schemeClr val="bg1"/>
                        </a:solidFill>
                        <a:latin typeface="Cambria Math" panose="02040503050406030204" pitchFamily="18" charset="0"/>
                      </a:rPr>
                      <m:t>𝑅𝑒𝐿𝑈</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  </m:t>
                    </m:r>
                  </m:oMath>
                </a14:m>
                <a:endParaRPr lang="en-US" sz="2000" i="1" dirty="0">
                  <a:solidFill>
                    <a:schemeClr val="bg1"/>
                  </a:solidFill>
                  <a:latin typeface="Cambria Math" panose="02040503050406030204" pitchFamily="18" charset="0"/>
                </a:endParaRPr>
              </a:p>
              <a:p>
                <a14:m>
                  <m:oMath xmlns:m="http://schemas.openxmlformats.org/officeDocument/2006/math">
                    <m:r>
                      <a:rPr lang="ru-RU" sz="2000" b="0" i="1" smtClean="0">
                        <a:solidFill>
                          <a:schemeClr val="bg1"/>
                        </a:solidFill>
                        <a:latin typeface="Cambria Math" panose="02040503050406030204" pitchFamily="18" charset="0"/>
                      </a:rPr>
                      <m:t>𝑃</m:t>
                    </m:r>
                    <m:r>
                      <a:rPr lang="en-US" sz="2000" i="1">
                        <a:solidFill>
                          <a:schemeClr val="bg1"/>
                        </a:solidFill>
                        <a:latin typeface="Cambria Math" panose="02040503050406030204" pitchFamily="18" charset="0"/>
                      </a:rPr>
                      <m:t>𝑅𝑒𝐿𝑈</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i="1">
                                <a:solidFill>
                                  <a:schemeClr val="bg1"/>
                                </a:solidFill>
                                <a:latin typeface="Cambria Math" panose="02040503050406030204" pitchFamily="18" charset="0"/>
                              </a:rPr>
                              <m:t>1,     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oMath>
                </a14:m>
                <a:r>
                  <a:rPr lang="en-US" sz="2000" dirty="0">
                    <a:solidFill>
                      <a:schemeClr val="bg1"/>
                    </a:solidFill>
                  </a:rPr>
                  <a:t> </a:t>
                </a:r>
                <a:r>
                  <a:rPr lang="ru-RU" sz="2000" dirty="0">
                    <a:solidFill>
                      <a:schemeClr val="bg1"/>
                    </a:solidFill>
                  </a:rPr>
                  <a:t>обучается в процессе обучения сети</a:t>
                </a:r>
              </a:p>
              <a:p>
                <a14:m>
                  <m:oMath xmlns:m="http://schemas.openxmlformats.org/officeDocument/2006/math">
                    <m:r>
                      <a:rPr lang="en-US" sz="2000" i="1">
                        <a:solidFill>
                          <a:schemeClr val="bg1"/>
                        </a:solidFill>
                        <a:latin typeface="Cambria Math" panose="02040503050406030204" pitchFamily="18" charset="0"/>
                      </a:rPr>
                      <m:t>𝑅𝑒𝐿𝑈</m:t>
                    </m:r>
                    <m:r>
                      <a:rPr lang="ru-RU" sz="2000" b="0" i="1" smtClean="0">
                        <a:solidFill>
                          <a:schemeClr val="bg1"/>
                        </a:solidFill>
                        <a:latin typeface="Cambria Math" panose="02040503050406030204" pitchFamily="18" charset="0"/>
                      </a:rPr>
                      <m:t>6</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m:t>
                    </m:r>
                    <m:r>
                      <a:rPr lang="en-US" sz="2000" i="1" smtClean="0">
                        <a:solidFill>
                          <a:schemeClr val="bg1"/>
                        </a:solidFill>
                        <a:latin typeface="Cambria Math" panose="02040503050406030204" pitchFamily="18" charset="0"/>
                      </a:rPr>
                      <m:t>𝑀</m:t>
                    </m:r>
                    <m:r>
                      <a:rPr lang="en-US" sz="2000" b="0" i="1" smtClean="0">
                        <a:solidFill>
                          <a:schemeClr val="bg1"/>
                        </a:solidFill>
                        <a:latin typeface="Cambria Math" panose="02040503050406030204" pitchFamily="18" charset="0"/>
                      </a:rPr>
                      <m:t>𝐼𝑁</m:t>
                    </m:r>
                    <m:r>
                      <a:rPr lang="en-US" sz="2000" b="0" i="1" smtClean="0">
                        <a:solidFill>
                          <a:schemeClr val="bg1"/>
                        </a:solidFill>
                        <a:latin typeface="Cambria Math" panose="02040503050406030204" pitchFamily="18" charset="0"/>
                      </a:rPr>
                      <m:t>(6,</m:t>
                    </m:r>
                    <m:r>
                      <a:rPr lang="en-US" sz="2000" b="0" i="1" smtClean="0">
                        <a:solidFill>
                          <a:schemeClr val="bg1"/>
                        </a:solidFill>
                        <a:latin typeface="Cambria Math" panose="02040503050406030204" pitchFamily="18" charset="0"/>
                      </a:rPr>
                      <m:t>𝑀𝐴𝑋</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 </m:t>
                    </m:r>
                  </m:oMath>
                </a14:m>
                <a:endParaRPr lang="en-US" sz="200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6</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0,     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&lt;6</m:t>
                            </m:r>
                          </m:e>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&gt;0≤6</m:t>
                            </m:r>
                          </m:e>
                          <m:e>
                            <m:r>
                              <a:rPr lang="en-US" sz="2000" b="0" i="1" smtClean="0">
                                <a:solidFill>
                                  <a:schemeClr val="bg1"/>
                                </a:solidFill>
                                <a:latin typeface="Cambria Math" panose="02040503050406030204" pitchFamily="18" charset="0"/>
                              </a:rPr>
                              <m:t>0</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endParaRPr lang="ru-RU" sz="18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135626"/>
                <a:ext cx="10878671" cy="5457733"/>
              </a:xfrm>
              <a:blipFill>
                <a:blip r:embed="rId2"/>
                <a:stretch>
                  <a:fillRect l="-466" t="-21578" b="-58701"/>
                </a:stretch>
              </a:blipFill>
            </p:spPr>
            <p:txBody>
              <a:bodyPr/>
              <a:lstStyle/>
              <a:p>
                <a:r>
                  <a:rPr lang="ru-RU">
                    <a:noFill/>
                  </a:rPr>
                  <a:t> </a:t>
                </a:r>
              </a:p>
            </p:txBody>
          </p:sp>
        </mc:Fallback>
      </mc:AlternateContent>
      <p:graphicFrame>
        <p:nvGraphicFramePr>
          <p:cNvPr id="8" name="Диаграмма 7">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3532828151"/>
              </p:ext>
            </p:extLst>
          </p:nvPr>
        </p:nvGraphicFramePr>
        <p:xfrm>
          <a:off x="6095997" y="3887145"/>
          <a:ext cx="5620871" cy="2706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Диаграмма 12">
            <a:extLst>
              <a:ext uri="{FF2B5EF4-FFF2-40B4-BE49-F238E27FC236}">
                <a16:creationId xmlns:a16="http://schemas.microsoft.com/office/drawing/2014/main" id="{88807A0F-F4CF-9F40-88FD-28E10C6BCF6F}"/>
              </a:ext>
            </a:extLst>
          </p:cNvPr>
          <p:cNvGraphicFramePr>
            <a:graphicFrameLocks/>
          </p:cNvGraphicFramePr>
          <p:nvPr>
            <p:extLst>
              <p:ext uri="{D42A27DB-BD31-4B8C-83A1-F6EECF244321}">
                <p14:modId xmlns:p14="http://schemas.microsoft.com/office/powerpoint/2010/main" val="993439412"/>
              </p:ext>
            </p:extLst>
          </p:nvPr>
        </p:nvGraphicFramePr>
        <p:xfrm>
          <a:off x="6095998" y="1320102"/>
          <a:ext cx="5620871" cy="26324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631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56187" y="123579"/>
            <a:ext cx="10515600" cy="1055461"/>
          </a:xfrm>
        </p:spPr>
        <p:txBody>
          <a:bodyPr>
            <a:normAutofit/>
          </a:bodyPr>
          <a:lstStyle/>
          <a:p>
            <a:pPr algn="ctr"/>
            <a:r>
              <a:rPr lang="ru-RU" sz="4800" dirty="0">
                <a:solidFill>
                  <a:schemeClr val="bg1">
                    <a:lumMod val="95000"/>
                  </a:schemeClr>
                </a:solidFill>
              </a:rPr>
              <a:t>Функция активации</a:t>
            </a:r>
            <a:r>
              <a:rPr lang="en-US" sz="4800" dirty="0">
                <a:solidFill>
                  <a:schemeClr val="bg1">
                    <a:lumMod val="95000"/>
                  </a:schemeClr>
                </a:solidFill>
              </a:rPr>
              <a:t> </a:t>
            </a:r>
            <a:r>
              <a:rPr lang="en-US" sz="4800" dirty="0" err="1">
                <a:solidFill>
                  <a:schemeClr val="bg1">
                    <a:lumMod val="95000"/>
                  </a:schemeClr>
                </a:solidFill>
              </a:rPr>
              <a:t>нелин</a:t>
            </a:r>
            <a:r>
              <a:rPr lang="ru-RU" sz="4800" dirty="0" err="1">
                <a:solidFill>
                  <a:schemeClr val="bg1">
                    <a:lumMod val="95000"/>
                  </a:schemeClr>
                </a:solidFill>
              </a:rPr>
              <a:t>ейный</a:t>
            </a:r>
            <a:r>
              <a:rPr lang="ru-RU" sz="4800" dirty="0">
                <a:solidFill>
                  <a:schemeClr val="bg1">
                    <a:lumMod val="95000"/>
                  </a:schemeClr>
                </a:solidFill>
              </a:rPr>
              <a:t>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135626"/>
                <a:ext cx="10878671" cy="5457733"/>
              </a:xfrm>
            </p:spPr>
            <p:txBody>
              <a:bodyPr>
                <a:normAutofit/>
              </a:bodyPr>
              <a:lstStyle/>
              <a:p>
                <a:r>
                  <a:rPr lang="en-US" sz="2000" b="0" dirty="0">
                    <a:solidFill>
                      <a:schemeClr val="bg1"/>
                    </a:solidFill>
                  </a:rPr>
                  <a:t>Не</a:t>
                </a:r>
                <a:r>
                  <a:rPr lang="ru-RU" sz="2000" b="0" dirty="0">
                    <a:solidFill>
                      <a:schemeClr val="bg1"/>
                    </a:solidFill>
                  </a:rPr>
                  <a:t>линейные</a:t>
                </a:r>
                <a14:m>
                  <m:oMath xmlns:m="http://schemas.openxmlformats.org/officeDocument/2006/math">
                    <m:r>
                      <a:rPr lang="ru-RU" sz="2000" b="0" i="1" smtClean="0">
                        <a:solidFill>
                          <a:schemeClr val="bg1"/>
                        </a:solidFill>
                        <a:latin typeface="Cambria Math" panose="02040503050406030204" pitchFamily="18" charset="0"/>
                      </a:rPr>
                      <m:t> виды </m:t>
                    </m:r>
                    <m:r>
                      <a:rPr lang="en-US" sz="2000" b="0" i="1" smtClean="0">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m:t>
                    </m:r>
                  </m:oMath>
                </a14:m>
                <a:endParaRPr lang="en-US" sz="2000" dirty="0">
                  <a:solidFill>
                    <a:schemeClr val="bg1"/>
                  </a:solidFill>
                </a:endParaRPr>
              </a:p>
              <a:p>
                <a14:m>
                  <m:oMath xmlns:m="http://schemas.openxmlformats.org/officeDocument/2006/math">
                    <m:r>
                      <a:rPr lang="en-US" sz="2000" b="0" i="1" smtClean="0">
                        <a:solidFill>
                          <a:schemeClr val="bg1"/>
                        </a:solidFill>
                        <a:latin typeface="Cambria Math" panose="02040503050406030204" pitchFamily="18" charset="0"/>
                      </a:rPr>
                      <m:t>𝐸𝐿𝑈</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𝛼</m:t>
                            </m:r>
                            <m:d>
                              <m:dPr>
                                <m:ctrlPr>
                                  <a:rPr lang="en-US" sz="2000" b="0" i="1" smtClean="0">
                                    <a:solidFill>
                                      <a:schemeClr val="bg1"/>
                                    </a:solidFill>
                                    <a:latin typeface="Cambria Math" panose="02040503050406030204" pitchFamily="18" charset="0"/>
                                  </a:rPr>
                                </m:ctrlPr>
                              </m:dPr>
                              <m:e>
                                <m:func>
                                  <m:funcPr>
                                    <m:ctrlPr>
                                      <a:rPr lang="en-US" sz="2000" b="0" i="1" smtClean="0">
                                        <a:solidFill>
                                          <a:schemeClr val="bg1"/>
                                        </a:solidFill>
                                        <a:latin typeface="Cambria Math" panose="02040503050406030204" pitchFamily="18" charset="0"/>
                                      </a:rPr>
                                    </m:ctrlPr>
                                  </m:funcPr>
                                  <m:fName>
                                    <m:r>
                                      <m:rPr>
                                        <m:sty m:val="p"/>
                                      </m:rPr>
                                      <a:rPr lang="en-US" sz="2000" b="0" i="0" smtClean="0">
                                        <a:solidFill>
                                          <a:schemeClr val="bg1"/>
                                        </a:solidFill>
                                        <a:latin typeface="Cambria Math" panose="02040503050406030204" pitchFamily="18" charset="0"/>
                                      </a:rPr>
                                      <m:t>exp</m:t>
                                    </m:r>
                                  </m:fName>
                                  <m:e>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−1</m:t>
                                    </m:r>
                                  </m:e>
                                </m:func>
                              </m:e>
                            </m:d>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  </m:t>
                    </m:r>
                  </m:oMath>
                </a14:m>
                <a:endParaRPr lang="en-US" sz="2000" b="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𝐸𝐿𝑈</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func>
                              <m:funcPr>
                                <m:ctrlPr>
                                  <a:rPr lang="en-US" sz="2000" i="1">
                                    <a:solidFill>
                                      <a:schemeClr val="bg1"/>
                                    </a:solidFill>
                                    <a:latin typeface="Cambria Math" panose="02040503050406030204" pitchFamily="18" charset="0"/>
                                  </a:rPr>
                                </m:ctrlPr>
                              </m:funcPr>
                              <m:fName>
                                <m:r>
                                  <m:rPr>
                                    <m:sty m:val="p"/>
                                  </m:rPr>
                                  <a:rPr lang="en-US" sz="2000">
                                    <a:solidFill>
                                      <a:schemeClr val="bg1"/>
                                    </a:solidFill>
                                    <a:latin typeface="Cambria Math" panose="02040503050406030204" pitchFamily="18" charset="0"/>
                                  </a:rPr>
                                  <m:t>exp</m:t>
                                </m:r>
                              </m:fName>
                              <m:e>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func>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≈1,6</m:t>
                    </m:r>
                  </m:oMath>
                </a14:m>
                <a:endParaRPr lang="ru-RU" sz="2000" dirty="0">
                  <a:solidFill>
                    <a:schemeClr val="bg1"/>
                  </a:solidFill>
                </a:endParaRPr>
              </a:p>
              <a:p>
                <a14:m>
                  <m:oMath xmlns:m="http://schemas.openxmlformats.org/officeDocument/2006/math">
                    <m:r>
                      <a:rPr lang="en-US" sz="1800" b="0" i="1" smtClean="0">
                        <a:solidFill>
                          <a:schemeClr val="bg1"/>
                        </a:solidFill>
                        <a:latin typeface="Cambria Math" panose="02040503050406030204" pitchFamily="18" charset="0"/>
                      </a:rPr>
                      <m:t>𝑠𝑤𝑖𝑠h</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𝑠𝑤𝑖𝑠</m:t>
                    </m:r>
                    <m:sSup>
                      <m:sSupPr>
                        <m:ctrlPr>
                          <a:rPr lang="en-US" sz="1800" b="0" i="1" smtClean="0">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h</m:t>
                        </m:r>
                      </m:e>
                      <m:sup>
                        <m:r>
                          <a:rPr lang="en-US" sz="1800" b="0" i="1" smtClean="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sup>
                    </m:s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1−</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e>
                    </m:d>
                    <m:r>
                      <a:rPr lang="en-US" sz="1800" b="0" i="1" smtClean="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oMath>
                </a14:m>
                <a:endParaRPr lang="en-US" sz="1800" i="1" dirty="0">
                  <a:solidFill>
                    <a:schemeClr val="bg1"/>
                  </a:solidFill>
                  <a:latin typeface="Cambria Math" panose="02040503050406030204" pitchFamily="18" charset="0"/>
                </a:endParaRPr>
              </a:p>
              <a:p>
                <a14:m>
                  <m:oMath xmlns:m="http://schemas.openxmlformats.org/officeDocument/2006/math">
                    <m:r>
                      <a:rPr lang="en-US" sz="1800" i="1">
                        <a:solidFill>
                          <a:schemeClr val="bg1"/>
                        </a:solidFill>
                        <a:latin typeface="Cambria Math" panose="02040503050406030204" pitchFamily="18" charset="0"/>
                      </a:rPr>
                      <m:t>𝑆𝐸𝐿𝑈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𝜆</m:t>
                    </m:r>
                    <m:r>
                      <a:rPr lang="en-US" sz="1800" i="1">
                        <a:solidFill>
                          <a:schemeClr val="bg1"/>
                        </a:solidFill>
                        <a:latin typeface="Cambria Math" panose="02040503050406030204" pitchFamily="18" charset="0"/>
                      </a:rPr>
                      <m:t>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  </m:t>
                    </m:r>
                  </m:oMath>
                </a14:m>
                <a:endParaRPr lang="ru-RU" sz="2000" dirty="0">
                  <a:solidFill>
                    <a:schemeClr val="bg1"/>
                  </a:solidFill>
                </a:endParaRPr>
              </a:p>
              <a:p>
                <a:pPr lvl="1"/>
                <a:r>
                  <a:rPr lang="ru-RU" sz="2000" dirty="0">
                    <a:solidFill>
                      <a:schemeClr val="bg1"/>
                    </a:solidFill>
                  </a:rPr>
                  <a:t>Где</a:t>
                </a:r>
                <a:r>
                  <a:rPr lang="en-US" sz="2000" dirty="0">
                    <a:solidFill>
                      <a:schemeClr val="bg1"/>
                    </a:solidFill>
                  </a:rPr>
                  <a:t> </a:t>
                </a:r>
                <a14:m>
                  <m:oMath xmlns:m="http://schemas.openxmlformats.org/officeDocument/2006/math">
                    <m:r>
                      <a:rPr lang="en-US" sz="2000" b="0" i="1" smtClean="0">
                        <a:solidFill>
                          <a:schemeClr val="bg1"/>
                        </a:solidFill>
                        <a:latin typeface="Cambria Math" panose="02040503050406030204" pitchFamily="18" charset="0"/>
                      </a:rPr>
                      <m:t>𝜆</m:t>
                    </m:r>
                    <m:r>
                      <a:rPr lang="en-US" sz="2000" i="1">
                        <a:solidFill>
                          <a:schemeClr val="bg1"/>
                        </a:solidFill>
                        <a:latin typeface="Cambria Math" panose="02040503050406030204" pitchFamily="18" charset="0"/>
                      </a:rPr>
                      <m:t>≈1,</m:t>
                    </m:r>
                    <m:r>
                      <a:rPr lang="en-US" sz="2000" b="0" i="1" smtClean="0">
                        <a:solidFill>
                          <a:schemeClr val="bg1"/>
                        </a:solidFill>
                        <a:latin typeface="Cambria Math" panose="02040503050406030204" pitchFamily="18" charset="0"/>
                      </a:rPr>
                      <m:t>057</m:t>
                    </m:r>
                  </m:oMath>
                </a14:m>
                <a:endParaRPr lang="ru-RU" sz="2000" dirty="0">
                  <a:solidFill>
                    <a:schemeClr val="bg1"/>
                  </a:solidFill>
                </a:endParaRPr>
              </a:p>
              <a:p>
                <a14:m>
                  <m:oMath xmlns:m="http://schemas.openxmlformats.org/officeDocument/2006/math">
                    <m:r>
                      <a:rPr lang="en-US" sz="1800" i="1">
                        <a:solidFill>
                          <a:schemeClr val="bg1"/>
                        </a:solidFill>
                        <a:latin typeface="Cambria Math" panose="02040503050406030204" pitchFamily="18" charset="0"/>
                      </a:rPr>
                      <m:t>𝐺𝐸𝐿𝑈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m:rPr>
                        <m:nor/>
                      </m:rPr>
                      <a:rPr lang="en" sz="1800" i="1">
                        <a:solidFill>
                          <a:schemeClr val="bg1"/>
                        </a:solidFill>
                        <a:latin typeface="Cambria Math" panose="02040503050406030204" pitchFamily="18" charset="0"/>
                      </a:rPr>
                      <m:t>0</m:t>
                    </m:r>
                    <m:r>
                      <m:rPr>
                        <m:nor/>
                      </m:rPr>
                      <a:rPr lang="en-US" sz="1800" i="1">
                        <a:solidFill>
                          <a:schemeClr val="bg1"/>
                        </a:solidFill>
                        <a:latin typeface="Cambria Math" panose="02040503050406030204" pitchFamily="18" charset="0"/>
                      </a:rPr>
                      <m:t>,</m:t>
                    </m:r>
                    <m:r>
                      <m:rPr>
                        <m:nor/>
                      </m:rPr>
                      <a:rPr lang="en" sz="1800" i="1">
                        <a:solidFill>
                          <a:schemeClr val="bg1"/>
                        </a:solidFill>
                        <a:latin typeface="Cambria Math" panose="02040503050406030204" pitchFamily="18" charset="0"/>
                      </a:rPr>
                      <m:t>5</m:t>
                    </m:r>
                    <m:r>
                      <m:rPr>
                        <m:nor/>
                      </m:rPr>
                      <a:rPr lang="en-US" sz="1800" i="1">
                        <a:solidFill>
                          <a:schemeClr val="bg1"/>
                        </a:solidFill>
                        <a:latin typeface="Cambria Math" panose="02040503050406030204" pitchFamily="18" charset="0"/>
                      </a:rPr>
                      <m:t>x</m:t>
                    </m:r>
                    <m:r>
                      <m:rPr>
                        <m:nor/>
                      </m:rPr>
                      <a:rPr lang="en" sz="1800" i="1">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1</m:t>
                    </m:r>
                    <m:r>
                      <m:rPr>
                        <m:nor/>
                      </m:rPr>
                      <a:rPr lang="en" sz="1800" i="1">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tanh</m:t>
                    </m:r>
                    <m:r>
                      <m:rPr>
                        <m:nor/>
                      </m:rPr>
                      <a:rPr lang="en" sz="1800" i="1">
                        <a:solidFill>
                          <a:schemeClr val="bg1"/>
                        </a:solidFill>
                        <a:latin typeface="Cambria Math" panose="02040503050406030204" pitchFamily="18" charset="0"/>
                      </a:rPr>
                      <m:t>(</m:t>
                    </m:r>
                    <m:f>
                      <m:fPr>
                        <m:ctrlPr>
                          <a:rPr lang="ru-RU" sz="1800" i="1">
                            <a:solidFill>
                              <a:schemeClr val="bg1"/>
                            </a:solidFill>
                            <a:latin typeface="Cambria Math" panose="02040503050406030204" pitchFamily="18" charset="0"/>
                          </a:rPr>
                        </m:ctrlPr>
                      </m:fPr>
                      <m:num>
                        <m:r>
                          <a:rPr lang="ru-RU" sz="1800" i="1">
                            <a:solidFill>
                              <a:schemeClr val="bg1"/>
                            </a:solidFill>
                            <a:latin typeface="Cambria Math" panose="02040503050406030204" pitchFamily="18" charset="0"/>
                          </a:rPr>
                          <m:t>2</m:t>
                        </m:r>
                      </m:num>
                      <m:den>
                        <m:r>
                          <a:rPr lang="ru-RU" sz="1800" i="1">
                            <a:solidFill>
                              <a:schemeClr val="bg1"/>
                            </a:solidFill>
                            <a:latin typeface="Cambria Math" panose="02040503050406030204" pitchFamily="18" charset="0"/>
                          </a:rPr>
                          <m:t>𝜋</m:t>
                        </m:r>
                      </m:den>
                    </m:f>
                    <m:r>
                      <a:rPr lang="en" sz="1800" i="1">
                        <a:solidFill>
                          <a:schemeClr val="bg1"/>
                        </a:solidFill>
                        <a:latin typeface="Cambria Math" panose="02040503050406030204" pitchFamily="18" charset="0"/>
                      </a:rPr>
                      <m:t> </m:t>
                    </m:r>
                    <m:r>
                      <m:rPr>
                        <m:nor/>
                      </m:rPr>
                      <a:rPr lang="en" sz="1800">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x</m:t>
                    </m:r>
                    <m:r>
                      <m:rPr>
                        <m:nor/>
                      </m:rPr>
                      <a:rPr lang="en" sz="1800" i="1">
                        <a:solidFill>
                          <a:schemeClr val="bg1"/>
                        </a:solidFill>
                        <a:latin typeface="Cambria Math" panose="02040503050406030204" pitchFamily="18" charset="0"/>
                      </a:rPr>
                      <m:t>+</m:t>
                    </m:r>
                    <m:sSup>
                      <m:sSupPr>
                        <m:ctrlPr>
                          <a:rPr lang="en" sz="1800" i="1">
                            <a:solidFill>
                              <a:schemeClr val="bg1"/>
                            </a:solidFill>
                            <a:latin typeface="Cambria Math" panose="02040503050406030204" pitchFamily="18" charset="0"/>
                          </a:rPr>
                        </m:ctrlPr>
                      </m:sSupPr>
                      <m:e>
                        <m:r>
                          <m:rPr>
                            <m:nor/>
                          </m:rPr>
                          <a:rPr lang="en" sz="1800">
                            <a:solidFill>
                              <a:schemeClr val="bg1"/>
                            </a:solidFill>
                            <a:latin typeface="Cambria Math" panose="02040503050406030204" pitchFamily="18" charset="0"/>
                          </a:rPr>
                          <m:t>0</m:t>
                        </m:r>
                        <m:r>
                          <m:rPr>
                            <m:nor/>
                          </m:rPr>
                          <a:rPr lang="en-US" sz="1800">
                            <a:solidFill>
                              <a:schemeClr val="bg1"/>
                            </a:solidFill>
                            <a:latin typeface="Cambria Math" panose="02040503050406030204" pitchFamily="18" charset="0"/>
                          </a:rPr>
                          <m:t>,</m:t>
                        </m:r>
                        <m:r>
                          <m:rPr>
                            <m:nor/>
                          </m:rPr>
                          <a:rPr lang="en" sz="1800">
                            <a:solidFill>
                              <a:schemeClr val="bg1"/>
                            </a:solidFill>
                            <a:latin typeface="Cambria Math" panose="02040503050406030204" pitchFamily="18" charset="0"/>
                          </a:rPr>
                          <m:t>044715</m:t>
                        </m:r>
                        <m:r>
                          <a:rPr lang="en-US" sz="1800" i="0">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𝑥</m:t>
                        </m:r>
                      </m:e>
                      <m:sup>
                        <m:r>
                          <a:rPr lang="en-US" sz="1800" i="1">
                            <a:solidFill>
                              <a:schemeClr val="bg1"/>
                            </a:solidFill>
                            <a:latin typeface="Cambria Math" panose="02040503050406030204" pitchFamily="18" charset="0"/>
                          </a:rPr>
                          <m:t>3</m:t>
                        </m:r>
                      </m:sup>
                    </m:sSup>
                    <m:r>
                      <m:rPr>
                        <m:nor/>
                      </m:rPr>
                      <a:rPr lang="en" sz="1800">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oMath>
                </a14:m>
                <a:endParaRPr lang="en-US" sz="1800" i="1" dirty="0">
                  <a:solidFill>
                    <a:schemeClr val="bg1"/>
                  </a:solidFill>
                  <a:latin typeface="Cambria Math" panose="02040503050406030204" pitchFamily="18" charset="0"/>
                </a:endParaRPr>
              </a:p>
              <a:p>
                <a:pPr lvl="1"/>
                <a:r>
                  <a:rPr lang="ru-RU" sz="1800" dirty="0">
                    <a:solidFill>
                      <a:schemeClr val="bg1"/>
                    </a:solidFill>
                  </a:rPr>
                  <a:t>Где</a:t>
                </a:r>
                <a14:m>
                  <m:oMath xmlns:m="http://schemas.openxmlformats.org/officeDocument/2006/math">
                    <m:r>
                      <a:rPr lang="en-US" sz="1800" b="0" i="0" smtClean="0">
                        <a:solidFill>
                          <a:schemeClr val="bg1"/>
                        </a:solidFill>
                        <a:latin typeface="Cambria Math" panose="02040503050406030204" pitchFamily="18" charset="0"/>
                      </a:rPr>
                      <m:t>  </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𝑒𝑟𝑟𝑓</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𝐺𝐸𝐿</m:t>
                    </m:r>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𝑈</m:t>
                        </m:r>
                      </m:e>
                      <m:sup>
                        <m:r>
                          <a:rPr lang="en-US" sz="1800" i="1">
                            <a:solidFill>
                              <a:schemeClr val="bg1"/>
                            </a:solidFill>
                            <a:latin typeface="Cambria Math" panose="02040503050406030204" pitchFamily="18" charset="0"/>
                          </a:rPr>
                          <m:t>′</m:t>
                        </m:r>
                      </m:sup>
                    </m:sSup>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ru-RU" sz="1800" i="1">
                        <a:solidFill>
                          <a:schemeClr val="bg1"/>
                        </a:solidFill>
                        <a:latin typeface="Cambria Math" panose="02040503050406030204" pitchFamily="18" charset="0"/>
                      </a:rPr>
                      <m:t>Ф</m:t>
                    </m:r>
                    <m:r>
                      <a:rPr lang="en-US" sz="1800" i="1">
                        <a:solidFill>
                          <a:schemeClr val="bg1"/>
                        </a:solidFill>
                        <a:latin typeface="Cambria Math" panose="02040503050406030204" pitchFamily="18" charset="0"/>
                      </a:rPr>
                      <m:t>′</m:t>
                    </m:r>
                    <m:r>
                      <a:rPr lang="ru-RU"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m:t>
                    </m:r>
                  </m:oMath>
                </a14:m>
                <a:endParaRPr lang="en-US" sz="1800" dirty="0">
                  <a:solidFill>
                    <a:schemeClr val="bg1"/>
                  </a:solidFill>
                </a:endParaRPr>
              </a:p>
              <a:p>
                <a:pPr lvl="2"/>
                <a14:m>
                  <m:oMath xmlns:m="http://schemas.openxmlformats.org/officeDocument/2006/math">
                    <m:r>
                      <a:rPr lang="en-US" sz="1700" i="1">
                        <a:solidFill>
                          <a:schemeClr val="bg1"/>
                        </a:solidFill>
                        <a:latin typeface="Cambria Math" panose="02040503050406030204" pitchFamily="18" charset="0"/>
                      </a:rPr>
                      <m:t>𝐺𝐸𝐿𝑈</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𝑥</m:t>
                        </m:r>
                      </m:e>
                    </m:d>
                  </m:oMath>
                </a14:m>
                <a:r>
                  <a:rPr lang="en-US" sz="1700" dirty="0">
                    <a:solidFill>
                      <a:schemeClr val="bg1"/>
                    </a:solidFill>
                  </a:rPr>
                  <a:t> </a:t>
                </a:r>
                <a14:m>
                  <m:oMath xmlns:m="http://schemas.openxmlformats.org/officeDocument/2006/math">
                    <m:r>
                      <a:rPr lang="en-US" sz="1700" i="1">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𝑥</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r>
                      <a:rPr lang="en-US" sz="1700" b="0" i="1" smtClean="0">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𝛼</m:t>
                    </m:r>
                    <m:r>
                      <a:rPr lang="en-US" sz="1700" b="0" i="1" smtClean="0">
                        <a:solidFill>
                          <a:schemeClr val="bg1"/>
                        </a:solidFill>
                        <a:latin typeface="Cambria Math" panose="02040503050406030204" pitchFamily="18" charset="0"/>
                      </a:rPr>
                      <m:t>=1,702.</m:t>
                    </m:r>
                  </m:oMath>
                </a14:m>
                <a:endParaRPr lang="en-US" sz="1700" b="0" i="1" dirty="0">
                  <a:solidFill>
                    <a:schemeClr val="bg1"/>
                  </a:solidFill>
                  <a:latin typeface="Cambria Math" panose="02040503050406030204" pitchFamily="18" charset="0"/>
                </a:endParaRPr>
              </a:p>
              <a:p>
                <a:pPr lvl="2"/>
                <a14:m>
                  <m:oMath xmlns:m="http://schemas.openxmlformats.org/officeDocument/2006/math">
                    <m:r>
                      <a:rPr lang="en-US" sz="1700" i="1">
                        <a:solidFill>
                          <a:schemeClr val="bg1"/>
                        </a:solidFill>
                        <a:latin typeface="Cambria Math" panose="02040503050406030204" pitchFamily="18" charset="0"/>
                      </a:rPr>
                      <m:t>𝐺𝐸𝐿</m:t>
                    </m:r>
                    <m:sSup>
                      <m:sSupPr>
                        <m:ctrlPr>
                          <a:rPr lang="en-US" sz="1700" b="0" i="1" smtClean="0">
                            <a:solidFill>
                              <a:schemeClr val="bg1"/>
                            </a:solidFill>
                            <a:latin typeface="Cambria Math" panose="02040503050406030204" pitchFamily="18" charset="0"/>
                          </a:rPr>
                        </m:ctrlPr>
                      </m:sSupPr>
                      <m:e>
                        <m:r>
                          <a:rPr lang="en-US" sz="1700" i="1">
                            <a:solidFill>
                              <a:schemeClr val="bg1"/>
                            </a:solidFill>
                            <a:latin typeface="Cambria Math" panose="02040503050406030204" pitchFamily="18" charset="0"/>
                          </a:rPr>
                          <m:t>𝑈</m:t>
                        </m:r>
                      </m:e>
                      <m:sup>
                        <m:r>
                          <a:rPr lang="en-US" sz="1700" b="0" i="1" smtClean="0">
                            <a:solidFill>
                              <a:schemeClr val="bg1"/>
                            </a:solidFill>
                            <a:latin typeface="Cambria Math" panose="02040503050406030204" pitchFamily="18" charset="0"/>
                          </a:rPr>
                          <m:t>′</m:t>
                        </m:r>
                      </m:sup>
                    </m:sSup>
                    <m:r>
                      <a:rPr lang="en-US" sz="1700" b="0" i="1" smtClean="0">
                        <a:solidFill>
                          <a:schemeClr val="bg1"/>
                        </a:solidFill>
                        <a:latin typeface="Cambria Math" panose="02040503050406030204" pitchFamily="18" charset="0"/>
                      </a:rPr>
                      <m:t>(</m:t>
                    </m:r>
                    <m:r>
                      <a:rPr lang="en-US" sz="1700" b="0" i="1" smtClean="0">
                        <a:solidFill>
                          <a:schemeClr val="bg1"/>
                        </a:solidFill>
                        <a:latin typeface="Cambria Math" panose="02040503050406030204" pitchFamily="18" charset="0"/>
                      </a:rPr>
                      <m:t>𝑥</m:t>
                    </m:r>
                    <m:r>
                      <a:rPr lang="en-US" sz="1700" b="0" i="1" smtClean="0">
                        <a:solidFill>
                          <a:schemeClr val="bg1"/>
                        </a:solidFill>
                        <a:latin typeface="Cambria Math" panose="02040503050406030204" pitchFamily="18" charset="0"/>
                      </a:rPr>
                      <m:t>)</m:t>
                    </m:r>
                    <m:r>
                      <m:rPr>
                        <m:nor/>
                      </m:rPr>
                      <a:rPr lang="en-US" sz="1700" dirty="0">
                        <a:solidFill>
                          <a:schemeClr val="bg1"/>
                        </a:solidFill>
                      </a:rPr>
                      <m:t> </m:t>
                    </m:r>
                    <m:r>
                      <a:rPr lang="en-US" sz="1700" i="1">
                        <a:solidFill>
                          <a:schemeClr val="bg1"/>
                        </a:solidFill>
                        <a:latin typeface="Cambria Math" panose="02040503050406030204" pitchFamily="18" charset="0"/>
                      </a:rPr>
                      <m:t>≈</m:t>
                    </m:r>
                    <m:r>
                      <a:rPr lang="en-US" sz="1700" b="0" i="1" smtClean="0">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d>
                      <m:dPr>
                        <m:ctrlPr>
                          <a:rPr lang="en-US" sz="1700" b="0" i="1" smtClean="0">
                            <a:solidFill>
                              <a:schemeClr val="bg1"/>
                            </a:solidFill>
                            <a:latin typeface="Cambria Math" panose="02040503050406030204" pitchFamily="18" charset="0"/>
                          </a:rPr>
                        </m:ctrlPr>
                      </m:dPr>
                      <m:e>
                        <m:r>
                          <a:rPr lang="en-US" sz="1700" b="0" i="1" smtClean="0">
                            <a:solidFill>
                              <a:schemeClr val="bg1"/>
                            </a:solidFill>
                            <a:latin typeface="Cambria Math" panose="02040503050406030204" pitchFamily="18" charset="0"/>
                          </a:rPr>
                          <m:t>1−</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e>
                    </m:d>
                    <m:r>
                      <a:rPr lang="en-US" sz="1700" b="0" i="1" smtClean="0">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oMath>
                </a14:m>
                <a:endParaRPr lang="ru-RU" sz="1700" dirty="0">
                  <a:solidFill>
                    <a:schemeClr val="bg1"/>
                  </a:solidFill>
                </a:endParaRPr>
              </a:p>
              <a:p>
                <a:pPr lvl="1"/>
                <a:endParaRPr lang="ru-RU" sz="1800" dirty="0">
                  <a:solidFill>
                    <a:schemeClr val="bg1"/>
                  </a:solidFill>
                </a:endParaRPr>
              </a:p>
              <a:p>
                <a:pPr lvl="1"/>
                <a:endParaRPr lang="ru-RU" sz="18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135626"/>
                <a:ext cx="10878671" cy="5457733"/>
              </a:xfrm>
              <a:blipFill>
                <a:blip r:embed="rId2"/>
                <a:stretch>
                  <a:fillRect l="-504" t="-1116"/>
                </a:stretch>
              </a:blipFill>
            </p:spPr>
            <p:txBody>
              <a:bodyPr/>
              <a:lstStyle/>
              <a:p>
                <a:r>
                  <a:rPr lang="ru-RU">
                    <a:noFill/>
                  </a:rPr>
                  <a:t> </a:t>
                </a:r>
              </a:p>
            </p:txBody>
          </p:sp>
        </mc:Fallback>
      </mc:AlternateContent>
      <p:graphicFrame>
        <p:nvGraphicFramePr>
          <p:cNvPr id="7" name="Диаграмма 6">
            <a:extLst>
              <a:ext uri="{FF2B5EF4-FFF2-40B4-BE49-F238E27FC236}">
                <a16:creationId xmlns:a16="http://schemas.microsoft.com/office/drawing/2014/main" id="{C800CDC7-C585-D944-BEC6-3AF2316C19EB}"/>
              </a:ext>
            </a:extLst>
          </p:cNvPr>
          <p:cNvGraphicFramePr>
            <a:graphicFrameLocks/>
          </p:cNvGraphicFramePr>
          <p:nvPr>
            <p:extLst>
              <p:ext uri="{D42A27DB-BD31-4B8C-83A1-F6EECF244321}">
                <p14:modId xmlns:p14="http://schemas.microsoft.com/office/powerpoint/2010/main" val="4177340094"/>
              </p:ext>
            </p:extLst>
          </p:nvPr>
        </p:nvGraphicFramePr>
        <p:xfrm>
          <a:off x="6297560" y="1135627"/>
          <a:ext cx="5566492" cy="2831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Диаграмма 8">
            <a:extLst>
              <a:ext uri="{FF2B5EF4-FFF2-40B4-BE49-F238E27FC236}">
                <a16:creationId xmlns:a16="http://schemas.microsoft.com/office/drawing/2014/main" id="{9FCFF483-C710-834E-A0E7-0A0C6D949530}"/>
              </a:ext>
            </a:extLst>
          </p:cNvPr>
          <p:cNvGraphicFramePr>
            <a:graphicFrameLocks/>
          </p:cNvGraphicFramePr>
          <p:nvPr>
            <p:extLst>
              <p:ext uri="{D42A27DB-BD31-4B8C-83A1-F6EECF244321}">
                <p14:modId xmlns:p14="http://schemas.microsoft.com/office/powerpoint/2010/main" val="2013946828"/>
              </p:ext>
            </p:extLst>
          </p:nvPr>
        </p:nvGraphicFramePr>
        <p:xfrm>
          <a:off x="6297560" y="3967317"/>
          <a:ext cx="5566492" cy="26260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1077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36881"/>
            <a:ext cx="10515600" cy="854075"/>
          </a:xfrm>
        </p:spPr>
        <p:txBody>
          <a:bodyPr>
            <a:normAutofit/>
          </a:bodyPr>
          <a:lstStyle/>
          <a:p>
            <a:r>
              <a:rPr lang="ru-RU" sz="4800" b="1" dirty="0">
                <a:solidFill>
                  <a:schemeClr val="bg1"/>
                </a:solidFill>
              </a:rPr>
              <a:t>Виды операций локального </a:t>
            </a:r>
            <a:r>
              <a:rPr lang="en-US" sz="4800" b="1" dirty="0">
                <a:solidFill>
                  <a:schemeClr val="bg1"/>
                </a:solidFill>
              </a:rPr>
              <a:t>Pooling</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07975" y="990956"/>
                <a:ext cx="11404600" cy="5499100"/>
              </a:xfrm>
            </p:spPr>
            <p:txBody>
              <a:bodyPr>
                <a:normAutofit/>
              </a:bodyPr>
              <a:lstStyle/>
              <a:p>
                <a:pPr>
                  <a:lnSpc>
                    <a:spcPct val="100000"/>
                  </a:lnSpc>
                  <a:spcBef>
                    <a:spcPts val="0"/>
                  </a:spcBef>
                </a:pPr>
                <a:r>
                  <a:rPr lang="ru-RU" sz="2400" dirty="0">
                    <a:solidFill>
                      <a:schemeClr val="bg1"/>
                    </a:solidFill>
                    <a:cs typeface="Times New Roman" panose="02020603050405020304" pitchFamily="18" charset="0"/>
                  </a:rPr>
                  <a:t>Максимум </a:t>
                </a:r>
                <a:r>
                  <a:rPr lang="en-US" sz="2400" dirty="0" err="1">
                    <a:solidFill>
                      <a:schemeClr val="bg1"/>
                    </a:solidFill>
                    <a:cs typeface="Times New Roman" panose="02020603050405020304" pitchFamily="18" charset="0"/>
                  </a:rPr>
                  <a:t>MaxPooling</a:t>
                </a:r>
                <a:r>
                  <a:rPr lang="en-US" sz="2400" dirty="0">
                    <a:solidFill>
                      <a:schemeClr val="bg1"/>
                    </a:solidFill>
                    <a:cs typeface="Times New Roman" panose="02020603050405020304" pitchFamily="18" charset="0"/>
                  </a:rPr>
                  <a:t>: </a:t>
                </a:r>
                <a14:m>
                  <m:oMath xmlns:m="http://schemas.openxmlformats.org/officeDocument/2006/math">
                    <m:acc>
                      <m:accPr>
                        <m:chr m:val="̃"/>
                        <m:ctrlPr>
                          <a:rPr lang="pt-BR" sz="2400" i="1" dirty="0" smtClean="0">
                            <a:solidFill>
                              <a:schemeClr val="bg1"/>
                            </a:solidFill>
                            <a:latin typeface="Cambria Math" panose="02040503050406030204" pitchFamily="18" charset="0"/>
                            <a:cs typeface="Times New Roman" panose="02020603050405020304" pitchFamily="18" charset="0"/>
                          </a:rPr>
                        </m:ctrlPr>
                      </m:accPr>
                      <m:e>
                        <m:r>
                          <a:rPr lang="pt-BR" sz="2400" i="1" dirty="0">
                            <a:solidFill>
                              <a:schemeClr val="bg1"/>
                            </a:solidFill>
                            <a:latin typeface="Cambria Math" panose="02040503050406030204" pitchFamily="18" charset="0"/>
                            <a:cs typeface="Times New Roman" panose="02020603050405020304" pitchFamily="18" charset="0"/>
                          </a:rPr>
                          <m:t>𝑟</m:t>
                        </m:r>
                      </m:e>
                    </m:acc>
                    <m:r>
                      <a:rPr lang="pt-BR" sz="2400" i="1" dirty="0" smtClean="0">
                        <a:solidFill>
                          <a:schemeClr val="bg1"/>
                        </a:solidFill>
                        <a:latin typeface="Cambria Math" panose="02040503050406030204" pitchFamily="18" charset="0"/>
                        <a:cs typeface="Times New Roman" panose="02020603050405020304" pitchFamily="18" charset="0"/>
                      </a:rPr>
                      <m:t> = </m:t>
                    </m:r>
                    <m:r>
                      <m:rPr>
                        <m:sty m:val="p"/>
                      </m:rPr>
                      <a:rPr lang="pt-BR" sz="2400" i="1" dirty="0" smtClean="0">
                        <a:solidFill>
                          <a:schemeClr val="bg1"/>
                        </a:solidFill>
                        <a:latin typeface="Cambria Math" panose="02040503050406030204" pitchFamily="18" charset="0"/>
                        <a:cs typeface="Times New Roman" panose="02020603050405020304" pitchFamily="18" charset="0"/>
                      </a:rPr>
                      <m:t>max</m:t>
                    </m:r>
                    <m:r>
                      <a:rPr lang="pt-BR" sz="2400" i="1" dirty="0" smtClean="0">
                        <a:solidFill>
                          <a:schemeClr val="bg1"/>
                        </a:solidFill>
                        <a:latin typeface="Cambria Math" panose="02040503050406030204" pitchFamily="18" charset="0"/>
                        <a:cs typeface="Times New Roman" panose="02020603050405020304" pitchFamily="18" charset="0"/>
                      </a:rPr>
                      <m:t>[</m:t>
                    </m:r>
                    <m:sSub>
                      <m:sSubPr>
                        <m:ctrlPr>
                          <a:rPr lang="pt-BR" sz="2400" i="1" dirty="0" smtClean="0">
                            <a:solidFill>
                              <a:schemeClr val="bg1"/>
                            </a:solidFill>
                            <a:latin typeface="Cambria Math" panose="02040503050406030204" pitchFamily="18" charset="0"/>
                            <a:cs typeface="Times New Roman" panose="02020603050405020304" pitchFamily="18" charset="0"/>
                          </a:rPr>
                        </m:ctrlPr>
                      </m:sSubPr>
                      <m:e>
                        <m:r>
                          <a:rPr lang="pt-BR" sz="2400" i="1" dirty="0" smtClean="0">
                            <a:solidFill>
                              <a:schemeClr val="bg1"/>
                            </a:solidFill>
                            <a:latin typeface="Cambria Math" panose="02040503050406030204" pitchFamily="18" charset="0"/>
                            <a:cs typeface="Times New Roman" panose="02020603050405020304" pitchFamily="18" charset="0"/>
                          </a:rPr>
                          <m:t>𝑟</m:t>
                        </m:r>
                      </m:e>
                      <m:sub>
                        <m:r>
                          <a:rPr lang="pt-BR" sz="2400" i="1" dirty="0" smtClean="0">
                            <a:solidFill>
                              <a:schemeClr val="bg1"/>
                            </a:solidFill>
                            <a:latin typeface="Cambria Math" panose="02040503050406030204" pitchFamily="18" charset="0"/>
                            <a:cs typeface="Times New Roman" panose="02020603050405020304" pitchFamily="18" charset="0"/>
                          </a:rPr>
                          <m:t>𝑖𝑗</m:t>
                        </m:r>
                      </m:sub>
                    </m:sSub>
                    <m:r>
                      <a:rPr lang="pt-BR" sz="2400" i="1" dirty="0" smtClean="0">
                        <a:solidFill>
                          <a:schemeClr val="bg1"/>
                        </a:solidFill>
                        <a:latin typeface="Cambria Math" panose="02040503050406030204" pitchFamily="18" charset="0"/>
                        <a:cs typeface="Times New Roman" panose="02020603050405020304" pitchFamily="18" charset="0"/>
                      </a:rPr>
                      <m:t>]</m:t>
                    </m:r>
                  </m:oMath>
                </a14:m>
                <a:r>
                  <a:rPr lang="en-US" sz="2400" dirty="0">
                    <a:solidFill>
                      <a:schemeClr val="bg1"/>
                    </a:solidFill>
                    <a:cs typeface="Times New Roman" panose="02020603050405020304" pitchFamily="18" charset="0"/>
                  </a:rPr>
                  <a:t>,</a:t>
                </a:r>
              </a:p>
              <a:p>
                <a:pPr>
                  <a:lnSpc>
                    <a:spcPct val="100000"/>
                  </a:lnSpc>
                  <a:spcBef>
                    <a:spcPts val="0"/>
                  </a:spcBef>
                </a:pPr>
                <a:r>
                  <a:rPr lang="ru-RU" sz="2000" dirty="0" err="1">
                    <a:solidFill>
                      <a:schemeClr val="bg1"/>
                    </a:solidFill>
                    <a:cs typeface="Times New Roman" panose="02020603050405020304" pitchFamily="18" charset="0"/>
                  </a:rPr>
                  <a:t>Справочно</a:t>
                </a:r>
                <a:r>
                  <a:rPr lang="ru-RU" sz="2000" dirty="0">
                    <a:solidFill>
                      <a:schemeClr val="bg1"/>
                    </a:solidFill>
                    <a:cs typeface="Times New Roman" panose="02020603050405020304" pitchFamily="18" charset="0"/>
                  </a:rPr>
                  <a:t>: другие виды </a:t>
                </a:r>
                <a:r>
                  <a:rPr lang="ru-RU" sz="2000" dirty="0" err="1">
                    <a:solidFill>
                      <a:schemeClr val="bg1"/>
                    </a:solidFill>
                    <a:cs typeface="Times New Roman" panose="02020603050405020304" pitchFamily="18" charset="0"/>
                  </a:rPr>
                  <a:t>пулинга</a:t>
                </a:r>
                <a:endParaRPr lang="en-US" sz="2000" dirty="0">
                  <a:solidFill>
                    <a:schemeClr val="bg1"/>
                  </a:solidFill>
                  <a:cs typeface="Times New Roman" panose="02020603050405020304" pitchFamily="18" charset="0"/>
                </a:endParaRPr>
              </a:p>
              <a:p>
                <a:pPr lvl="1">
                  <a:lnSpc>
                    <a:spcPct val="100000"/>
                  </a:lnSpc>
                  <a:spcBef>
                    <a:spcPts val="0"/>
                  </a:spcBef>
                </a:pPr>
                <a:r>
                  <a:rPr lang="ru-RU" sz="1200" dirty="0">
                    <a:solidFill>
                      <a:schemeClr val="bg1"/>
                    </a:solidFill>
                    <a:cs typeface="Times New Roman" panose="02020603050405020304" pitchFamily="18" charset="0"/>
                  </a:rPr>
                  <a:t>Средний </a:t>
                </a:r>
                <a:r>
                  <a:rPr lang="ru-RU" sz="1200" dirty="0" err="1">
                    <a:solidFill>
                      <a:schemeClr val="bg1"/>
                    </a:solidFill>
                    <a:cs typeface="Times New Roman" panose="02020603050405020304" pitchFamily="18" charset="0"/>
                  </a:rPr>
                  <a:t>пулинг</a:t>
                </a:r>
                <a:r>
                  <a:rPr lang="ru-RU" sz="1200" dirty="0">
                    <a:solidFill>
                      <a:schemeClr val="bg1"/>
                    </a:solidFill>
                    <a:cs typeface="Times New Roman" panose="02020603050405020304" pitchFamily="18" charset="0"/>
                  </a:rPr>
                  <a:t> </a:t>
                </a:r>
                <a:r>
                  <a:rPr lang="en-US" sz="1200" dirty="0">
                    <a:solidFill>
                      <a:schemeClr val="bg1"/>
                    </a:solidFill>
                    <a:cs typeface="Times New Roman" panose="02020603050405020304" pitchFamily="18" charset="0"/>
                  </a:rPr>
                  <a:t>(average pooling):</a:t>
                </a:r>
                <a14:m>
                  <m:oMath xmlns:m="http://schemas.openxmlformats.org/officeDocument/2006/math">
                    <m:r>
                      <a:rPr lang="en-US" sz="1200" dirty="0">
                        <a:solidFill>
                          <a:schemeClr val="bg1"/>
                        </a:solidFill>
                        <a:latin typeface="Cambria Math" panose="02040503050406030204" pitchFamily="18" charset="0"/>
                        <a:cs typeface="Times New Roman" panose="02020603050405020304" pitchFamily="18" charset="0"/>
                      </a:rPr>
                      <m:t> </m:t>
                    </m:r>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dirty="0">
                            <a:solidFill>
                              <a:schemeClr val="bg1"/>
                            </a:solidFill>
                            <a:latin typeface="Cambria Math" panose="02040503050406030204" pitchFamily="18" charset="0"/>
                            <a:cs typeface="Times New Roman" panose="02020603050405020304" pitchFamily="18" charset="0"/>
                          </a:rPr>
                          <m:t>𝑟</m:t>
                        </m:r>
                      </m:e>
                    </m:acc>
                    <m:r>
                      <a:rPr lang="en-US" sz="1200"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dirty="0">
                            <a:solidFill>
                              <a:schemeClr val="bg1"/>
                            </a:solidFill>
                            <a:latin typeface="Cambria Math" panose="02040503050406030204" pitchFamily="18" charset="0"/>
                            <a:cs typeface="Times New Roman" panose="02020603050405020304" pitchFamily="18" charset="0"/>
                          </a:rPr>
                          <m:t>1</m:t>
                        </m:r>
                      </m:num>
                      <m:den>
                        <m:r>
                          <a:rPr lang="en-US" sz="1200"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𝑟</m:t>
                                </m:r>
                              </m:e>
                              <m:sub>
                                <m:r>
                                  <a:rPr lang="en-US" sz="1200"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dirty="0">
                                <a:solidFill>
                                  <a:schemeClr val="bg1"/>
                                </a:solidFill>
                                <a:latin typeface="Cambria Math" panose="02040503050406030204" pitchFamily="18" charset="0"/>
                                <a:cs typeface="Times New Roman" panose="02020603050405020304" pitchFamily="18" charset="0"/>
                              </a:rPr>
                              <m:t>𝑟</m:t>
                            </m:r>
                          </m:e>
                          <m:sub>
                            <m:r>
                              <a:rPr lang="pt-BR" sz="1200" dirty="0">
                                <a:solidFill>
                                  <a:schemeClr val="bg1"/>
                                </a:solidFill>
                                <a:latin typeface="Cambria Math" panose="02040503050406030204" pitchFamily="18" charset="0"/>
                                <a:cs typeface="Times New Roman" panose="02020603050405020304" pitchFamily="18" charset="0"/>
                              </a:rPr>
                              <m:t>𝑖𝑗</m:t>
                            </m:r>
                          </m:sub>
                        </m:sSub>
                      </m:e>
                    </m:nary>
                  </m:oMath>
                </a14:m>
                <a:r>
                  <a:rPr lang="en-US" sz="1200" dirty="0">
                    <a:solidFill>
                      <a:schemeClr val="bg1"/>
                    </a:solidFill>
                    <a:cs typeface="Times New Roman" panose="02020603050405020304" pitchFamily="18" charset="0"/>
                  </a:rPr>
                  <a:t>,</a:t>
                </a:r>
              </a:p>
              <a:p>
                <a:pPr marL="715963" lvl="3" indent="-234950">
                  <a:lnSpc>
                    <a:spcPct val="100000"/>
                  </a:lnSpc>
                  <a:spcBef>
                    <a:spcPts val="0"/>
                  </a:spcBef>
                </a:pPr>
                <a:r>
                  <a:rPr lang="en-US" sz="1200" dirty="0" err="1">
                    <a:solidFill>
                      <a:schemeClr val="bg1"/>
                    </a:solidFill>
                    <a:cs typeface="Times New Roman" panose="02020603050405020304" pitchFamily="18" charset="0"/>
                  </a:rPr>
                  <a:t>Lp</a:t>
                </a:r>
                <a:r>
                  <a:rPr lang="en-US" sz="1200" dirty="0">
                    <a:solidFill>
                      <a:schemeClr val="bg1"/>
                    </a:solidFill>
                    <a:cs typeface="Times New Roman" panose="02020603050405020304" pitchFamily="18" charset="0"/>
                  </a:rPr>
                  <a:t> pooling: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en-US" sz="1200" i="1"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i="1" dirty="0">
                            <a:solidFill>
                              <a:schemeClr val="bg1"/>
                            </a:solidFill>
                            <a:latin typeface="Cambria Math" panose="02040503050406030204" pitchFamily="18" charset="0"/>
                            <a:cs typeface="Times New Roman" panose="02020603050405020304" pitchFamily="18" charset="0"/>
                          </a:rPr>
                          <m:t>1</m:t>
                        </m:r>
                      </m:num>
                      <m:den>
                        <m:r>
                          <a:rPr lang="en-US" sz="1200" i="1"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d>
                      </m:den>
                    </m:f>
                    <m:sSup>
                      <m:sSupPr>
                        <m:ctrlPr>
                          <a:rPr lang="en-US" sz="1200" i="1" dirty="0">
                            <a:solidFill>
                              <a:schemeClr val="bg1"/>
                            </a:solidFill>
                            <a:latin typeface="Cambria Math" panose="02040503050406030204" pitchFamily="18" charset="0"/>
                            <a:cs typeface="Times New Roman" panose="02020603050405020304" pitchFamily="18" charset="0"/>
                          </a:rPr>
                        </m:ctrlPr>
                      </m:sSupPr>
                      <m:e>
                        <m:d>
                          <m:dPr>
                            <m:ctrlPr>
                              <a:rPr lang="en-US" sz="1200" i="1" dirty="0">
                                <a:solidFill>
                                  <a:schemeClr val="bg1"/>
                                </a:solidFill>
                                <a:latin typeface="Cambria Math" panose="02040503050406030204" pitchFamily="18" charset="0"/>
                                <a:cs typeface="Times New Roman" panose="02020603050405020304" pitchFamily="18" charset="0"/>
                              </a:rPr>
                            </m:ctrlPr>
                          </m:dPr>
                          <m:e>
                            <m:sSup>
                              <m:sSupPr>
                                <m:ctrlPr>
                                  <a:rPr lang="en-US" sz="1200" i="1" dirty="0">
                                    <a:solidFill>
                                      <a:schemeClr val="bg1"/>
                                    </a:solidFill>
                                    <a:latin typeface="Cambria Math" panose="02040503050406030204" pitchFamily="18" charset="0"/>
                                    <a:cs typeface="Times New Roman" panose="02020603050405020304" pitchFamily="18" charset="0"/>
                                  </a:rPr>
                                </m:ctrlPr>
                              </m:sSupPr>
                              <m:e>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nary>
                              </m:e>
                              <m:sup>
                                <m:r>
                                  <a:rPr lang="en-US" sz="1200" i="1" dirty="0">
                                    <a:solidFill>
                                      <a:schemeClr val="bg1"/>
                                    </a:solidFill>
                                    <a:latin typeface="Cambria Math" panose="02040503050406030204" pitchFamily="18" charset="0"/>
                                    <a:cs typeface="Times New Roman" panose="02020603050405020304" pitchFamily="18" charset="0"/>
                                  </a:rPr>
                                  <m:t>𝑝</m:t>
                                </m:r>
                              </m:sup>
                            </m:sSup>
                          </m:e>
                        </m:d>
                      </m:e>
                      <m:sup>
                        <m:r>
                          <a:rPr lang="en-US" sz="1200" i="1" dirty="0">
                            <a:solidFill>
                              <a:schemeClr val="bg1"/>
                            </a:solidFill>
                            <a:latin typeface="Cambria Math" panose="02040503050406030204" pitchFamily="18" charset="0"/>
                            <a:cs typeface="Times New Roman" panose="02020603050405020304" pitchFamily="18" charset="0"/>
                          </a:rPr>
                          <m:t>1/</m:t>
                        </m:r>
                        <m:r>
                          <a:rPr lang="en-US" sz="1200" i="1" dirty="0">
                            <a:solidFill>
                              <a:schemeClr val="bg1"/>
                            </a:solidFill>
                            <a:latin typeface="Cambria Math" panose="02040503050406030204" pitchFamily="18" charset="0"/>
                            <a:cs typeface="Times New Roman" panose="02020603050405020304" pitchFamily="18" charset="0"/>
                          </a:rPr>
                          <m:t>𝑝</m:t>
                        </m:r>
                      </m:sup>
                    </m:sSup>
                  </m:oMath>
                </a14:m>
                <a:r>
                  <a:rPr lang="en-US" sz="1200" dirty="0">
                    <a:solidFill>
                      <a:schemeClr val="bg1"/>
                    </a:solidFill>
                    <a:cs typeface="Times New Roman" panose="02020603050405020304" pitchFamily="18" charset="0"/>
                  </a:rPr>
                  <a:t> ,</a:t>
                </a:r>
              </a:p>
              <a:p>
                <a:pPr lvl="1">
                  <a:lnSpc>
                    <a:spcPct val="100000"/>
                  </a:lnSpc>
                  <a:spcBef>
                    <a:spcPts val="0"/>
                  </a:spcBef>
                </a:pPr>
                <a:r>
                  <a:rPr lang="ru-RU" sz="1200" dirty="0">
                    <a:solidFill>
                      <a:schemeClr val="bg1"/>
                    </a:solidFill>
                    <a:cs typeface="Times New Roman" panose="02020603050405020304" pitchFamily="18" charset="0"/>
                  </a:rPr>
                  <a:t>Смешанный </a:t>
                </a:r>
                <a:r>
                  <a:rPr lang="ru-RU" sz="1200" dirty="0" err="1">
                    <a:solidFill>
                      <a:schemeClr val="bg1"/>
                    </a:solidFill>
                    <a:cs typeface="Times New Roman" panose="02020603050405020304" pitchFamily="18" charset="0"/>
                  </a:rPr>
                  <a:t>пулинг</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oMath>
                </a14:m>
                <a:r>
                  <a:rPr lang="ru-RU" sz="1200" dirty="0">
                    <a:solidFill>
                      <a:schemeClr val="bg1"/>
                    </a:solidFill>
                    <a:cs typeface="Times New Roman" panose="02020603050405020304" pitchFamily="18" charset="0"/>
                  </a:rPr>
                  <a:t> = </a:t>
                </a:r>
                <a14:m>
                  <m:oMath xmlns:m="http://schemas.openxmlformats.org/officeDocument/2006/math">
                    <m:r>
                      <a:rPr lang="en-US" sz="1200" i="1" dirty="0" smtClean="0">
                        <a:solidFill>
                          <a:schemeClr val="bg1"/>
                        </a:solidFill>
                        <a:latin typeface="Cambria Math" panose="02040503050406030204" pitchFamily="18" charset="0"/>
                        <a:cs typeface="Times New Roman" panose="02020603050405020304" pitchFamily="18" charset="0"/>
                      </a:rPr>
                      <m:t>𝛼</m:t>
                    </m:r>
                    <m:r>
                      <m:rPr>
                        <m:sty m:val="p"/>
                      </m:rPr>
                      <a:rPr lang="pt-BR" sz="1200" i="1" dirty="0">
                        <a:solidFill>
                          <a:schemeClr val="bg1"/>
                        </a:solidFill>
                        <a:latin typeface="Cambria Math" panose="02040503050406030204" pitchFamily="18" charset="0"/>
                        <a:cs typeface="Times New Roman" panose="02020603050405020304" pitchFamily="18" charset="0"/>
                      </a:rPr>
                      <m:t>max</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d>
                    <m:r>
                      <a:rPr lang="en-US" sz="1200" b="0" i="1" dirty="0" smtClean="0">
                        <a:solidFill>
                          <a:schemeClr val="bg1"/>
                        </a:solidFill>
                        <a:latin typeface="Cambria Math" panose="02040503050406030204" pitchFamily="18" charset="0"/>
                        <a:cs typeface="Times New Roman" panose="02020603050405020304" pitchFamily="18" charset="0"/>
                      </a:rPr>
                      <m:t>+(1−</m:t>
                    </m:r>
                    <m:r>
                      <a:rPr lang="en-US" sz="1200" i="1" dirty="0">
                        <a:solidFill>
                          <a:schemeClr val="bg1"/>
                        </a:solidFill>
                        <a:latin typeface="Cambria Math" panose="02040503050406030204" pitchFamily="18" charset="0"/>
                        <a:cs typeface="Times New Roman" panose="02020603050405020304" pitchFamily="18" charset="0"/>
                      </a:rPr>
                      <m:t>𝛼</m:t>
                    </m:r>
                    <m:r>
                      <a:rPr lang="en-US" sz="1200" b="0" i="1" dirty="0" smtClean="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i="1" dirty="0">
                            <a:solidFill>
                              <a:schemeClr val="bg1"/>
                            </a:solidFill>
                            <a:latin typeface="Cambria Math" panose="02040503050406030204" pitchFamily="18" charset="0"/>
                            <a:cs typeface="Times New Roman" panose="02020603050405020304" pitchFamily="18" charset="0"/>
                          </a:rPr>
                          <m:t>1</m:t>
                        </m:r>
                      </m:num>
                      <m:den>
                        <m:r>
                          <a:rPr lang="en-US" sz="1200" i="1"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nary>
                  </m:oMath>
                </a14:m>
                <a:endParaRPr lang="en-US" sz="1200" dirty="0">
                  <a:solidFill>
                    <a:schemeClr val="bg1"/>
                  </a:solidFill>
                  <a:cs typeface="Times New Roman" panose="02020603050405020304" pitchFamily="18" charset="0"/>
                </a:endParaRPr>
              </a:p>
              <a:p>
                <a:pPr lvl="1">
                  <a:lnSpc>
                    <a:spcPct val="100000"/>
                  </a:lnSpc>
                  <a:spcBef>
                    <a:spcPts val="0"/>
                  </a:spcBef>
                </a:pPr>
                <a:r>
                  <a:rPr lang="en-US" sz="1200" dirty="0">
                    <a:solidFill>
                      <a:schemeClr val="bg1"/>
                    </a:solidFill>
                    <a:cs typeface="Times New Roman" panose="02020603050405020304" pitchFamily="18" charset="0"/>
                  </a:rPr>
                  <a:t>Soft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en-US" sz="1200" i="1" dirty="0" smtClean="0">
                        <a:solidFill>
                          <a:schemeClr val="bg1"/>
                        </a:solidFill>
                        <a:latin typeface="Cambria Math" panose="02040503050406030204" pitchFamily="18" charset="0"/>
                        <a:cs typeface="Times New Roman" panose="02020603050405020304" pitchFamily="18" charset="0"/>
                      </a:rPr>
                      <m:t>=</m:t>
                    </m:r>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𝑃</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nary>
                    <m:r>
                      <a:rPr lang="en-US" sz="1200" b="0" i="1" dirty="0" smtClean="0">
                        <a:solidFill>
                          <a:schemeClr val="bg1"/>
                        </a:solidFill>
                        <a:latin typeface="Cambria Math" panose="02040503050406030204" pitchFamily="18" charset="0"/>
                        <a:cs typeface="Times New Roman" panose="02020603050405020304" pitchFamily="18" charset="0"/>
                      </a:rPr>
                      <m:t>⁡, </m:t>
                    </m:r>
                    <m:sSub>
                      <m:sSubPr>
                        <m:ctrlPr>
                          <a:rPr lang="en-US" sz="1200" b="0" i="1" dirty="0" smtClean="0">
                            <a:solidFill>
                              <a:schemeClr val="bg1"/>
                            </a:solidFill>
                            <a:latin typeface="Cambria Math" panose="02040503050406030204" pitchFamily="18" charset="0"/>
                            <a:cs typeface="Times New Roman" panose="02020603050405020304" pitchFamily="18" charset="0"/>
                          </a:rPr>
                        </m:ctrlPr>
                      </m:sSubPr>
                      <m:e>
                        <m:r>
                          <a:rPr lang="en-US" sz="1200" b="0" i="1" dirty="0" smtClean="0">
                            <a:solidFill>
                              <a:schemeClr val="bg1"/>
                            </a:solidFill>
                            <a:latin typeface="Cambria Math" panose="02040503050406030204" pitchFamily="18" charset="0"/>
                            <a:cs typeface="Times New Roman" panose="02020603050405020304" pitchFamily="18" charset="0"/>
                          </a:rPr>
                          <m:t>𝑃</m:t>
                        </m:r>
                      </m:e>
                      <m:sub>
                        <m:r>
                          <a:rPr lang="en-US" sz="1200" b="0" i="1" dirty="0" smtClean="0">
                            <a:solidFill>
                              <a:schemeClr val="bg1"/>
                            </a:solidFill>
                            <a:latin typeface="Cambria Math" panose="02040503050406030204" pitchFamily="18" charset="0"/>
                            <a:cs typeface="Times New Roman" panose="02020603050405020304" pitchFamily="18" charset="0"/>
                          </a:rPr>
                          <m:t>𝑖𝑗</m:t>
                        </m:r>
                      </m:sub>
                    </m:sSub>
                    <m:r>
                      <a:rPr lang="en-US" sz="1200" i="1"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num>
                      <m:den>
                        <m:nary>
                          <m:naryPr>
                            <m:chr m:val="∑"/>
                            <m:supHide m:val="on"/>
                            <m:ctrlPr>
                              <a:rPr lang="en-US" sz="1200" i="1" dirty="0" smtClean="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e>
                        </m:nary>
                      </m:den>
                    </m:f>
                  </m:oMath>
                </a14:m>
                <a:r>
                  <a:rPr lang="en-US" sz="1200" dirty="0">
                    <a:solidFill>
                      <a:schemeClr val="bg1"/>
                    </a:solidFill>
                    <a:cs typeface="Times New Roman" panose="02020603050405020304" pitchFamily="18" charset="0"/>
                  </a:rPr>
                  <a:t> </a:t>
                </a:r>
              </a:p>
              <a:p>
                <a:pPr lvl="1">
                  <a:lnSpc>
                    <a:spcPct val="100000"/>
                  </a:lnSpc>
                  <a:spcBef>
                    <a:spcPts val="0"/>
                  </a:spcBef>
                </a:pPr>
                <a:r>
                  <a:rPr lang="en-US" sz="1200" dirty="0">
                    <a:solidFill>
                      <a:schemeClr val="bg1"/>
                    </a:solidFill>
                    <a:cs typeface="Times New Roman" panose="02020603050405020304" pitchFamily="18" charset="0"/>
                  </a:rPr>
                  <a:t>Random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pt-BR" sz="12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en-US" sz="1200" b="0" i="1" dirty="0" smtClean="0">
                                <a:solidFill>
                                  <a:schemeClr val="bg1"/>
                                </a:solidFill>
                                <a:latin typeface="Cambria Math" panose="02040503050406030204" pitchFamily="18" charset="0"/>
                                <a:cs typeface="Times New Roman" panose="02020603050405020304" pitchFamily="18" charset="0"/>
                              </a:rPr>
                            </m:ctrlPr>
                          </m:sSubPr>
                          <m:e>
                            <m:r>
                              <a:rPr lang="en-US" sz="1200" b="0" i="1" dirty="0" smtClean="0">
                                <a:solidFill>
                                  <a:schemeClr val="bg1"/>
                                </a:solidFill>
                                <a:latin typeface="Cambria Math" panose="02040503050406030204" pitchFamily="18" charset="0"/>
                                <a:cs typeface="Times New Roman" panose="02020603050405020304" pitchFamily="18" charset="0"/>
                              </a:rPr>
                              <m:t>𝑟</m:t>
                            </m:r>
                          </m:e>
                          <m:sub>
                            <m:r>
                              <a:rPr lang="en-US" sz="1200" b="0" i="1" dirty="0" smtClean="0">
                                <a:solidFill>
                                  <a:schemeClr val="bg1"/>
                                </a:solidFill>
                                <a:latin typeface="Cambria Math" panose="02040503050406030204" pitchFamily="18" charset="0"/>
                                <a:cs typeface="Times New Roman" panose="02020603050405020304" pitchFamily="18" charset="0"/>
                              </a:rPr>
                              <m:t>𝑙</m:t>
                            </m:r>
                          </m:sub>
                        </m:sSub>
                      </m:e>
                    </m:d>
                    <m:r>
                      <a:rPr lang="en-US" sz="1200" b="0" i="1" dirty="0" smtClean="0">
                        <a:solidFill>
                          <a:schemeClr val="bg1"/>
                        </a:solidFill>
                        <a:latin typeface="Cambria Math" panose="02040503050406030204" pitchFamily="18" charset="0"/>
                        <a:cs typeface="Times New Roman" panose="02020603050405020304" pitchFamily="18" charset="0"/>
                      </a:rPr>
                      <m:t>;</m:t>
                    </m:r>
                    <m:r>
                      <a:rPr lang="en-US" sz="1200" b="0" i="1" dirty="0" smtClean="0">
                        <a:solidFill>
                          <a:schemeClr val="bg1"/>
                        </a:solidFill>
                        <a:latin typeface="Cambria Math" panose="02040503050406030204" pitchFamily="18" charset="0"/>
                        <a:cs typeface="Times New Roman" panose="02020603050405020304" pitchFamily="18" charset="0"/>
                      </a:rPr>
                      <m:t>𝑙</m:t>
                    </m:r>
                    <m:r>
                      <a:rPr lang="en-US" sz="1200" b="0" i="1" dirty="0" smtClean="0">
                        <a:solidFill>
                          <a:schemeClr val="bg1"/>
                        </a:solidFill>
                        <a:latin typeface="Cambria Math" panose="02040503050406030204" pitchFamily="18" charset="0"/>
                        <a:cs typeface="Times New Roman" panose="02020603050405020304" pitchFamily="18" charset="0"/>
                      </a:rPr>
                      <m:t> ∼</m:t>
                    </m:r>
                    <m:r>
                      <a:rPr lang="en-US" sz="1200" b="0" i="1" smtClean="0">
                        <a:solidFill>
                          <a:schemeClr val="bg1"/>
                        </a:solidFill>
                        <a:latin typeface="Cambria Math" panose="02040503050406030204" pitchFamily="18" charset="0"/>
                      </a:rPr>
                      <m:t>𝑢𝑛𝑖𝑓𝑜𝑟𝑚</m:t>
                    </m:r>
                    <m:r>
                      <a:rPr lang="ru-RU" sz="1200" b="0" i="0" smtClean="0">
                        <a:solidFill>
                          <a:schemeClr val="bg1"/>
                        </a:solidFill>
                        <a:latin typeface="Cambria Math" panose="02040503050406030204" pitchFamily="18" charset="0"/>
                      </a:rPr>
                      <m:t>;</m:t>
                    </m:r>
                    <m:r>
                      <a:rPr lang="en-US" sz="1200" b="0" i="0" smtClean="0">
                        <a:solidFill>
                          <a:schemeClr val="bg1"/>
                        </a:solidFill>
                        <a:latin typeface="Cambria Math" panose="02040503050406030204" pitchFamily="18" charset="0"/>
                      </a:rPr>
                      <m:t>  </m:t>
                    </m:r>
                  </m:oMath>
                </a14:m>
                <a:r>
                  <a:rPr lang="en-US" sz="1200" dirty="0">
                    <a:solidFill>
                      <a:schemeClr val="bg1"/>
                    </a:solidFill>
                    <a:cs typeface="Times New Roman" panose="02020603050405020304" pitchFamily="18" charset="0"/>
                  </a:rPr>
                  <a:t>soft-stochastic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pt-BR" sz="12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𝑙</m:t>
                            </m:r>
                          </m:sub>
                        </m:sSub>
                      </m:e>
                    </m:d>
                    <m:r>
                      <a:rPr lang="en-US" sz="1200" i="1" dirty="0">
                        <a:solidFill>
                          <a:schemeClr val="bg1"/>
                        </a:solidFill>
                        <a:latin typeface="Cambria Math" panose="02040503050406030204" pitchFamily="18" charset="0"/>
                        <a:cs typeface="Times New Roman" panose="02020603050405020304" pitchFamily="18" charset="0"/>
                      </a:rPr>
                      <m:t>;</m:t>
                    </m:r>
                    <m:r>
                      <a:rPr lang="en-US" sz="1200" i="1" dirty="0">
                        <a:solidFill>
                          <a:schemeClr val="bg1"/>
                        </a:solidFill>
                        <a:latin typeface="Cambria Math" panose="02040503050406030204" pitchFamily="18" charset="0"/>
                        <a:cs typeface="Times New Roman" panose="02020603050405020304" pitchFamily="18" charset="0"/>
                      </a:rPr>
                      <m:t>𝑙</m:t>
                    </m:r>
                    <m:r>
                      <a:rPr lang="en-US" sz="1200" i="1" dirty="0">
                        <a:solidFill>
                          <a:schemeClr val="bg1"/>
                        </a:solidFill>
                        <a:latin typeface="Cambria Math" panose="02040503050406030204" pitchFamily="18" charset="0"/>
                        <a:cs typeface="Times New Roman" panose="02020603050405020304" pitchFamily="18" charset="0"/>
                      </a:rPr>
                      <m:t> ∼</m:t>
                    </m:r>
                    <m:f>
                      <m:fPr>
                        <m:type m:val="lin"/>
                        <m:ctrlPr>
                          <a:rPr lang="en-US" sz="1200" i="1" dirty="0" smtClean="0">
                            <a:solidFill>
                              <a:schemeClr val="bg1"/>
                            </a:solidFill>
                            <a:latin typeface="Cambria Math" panose="02040503050406030204" pitchFamily="18" charset="0"/>
                            <a:cs typeface="Times New Roman" panose="02020603050405020304" pitchFamily="18" charset="0"/>
                          </a:rPr>
                        </m:ctrlPr>
                      </m:fPr>
                      <m:num>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num>
                      <m:den>
                        <m:d>
                          <m:dPr>
                            <m:ctrlPr>
                              <a:rPr lang="en-US" sz="1200" i="1" dirty="0" smtClean="0">
                                <a:solidFill>
                                  <a:schemeClr val="bg1"/>
                                </a:solidFill>
                                <a:latin typeface="Cambria Math" panose="02040503050406030204" pitchFamily="18" charset="0"/>
                                <a:cs typeface="Times New Roman" panose="02020603050405020304" pitchFamily="18" charset="0"/>
                              </a:rPr>
                            </m:ctrlPr>
                          </m:dPr>
                          <m:e>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e>
                            </m:nary>
                          </m:e>
                        </m:d>
                      </m:den>
                    </m:f>
                  </m:oMath>
                </a14:m>
                <a:endParaRPr lang="en-US" sz="1200" dirty="0">
                  <a:solidFill>
                    <a:schemeClr val="bg1"/>
                  </a:solidFill>
                  <a:cs typeface="Times New Roman" panose="02020603050405020304" pitchFamily="18" charset="0"/>
                </a:endParaRPr>
              </a:p>
              <a:p>
                <a:pPr lvl="1">
                  <a:lnSpc>
                    <a:spcPct val="100000"/>
                  </a:lnSpc>
                  <a:spcBef>
                    <a:spcPts val="600"/>
                  </a:spcBef>
                </a:pPr>
                <a:r>
                  <a:rPr lang="en-US" sz="1200" dirty="0">
                    <a:solidFill>
                      <a:schemeClr val="bg1"/>
                    </a:solidFill>
                    <a:cs typeface="Times New Roman" panose="02020603050405020304" pitchFamily="18" charset="0"/>
                  </a:rPr>
                  <a:t>local impose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dirty="0">
                            <a:solidFill>
                              <a:schemeClr val="bg1"/>
                            </a:solidFill>
                            <a:latin typeface="Cambria Math" panose="02040503050406030204" pitchFamily="18" charset="0"/>
                            <a:cs typeface="Times New Roman" panose="02020603050405020304" pitchFamily="18" charset="0"/>
                          </a:rPr>
                          <m:t>𝑟</m:t>
                        </m:r>
                      </m:e>
                    </m:acc>
                    <m:r>
                      <a:rPr lang="en-US" sz="1200" dirty="0">
                        <a:solidFill>
                          <a:schemeClr val="bg1"/>
                        </a:solidFill>
                        <a:latin typeface="Cambria Math" panose="02040503050406030204" pitchFamily="18" charset="0"/>
                        <a:cs typeface="Times New Roman" panose="02020603050405020304" pitchFamily="18" charset="0"/>
                      </a:rPr>
                      <m:t>=</m:t>
                    </m:r>
                    <m:r>
                      <m:rPr>
                        <m:sty m:val="p"/>
                      </m:rPr>
                      <a:rPr lang="en-US" sz="1200" dirty="0">
                        <a:solidFill>
                          <a:schemeClr val="bg1"/>
                        </a:solidFill>
                        <a:latin typeface="Cambria Math" panose="02040503050406030204" pitchFamily="18" charset="0"/>
                        <a:cs typeface="Times New Roman" panose="02020603050405020304" pitchFamily="18" charset="0"/>
                      </a:rPr>
                      <m:t>max</m:t>
                    </m:r>
                    <m:r>
                      <a:rPr lang="en-US" sz="1200" i="1" dirty="0">
                        <a:solidFill>
                          <a:schemeClr val="bg1"/>
                        </a:solidFill>
                        <a:latin typeface="Cambria Math" panose="02040503050406030204" pitchFamily="18" charset="0"/>
                        <a:cs typeface="Times New Roman" panose="02020603050405020304" pitchFamily="18" charset="0"/>
                      </a:rPr>
                      <m:t>⁡{</m:t>
                    </m:r>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𝑤</m:t>
                        </m:r>
                      </m:e>
                      <m:sub>
                        <m:r>
                          <a:rPr lang="en-US" sz="1200" dirty="0">
                            <a:solidFill>
                              <a:schemeClr val="bg1"/>
                            </a:solidFill>
                            <a:latin typeface="Cambria Math" panose="02040503050406030204" pitchFamily="18" charset="0"/>
                            <a:cs typeface="Times New Roman" panose="02020603050405020304" pitchFamily="18" charset="0"/>
                          </a:rPr>
                          <m:t>𝑖𝑗</m:t>
                        </m:r>
                      </m:sub>
                    </m:sSub>
                    <m:r>
                      <a:rPr lang="en-US" sz="1200" i="1" dirty="0">
                        <a:solidFill>
                          <a:schemeClr val="bg1"/>
                        </a:solidFill>
                        <a:latin typeface="Cambria Math" panose="02040503050406030204" pitchFamily="18" charset="0"/>
                        <a:cs typeface="Times New Roman" panose="02020603050405020304" pitchFamily="18" charset="0"/>
                      </a:rPr>
                      <m:t>},</m:t>
                    </m:r>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𝑤</m:t>
                        </m:r>
                      </m:e>
                      <m:sub>
                        <m:r>
                          <a:rPr lang="en-US" sz="1200" dirty="0">
                            <a:solidFill>
                              <a:schemeClr val="bg1"/>
                            </a:solidFill>
                            <a:latin typeface="Cambria Math" panose="02040503050406030204" pitchFamily="18" charset="0"/>
                            <a:cs typeface="Times New Roman" panose="02020603050405020304" pitchFamily="18" charset="0"/>
                          </a:rPr>
                          <m:t>𝑖𝑗</m:t>
                        </m:r>
                      </m:sub>
                    </m:sSub>
                  </m:oMath>
                </a14:m>
                <a:r>
                  <a:rPr lang="en-US" sz="1200" dirty="0">
                    <a:solidFill>
                      <a:schemeClr val="bg1"/>
                    </a:solidFill>
                    <a:cs typeface="Times New Roman" panose="02020603050405020304" pitchFamily="18" charset="0"/>
                  </a:rPr>
                  <a:t> - </a:t>
                </a:r>
                <a:r>
                  <a:rPr lang="ru-RU" sz="1200" dirty="0">
                    <a:solidFill>
                      <a:schemeClr val="bg1"/>
                    </a:solidFill>
                    <a:cs typeface="Times New Roman" panose="02020603050405020304" pitchFamily="18" charset="0"/>
                  </a:rPr>
                  <a:t>веса обученной доп. Нейронной сети.</a:t>
                </a:r>
                <a:endParaRPr lang="en-US" sz="1200" dirty="0">
                  <a:solidFill>
                    <a:schemeClr val="bg1"/>
                  </a:solidFill>
                  <a:cs typeface="Times New Roman" panose="02020603050405020304" pitchFamily="18" charset="0"/>
                </a:endParaRPr>
              </a:p>
              <a:p>
                <a:pPr lvl="1">
                  <a:lnSpc>
                    <a:spcPct val="100000"/>
                  </a:lnSpc>
                  <a:spcBef>
                    <a:spcPts val="0"/>
                  </a:spcBef>
                </a:pPr>
                <a:endParaRPr lang="en-US" sz="2000" dirty="0">
                  <a:solidFill>
                    <a:schemeClr val="bg1"/>
                  </a:solidFill>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7975" y="990956"/>
                <a:ext cx="11404600" cy="5499100"/>
              </a:xfrm>
              <a:blipFill>
                <a:blip r:embed="rId2"/>
                <a:stretch>
                  <a:fillRect l="-779" t="-691"/>
                </a:stretch>
              </a:blipFill>
            </p:spPr>
            <p:txBody>
              <a:bodyPr/>
              <a:lstStyle/>
              <a:p>
                <a:r>
                  <a:rPr lang="ru-RU">
                    <a:noFill/>
                  </a:rPr>
                  <a:t> </a:t>
                </a:r>
              </a:p>
            </p:txBody>
          </p:sp>
        </mc:Fallback>
      </mc:AlternateContent>
      <p:sp>
        <p:nvSpPr>
          <p:cNvPr id="4" name="AutoShape 2" descr="data:image/png;base64,iVBORw0KGgoAAAANSUhEUgAAByQAAAPxCAYAAAC7IBoaAAAgAElEQVR4AezdCZRkd33Ye85Ljokd25yXtyV5yfECeVl4STAIpJFGIwkkFmGWsBrbmMWG4JgYLy8Y29hgFi8k2PGWGLQigTACYbHY0nRr32bRjDSSRvsuDVpGPdPV23RV1/J751ZPi6FrprtuVd37r676zDl9Rq2prn/V5/7utPp+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YX94OuJCRAgQIAAAQIECBAgQCCtwNAGyZe85CXxnOc8xwcDM2AGzIAZMANmwAyYATNgBszAGMzAJz7xibQ/HVudAAECBAgQIECAAAECBAoTGNog+eIXv9hBhzE46CA6i+5mwAyYATNgBsyAGTADZsAMZDPw/ve/P/bu3fs9H08//XRhPwx7YgIECBAgQIAAAQIECBAoT2Bog+Rxxx0nSAqSZsAMmAEzYAbMgBkwA2bADJiBMZ6Bj33sY+X9dGwlAgQIECBAgAABAgQIEChMQJAc4x/u/Z/o/k90M2AGzMDGmYEf+IEfiB/5kR+J5z//+T4YmIFEM/Dc5z5XGPPfzmag5BkQJAs7FuCJCRAgQIAAAQIECBAgUKqAIFnyD9QO/m+cg/+2lW1lBszAMM3A93//98eFF14YExMTPhiYgUQzkP0PAcP094LX4vvUOMzAxz/+8VJ/QLYYAQIECBAgQIAAAQIECBQjIEgKkg6smQEzYAbMwAaYAUFSiBWj08+AICkAjkMAHLb3KEgWcyDAsxIgQIAAAQIECBAgQKBsAUFyAxyEHraDAl6Pg3FmwAyYgfJnQJBMH6MEQdtAkCz/7z7fb5gLkmUfIrAeAQIECBAgQIAAAQIEihHYsEHyB/7xv4gf+pF/Hz/4z/+tDwZmYMAz8EM/+u/j+573f6171lz2mOyx9kN/D5mB/mcg+56WfW872sH3f/B9/0v80A/+QFzy1S/FTddf6YOBGShgBq64YnLNS+HecN2V8a/+5Qvix/7J98f/++M/6IOBGRjgDPz7f/FD8X/+o+876vdAQbKYAwGelQABAgQIECBAgAABAmULbNggecLv745XfS3i9C82fDAwAwOegTO/EfH8N3/8qAeFjowlL3jrJyJ7rP3Q30NmoP8ZyL6nnfAHtx51v/t3L/jB+JF/+rx4cM83o3Fwlw8GZmCAM9A8uCua07ti241XrRkkK/u2x6knvjAu+5OfiPmrT/PBwAwMcAbillfGR9/740f9HihIln2IwHoECBAgQIAAAQIECBAoRmDjBslP745XfTXi9AuXfDAwAwOegTMvjfjxLoLk87Mgean90N9D/h4exAxk39NO+P1bjnow9t8eDpIP7Plm1A/s8sHADAxwBrLI3w6SN3QXJP/2j38iZq86zQcDMzDAGWgHyff82FG/BwqSxRwI8KwECBAgQIAAAQIECBAoW2DDBsnjP3VzvPIrEa/4QtUHAzMw4Bl4zdcjfvxNHzvqQaEjz5B8/lt+L7LH2g/9PWQG+p+B7Hva8Z/eddT97tkgeWsWJG/2wcAMDHQGdkV2luS2dYLkdHaG5KYXxrc/+6KoXHGqDwZmYIAzELvOiN9+tyBZ9sEA6xEgQIAAAQIECBAgQKBMAUFywCHHQfn+D8ozTG8oSKbfBvaD8dsGgqTQKjanmgFBUmAVmFPPgCBZ5iEAaxEgQIAAAQIECBAgQCCNgCApSDq7zQx0zIAgOX4xTABNv80FyVQxyrpCqCCZOkZZXxAVJNMcDLAqAQIECBAgQIAAAQIEyhQQJMWojhglTKQPE6m3gSBpBlLP4DiuL0gKg8JgqhkQJAVBQTD1DAiSZR4CsBYBAgQIECBAgAABAgTSCAiSgqQgaQY6ZkCQFCTHMQimfs+CZKoYZV0hVJBMHaOsL4gKkmkOBliVAAECBAgQIECAAAECZQoIkmJUR4xKfVDe+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KWz99DBMk028D+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Z0EyVYyyrhAqSKaOUdYXRAXJNAcDrEqAAAECBAgQIECAAIEyBQRJMaojRqU+KG/99DFMkEy/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Wtnz6GCZLpt4H9YPy2gSApDAqDqWZAkBQEBcHUMyBIlnkIwFoECBAgQIAAAQIECBBIIyBICpKCpBnomAFBcvximACafpsLkqlilHWFUEEydYyyviAqSKY5GGBVAgQIECBAgAABAgQIlCkgSIpRHTFKmEgfJlJvA0HSDKSewXFcX5AUBoXBVDMgSAqCgmDqGRAkyzwEYC0CBAgQIECAAAECBAikERAkBUlB0gx0zIAgKUiOYxBM/Z4FyVQxyrpCqCCZOkZZXxAVJNMcDLAqAQIECBAgQIAAAQIEyhQQJMWojhiV+qC89dPHMEEy/TawH4zfNhAkhUFhMNUMCJKCoCCYegYEyTIPAViLAAECBAgQIECAAAECaQQESUFSkDQDHTMgSI5fDBNA029zQTJVjLKuECpIpo5R1hdEBck0BwOsSoAAAQIECBAgQIAAgTIFBEkxqiNGCRPpw0TqbSBImoHUMziO6wuSwqAwmGoGBElBUBBMPQOCZJmHAKxFgAABAgQIECBAgACBNAKCpCApSJqBjhkQJAXJcQyCqd+zIJkqRllXCBUkU8co6wuigmSagwFWJUCAAAECBAgQIECAQJkCgqQY1RGjUh+Ut376GCZIpt8G9oPx2waCpDAoDKaaAUFSEBQEU8+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zQXJVDHKukKoIJk6RllfEBUk0xwMsCoBAgQIECBAgAABAgTKFBAkxaiOGCVMpA8TqbeBIGkGUs/gOK4vSAqDwmCqGRAkBUFBMPUMCJJlHgKwFgECBAgQIECAAAECBNIICJKCpCBpBjpmQJAUJMcxCKZ+z4JkqhhlXSFUkEwdo6wviAqSaQ4GWJUAAQIECBAgQIAAAQJlCgiSYlRHjEp9UN766WOYIJl+G9gPxm8bCJLCoDCYagYESUFQEEw9A4JkmYcArEWAAAECBAgQIECAAIE0AoKkIClImoGOGRAkxy+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TYXJFPFKOsKoYJk6hhlfUFUkExzMMCqBAgQIECAAAECBAgQKFNAkBSjOmKUMJE+TKTeBoKkGUg9g+O4viApDAqDqWZAkBQEBcHUMyBIlnkIwFoECBAgQIAAAQIECBBIIyBICpKCpBnomAFBUpAcxyCY+j0LkqlilHWFUEEydYyyviAqSKY5GGBVAgQIECBAgAABAgQIlCkgSIpRHTEq9UF566ePYYJk+m1gPxi/bSBICoPCYKoZECQFQUEw9QwIkmUeArAWAQIECBAgQIAAAQIE0ggIkoKkIGkGOmZAkBy/GCaApt/mgmSqGGVdIVSQTB2jrC+ICpJpDgZYlQABAgQIECBAgAABAmUKCJJiVEeMEibSh4nU20CQNAOpZ3Ac1xckhUFhMNUMCJKCoCCYegYEyTIPAViLAAECBAgQIECAAAECaQQESUFSkDQDHTMgSAqS4xgEU79nQTJVjLKuECpIpo5R1hdEBck0BwOsSoAAAQIECBAgQIAAgTIFBEkxqiNGpT4ob/30MUyQTL8N7Afjtw0ESWFQGEw1A4KkICgIpp4BQbLMQwDWIkCAAAECBAgQIECAQBoBQVKQFCTNQMcMCJLjF8ME0PTbXJBMFaOsK4QKkqljlPUFUUEyzcEAqxIgQIAAAQIECBAgQKBMAUFSjOqIUcJE+jCRehsIkmYg9QyO4/qCpDAoDKaaAUFSEBQEU8+AIFnmIQBrESBAgAABAgQIECBAII2AIClICpJmoGMGBElBchyDYOr3LEimilHWFUIFydQxyvqCqCCZ5mCAVQkQIECAAAECBAgQIFCmgCApRnXEqNQH5a2fPoYJkum3gf1g/LaBICkMCoOpZkCQFAQFwdQzIEiWeQjAWgQIECBAgAABAgQIEEgjIEgKkoKkGeiYAUFy/GKYAJp+mwuSqWKUdYVQQTJ1jLK+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nDROptIEiagdQzOI7rC5LCoDCYagYESUFQEEw9A4JkmYcArEWAAAECBAgQIECAAIE0AoKkIClImoGOGRAkBclxDIKp37MgmSpGWVcIFSRTxyjrC6KCZJqDAVYlQIAAAQIECBAgQIBAmQKCpBjVEaNSH5S3fvoYJkim3wb2g/HbBoKkMCgMppoBQVIQFARTz4AgWeYhAGsRIECAAAECBAgQIEAgjYAgKUgKkmagYwYEyfGLYQJo+m0uSKaKUdYVQgXJ1DHK+oKoIJnmYIBVCRAgQIAAAQIECBAgUKaAIClGdcQoYSJ9mEi9DQRJM5B6BsdxfUFSGBQGU82AICkICoKpZ0CQLPMQgLUIECBAgAABAgQIECCQRkCQFCQFSTPQMQOCpCA5jkEw9XsWJFPFKOsKoYJk6hhlfUFUkExzMMCqBAgQIECAAAECBAgQKFNAkBSjOmJU6oPy1k8fwwTJ9NvAfjB+20CQFAaFwVQzIEgKgoJg6hkQJMs8BGAtAgQIECBAgAABAgQIpBEQJAVJQdIMdMyAIDl+MUwATb/NBclUMcq6QqggmTpGWV8QFSTTHAywKgECBAgQIECAAAECBMoUECTFqI4YJUykDxOpt4EgaQZSz+A4ri9ICoPCYKoZECQFQUEw9QwIkmUeArAWAQIECBAgQIAAAQIE0ggIkoKkIGkGOmZAkBQkxzEIpn7PgmSqGGVdIVSQTB2jrC+ICpJpDgZYlQABAgQIECBAgAABAmUKCJJiVEeMSn1Q3vrpY5ggmX4b2A/GbxsIksKgMJhqBgRJQVAQTD0DgmSZhwCsRYAAAQIECBAgQIAAgTQCgqQgKUiagY4ZECTHL4YJoOm3uSCZKkZZVwgVJFPHKOsLooJkmoMBViVAgAABAgQIECBAgECZAoKkGNURo4SJ9GEi9TYQJM1A6hkcx/UFSWFQGEw1A4KkICgIpp4BQbLMQwDWIkCAAAECBAgQIECAQBoBQVKQFCTNQMcMCJKC5DgGwdTvWZBMFaOsK4QKkqljlPUFUUEyzcEAqxIgQIAAAQIECBAgQKBMAUFSjOqIUakPyls/fQwTJNNvA/vB+G0DQVIYFAZTzYAgKQgKgqlnQJAs8xCAtQgQIECAAAECBAgQIJBGQJAUJAVJM9AxA4Lk+MUwATT9NhckU8Uo6wqhgmTqGGV9QVSQTHMwwKoECBAgQIAAAQIECBAoU0CQFKM6YpQwkT5MpN4GgqQZSD2D47i+ICkMdhUGp3ZGvf2x4/DvO6OrrzvA99hOguToBcFTojJ5clQmTorpiU0xPXFi+58rk5uX//0VAuCwbXNBssxDANYiQIAAAQIECBAgQIBAGgFBUpAsLUieen41Tjlv7Y9Tz6vGy22T0rbJsaKPIDm8QfLlXexH6+1ng/jzbH8+1vz4973ZCJIpglkW89b6SPGajlizHR63R31q++HouDvqB2+N+vTthz9uW/78wK7DcTJ77OFQKUDmCLWC5LDFqdyvZ3JzTG99WUxf9uLljyxAXnl6zFz3xpi94R0xe8NPxcx1/yFmrj4zKlecFtOXHxfTl7+0HSvb4VKgjNzmAzYTJNMcDLAqAQIECBAgQIAAAQIEyhQQJMWv0qLCKy+sxk9+qRqvPcZH9mdnfrEaZ1zQ28F8EWRwboLk4CwHPZfZ/pHtJ2vtS8faxwb571/zxWqc7u/Pgf79KUgeEeIKj2m7on4gi3u3RP1g9vvRPm5ZfkwW+wp/PUe+9+wMyCws7oz69G3RmLknGvMPR/PQvmguPhXN6jPRqh2M1lIlmrUD0azuj+bik9FceDwacw9GY+au5UjZDpMrIfPI5/fPndtTkEwdo3pb/5SobN3UDoszV70q5nd9MBZu/1gs3PWZWLz/r6L6yJej9sTlUd9/Y9T3Xx+1Jyai9vilsfjwBXHozj+K+d2/HrM3/uyzgbIysTl5lOvNYTTO9hQkyzwEYC0CBAgQIECAAAECBAikERAkHVAf6AH1o8WX7KzHN3y5Gv/j5npcenfjmB/fuKcRX9jTiJ+5pBan2S6Fb5ejbauVfydIDmeQPO38anzosqX46zsacek9x96X1trPBvVnf7WrHq+/qBrZ/r0yN37vz0KQLCmUTe2MRuWOaB56IpqLT6/xsT+a848cPgOxrNeWBcTd0Zi9rx0g2+GxWcv1X4itxqFoVqeiufBYNGbuXo6pz55hWdL7KDXgDuI9CZIbLoRtPaF9RuTs9W+Jhds+GrXHLonmwqMRrWbX+0tz8Zl2+F986IKYv+XXY+aa17bjpjMm0wROQbLr0fVAAgQIECBAgAABAgQIbFgBQVL4KjwmnHR2Nd77jVocWmqtu6NMV1vxy5fVwuUg+wsb/YYhQTKt/9G2X3Yp4y3nVuOi2+vr7kdlPODh6Wa87au1OPnc4bM6mt9G+HeC5CDCUhfPMbU9mvMPdbWbtOqz7bMU22crFhnZsrMZD9zcDohZJG21BrOftxqL7bDZqOw9fEnXbJ2yz/jsYpsUadvVcwuSGyZITp7cvsxqdgnWQ3d9JpaeviZa9YWu9ue1HpSdeVzb982Y3/ORqFz5ipjeeryzJQd8Sdb1ZkyQXGtC/RkBAgQIECBAgAABAgRGQ0CQFCQLDZJZRDnl3Gp8ZHKpqz3miblWfPDvBMnU8USQHL7Ilu1Lm8+pxtUPN7ral4p+0F3PNOOtFwuSg9xXBcmSwtXUzmge+k5Xu0h2WdTssqmFBsksRk7f1n5NrWa1q9eV90Gt+vzhsz1vWb7HZFeRrqTtMRSvRZBcLxYNxZ9PnhSViWU89NIAACAASURBVBNjbvevxNIz2/LuBl09vlWrRPWhC2L2xp+O6a0nROWKU4TJksKkINnViHoQAQIECBAgQIAAAQIENrSAIClIFhokt5y3fL+7r97ZXUQRJIcjhAmSw7EdjoxdLz9/+TXdub/7y9EV+d1JkBz8jAiSJQSwdvy7vX3/xW72j8KD5MrrqU1383L6fEyrfQ/K9n0zD5+R2XkvxRK2wVAEyNXvU5AciuC4VviaOLEdBhfu/HT7nqp97gzrfnn2PyHM7/rPh8+UFCXLmA9Bct2x9AACBAgQIECAAAECBAhseAFBUpAsNEhml3P8hW/W4qn59S/Xmu1NguTgI8eRUavbfxYkh2M7HLm9svtH/vTXavHIdHf7UtHfnQTJwc+IILk6EhXw+dSOaMw9FNHq7n+SKTRIZq+lckfXcXRQ+3Szun/5vpii5PL9NduBVJAsIzj1vMbk5pi55sxYfOCsaC3NDGpXWPd5mvMPxlw7SmZnSqa5r+I4rStIrjuSHkCAAAECBAgQIECAAIENLyBICpKFBcksRr7ygmp8ZW/398ISJAcfOY6MWt3+syA5HNvhyO2V3Vf1NyZr8XSXcb/o706C5OBnRJAsIEA+ezberuVLlR7ckysAFhYksxhY2Rutpdmid9WjPn+zNhX1g3sOX7511xFhrshtMMzPLUgObfia2BwzV78yqo9efNRZLvpfNuYejLmbPxiVCVGy6BkRJIueZs9PgAABAgQIECBAgACB9AKCpCBZSJA89bxqbDm3Gh+/ph6Vxe7P6BIkBx85joxa3f6zIDkc22Fle7XvxXpeNf5sRz3mat3vT0V+ixEkBz8jgmSBwWpqZ9QP7Fq+d2Sr+32okCCZxciDt0ardrDIXXTd524eeqJtUuj9MZ8NwgVu24GsIUgWHZt6ev7snpFXbInF+/4iopXucuVZvJ+97o1RmdzsTMkCzxQVJNf9a9sDCBAgQIAAAQIECBAgsOEFBElBcuBB8pTzqnHi2dX4tcuX4pFK9wd+s71JkBx85FiJWnl+FySHYzusbLMsSGZnHF9ydzMa+Xapwr5JCZKDnxFBsqBolQXAqZ3RnH8kormUa58oKkg25x/r+rKxuV5wjge3mrVozN5/+CzJguwHEgvLeG2CZE/BsMA4VZncEpWJzbFw22/lOqs5xy7Q/UObtag+8qWoTJ4clSvcT7KoWREkux9JjyRAgAABAgQIECBAgMBGFRAkBcmBBsnN51Rjy3nV+O0rl+LO/fnLiSA5+MixErXy/C5IDsd2WNlmK0Fy+750Z4is/iYnSA5+RgTJAsLT1PblMyPnH41Ws7p6jNf9fLBBMrts7PZoVO6KVuPQumuv/4D832NXP2d2P7769G0u3ZqdPXtwV2y74aqYmJg45sf0vu1x6qYXxrc/+yJnyhUZI7PoN3lyzG3/hcgumdrLr8bsvbG0/9qo7ftGVB+5KGr7vhlLz9wYzflHe3m6aFafibldH4rKRHbWpvtJFmEgSPY0mr6IAAECBAgQIECAAAECG0pAkBQk+w6SLz+/GlmIPOHsarz5K7X48531eGK2twOlguTgI8dK1MrzuyA5HNthZZtl+9hrv1SN+w4MT5B8ZKYZb/tqrX3m5srr9Ht/cyNIDjBIts+KzO7TeEc0F5/s+WzEwQbJ7P3tboeNnv5LsdVonynWXHwqmgv7ornwWPsStM3q/mjV5yKit++7zUP7li/dumHOZhzgnDz7ngXJIgJTz885cWLMXPPaWHr6mty7SvPQd6L6yJdjbucHYuaaM2N66wkxfdlPxPTEppi59vUxv/tXo/bkRLQaizmfuxW1J688HCSdJdnztl0j5gqSOUfSwwkQIECAAAECBAgQILABBQRJQXLdIJnFkFPPr0Z2KdbsvpDZpSOzALnp7Gq87Kzlz3/mklr84fX1uObhZtT7aCaCZH9BY1BBSJAcju2wsj1PO78a//FbtXh8prvgcM9UKy69pxEX39mIr901+I9L7mrEX+ysx+suqkV2v9iV1+n3/iwEyZyhKbsvZPsjuyRr9rF9+ePAzdGo3NkOdsuhrvf/OhtokMzOjpx7IKJVz/2CsjMqs0vOZveefPZ9tt/vtvZ7b1T2RnZPyLyXpM1eSHbmaGPmrmft6s9GupzbY0N/nSBZRGDq7Tm3RHa51oXbfif3flKfuTsWbv1w+1KvlYkTVl1iNTvrcnNMb31ZzFz1ylh84Kxo5ryPa/Y/Asxte3dUJrJLtzpLctAGgmTukfcFBAgQIECAAAECBAgQ2HACgqQguW5MyGLIGRdU43UXVeMtF1fjZy+pxc9/oxYf/LtafOraepy/pxHZpSSX+giRK3uOINlf0BhUEBIkh2M7rGzPLPp94tqlOHCouyD5p9vrsensxXjRXy3GcZ8r5uP4s6qR/c8KK6/R7/1bCJJ5Atju5Tg3vSfq03dEvXJnNGbuicb8w+0zIlv1+ZVvK339PtAgeeDmaC4+nfv1ZGdyZZefXA6RO+OowfDZ+2Q+GtHMHzyzsy3bcXdDR8U887P6sYLkoONSz8+XnR157RuifvCWXPtKdj/UuZt/KaYvf2lUrtiydjCc2NSOlYv3fy7fmcWNxag+fGFMb93kXpIFBFlBMtfIezABAgQIECBAgAABAgQ2pIAgKUgeMyhkIfLVF1bjo1cuxVfvbMS372vElQ81YtvjzdjzZDMeONiKWmOwcy9I9h81BhGGBMnh2A7ZtszuH5mdnXzOLfVYXOpuf/utK2vte7lmXzuIefAc5TgKkqsj0erPd7YjZLMdHZ9uX/q0VTvYvoxpa2muh0swrr8/DSxITu1on4XYqi+sv+gRj1iOkfcfvsfjao9Vn2dni2bRc+Gx3GdKLr/P27tbZySjpSDZc0AcaJjKzo48JRZu/91cobBVnYr5Wz8c05cfv3aIPPK1ZpdwveZ1UX/66iP2uPX/sT6953CMdNnWQc+MILn+/HkEAQIECBAgQIAAAQIENrqAIOmA/TGDRRZB3nBRNSYfGHB1XGOvESTLCR/rBSZBcji2w0qQzC6RvPWBRrS6OEEy+58Essu7nnjO8LyH9ebNny9vK0FyVWBbHb6yswAre2NQZz+u8a3o2T8aXJDcvhwKu9mJV1ZvNaI5/2i+SLgSJRefyhV0otWIxlwWPrcf/QzM1dti5D4XJAcdl3p6vokTY/a6N0Vj+raVvWD935v1qD50+KzFyXXOjDwySF5xSvu+kvM3/6dcf6dkl06evfFn2peV7ek9fs9rcNnXIw0FyfXH3SMIECBAgAABAgQIECCw0QUESUFyzSD5+ouq8a17BMlxCyaC5PDEvPY9XM+rxm1PdVEjI+LRSit+7uu1OEmQPObfbcO6PwuS3QTJO6K1NFPaf3sNJEhmkfDgrZGdzZnn13fX3pEvErbPxrw79xmjzcUno35gV761RiZMCpJHhqE0/5zd43FLLOz5SJ7dpH3m8ez1b+opEE5nZ0le/x9iaWpb12tm96VduOP3lu9TeYWzJAc5K4Jk12PogQQIECBAgAABAgQIENiwAoKkIHnMg/bZGZKC5PCEqTIjiiA5PNs9u3TyWy+uxUPT3QXJGx9rth9/8nnD8x7KnN2NvJYgOapBcns0Zu+LaNZy/cdic+HxfGdHroqDreozudbLLifbqNzZ15pHvb/lqtc1nI8RJAcZlnp6ronNUbnmNVF7/NLu57axGIv3fz4qEyf2FCTb95q88hWxsPeT0Zh7IBqz2cf9x/7IHjO9Nw7d9YdRmTjJfSQHfLanINn96HskAQIECBAgQIAAAQIENqqAIClICpJmoGMGBMnhiXmnnl+NX7u8Fk/OdRckv7K3Hq+7aPm+kxs5zo3jaxckRzVIblu+XGuO/1Js3zty5u7eL6E6tT2acw9FtOrdr9pqjvFlWwXJniLiIINUdrnWG94SzUOPdz2zrer+mN32rh5j5OHLpU5uiZmrz4y5Xf855m7+4Nofhx8ze+M7xMhBbvvDzyVIdj36HkiAAAECBAgQIECAAIENKyBIilEdMWolBDhDcnii1Mo2Ket3QXI4tv3Lv7AcFj9741JUFrsLkp/dVo/TL6jGac6QPObfbWXtR3nXESRHNUjuiGb7no7d/7dis7q/z8un7oz69G25L2+b3R+vnt2rc0Oc1bjOvOR6D4Jk2iCZXa715Ji/5de630ki2pdCrlxxWn9BMothk1tieusJXX9UJjdHWq/RvPekIJlr/D2YAAECBAgQIECAAAECG1JAkBQkj3nQXpAcjiiVN2oM4vGC5HBs+yxIZpde/eu9jag3u/se8+tba3HyuZ2vfyVubj632r6/5IlnV2PT2dU48ZxqZP9uy7nVOFXEPObfh4PYr9Z7DkFyncCUhbLKRruHZG/3j2wuPBb1qW39hcGpHdHMednW9n0kD+7ub91cIXCdbV7acwmSSQPbxMlRufrVUX3kou6+0WWPalZj8cFzlmPk5JYuA2F2z0f3fUy6rdc4s1KQ7H78PZIAAQIECBAgQIAAAQIbVUCQFCSPeQBekOyMOusFhVH5c0FyOLZ9FhE3n1ONGx7trkbO1SJ+/hu1dmRcmcUsTh5/1nJ8fOOXa/Guv6nFB761FL9y2VL8+tal+ODfLsV7Lq3F279aizO/VI0TDofKbP9feQ6/l2MhSK4TpzZikJza0b4vY6s+3/1/J7Yvnfpg75drXYl42WVbD30nIro7uzp7ga3adNSnb4/61M4xi5KCZMpINT1xYsxc96Zozt7b9X7Sqk7F3M7/eIyzI09p31dy+vKXxvRlL4npy35i+feJTTG99WXf/Tz784lNx3iO0TwLMeV2Xm9tQbLr8fdAAgQIECBAgAABAgQIbFgBQVKQPGZ0yILEGy6qxsT9jdIG/Im5Vnzw72qR3TdPBElnIEimsz9y7l9+fjVedUE17nmmuyB59zOt+JlLau2ImYXI7AzI7POPXVOPs3c3YusDjdj1RDPu2t+Kh6db8fhMK+6basXuJ5px3aON+Na9jfiLnfX4tcuX4g1frrW//mhnWx75Gv3z4GZFkOwmSO6NXHGvz+9eraVK+9KnPQe6LEjO3R/RXOr6lbQah6Ixc0//l07NzpCcfzjXfSSX176r/7VXouiG+V2QXC8WFfnnWRScvelnIxrVrveTxvQdMXPV6d8bEyc3x/Rlx0Vl6wkxe8PbY/7W/xILez8dh+7+k1i8/3Ox+NAFsfjgubF475/FoTv/MBb2/FbM3fTOmM6+7vKXtCNmke/Tc68deQXJrsffAwkQIECAAAECBAgQILBhBQRJQfKY4S+7fONrv1iNP9lWb5+hlZ2l1e3H9Y9mgaMZe/d3f2ZGthcJkoOLG/2EIkFyOLbDaedX492X1uLRSnf70eSDzfgPf12Nl36+Gu/4Wq29727f14jZWr7vUVmonHiwEX+8rR5v/kotssu7upxr8TMhSK4XJJfvi5id9ZedyZfv42C0agej1VjMtTP0HyS3R3Ph0XxnKWYRtJKdpdjnvRyzGDpzT2SRsetf2dmZs/f3f3bmhgmRKzMnSKaLZT3cP7LVjNrjl7bvO9m+BGv7HpDHx8zVZ8bCbR+N6oPnRf2ZG9v3bm0d638GaDWjVTvQvldr9ZEvxcIdvxezN/xU+wzKysRJXV4Cdu3Als50Y74uQbLrv6k9kAABAgQIECBAgAABAhtWQJAUJI8ZJLOgdfoXqvGTF1XbUSILE91+vOmva+0zrD51bT3XziFIFh89ugmVguRwbIcsAn70qqV4ZqG7IHn2LfU44wvV+I3JpbjpsUY0u/uyY+6jjVbE1Q8347evXIrs8rHZfSa7mR+P6c1JkFyJQ2v9vivqB2+N+sE9OT+yr7k1snsk5vk1kCB56Ik8S0Z2Kcr6wVuifqDPy6Zml12dzu65OZtr/cb8w4LkxERMHOVjet/2OHXTC+Pbn32RYLXGvQBzhbjs/o9Xnh6H7v3Truc0+x8LFu//q+WzI9uXYT0x5nb956jt+9toLU13/TxHPrBVX4j6MzfFobv+KGaufX1MX37c9559Oaj363mOue8IkkdOpH8mQIAAAQIECBAgQIDAaAoIkoLkuoEhO0sru3xrno8sXJx0TjU+vLX7y9Rlu5gg2VvIGHQAEiTTb4csAGb73P+8uRELXe5Gf3B9PT5zQz2enOuzRK76frd/vhUX3FaP13+5Fu1LuLqk8rp/b/ayTwqSa4XIVX/WvsdhFuy6/Mgen13C9NC+VdO99qd9B8kDN0dz8em1F1n1p9nj6wd29X8Px6mb29E2ew95fjUXHuv/7ExnSB4zuuSKdeMQryY3R+Xq10T1sUu6HtMssh/a+6n2JVZnrnpVLN7759GYe7Drr1/zgc2lWHpyMuZv/XC0z76c2GxbljSHguSak+kPCRAgQIAAAQIECBAgMBICgqQgWciB9ezed1lM+c3JLkvK4d1JkEwfwrKQIkim3w5ZkNx8bjW+eW+z6zMdb3q8GZXqYGPkkd/pvnlPI970lcNR0t+dA/+7U5BcFR0HHrV2Rna51zy/+g+Su6JZ3Z9nyfZZnPVBvfeDu9uXqs3zArJoO7D1B/U+Cn8el2xNFkonToyZa98Q2X1au/2VXWp1/uZfipkrT4/qI1+OaHV3n+Vunz97XPY/Bize9xcxc+UZ7i0pSOYZHY8lQIAAAQIECBAgQIAAgTUEBEkH1Qd+UD0LWoJk+qDVyxlaK18jSKbfflmQzM5G3PWdwR9oXeN7wrp/dNkDzXjzxTX3lCzge4cgOYJB8uAt0axOrbtfHfmALJrWp7YPLAq2annXf2IwZ2gWHhEHOS+CZLoguSlmrn9LNOeze61296u58HjM3vTOWLzvryJaje6+qIdHtZqLUX3oCzFzzU+G+0oWf19KZ0j2MKS+hAABAgQIECBAgAABAhtMQJAs4KDyStQZ598FyfRBq5/5EyTTb7/sUslv+HI17j8wXEEy+x53yV2NeNWF1TjFPSUH+j90CJKDDExHe66yz5Dc2b5vZXY2V55fWWypT20bTJCc2t7jGZq7B7P+homSgmSqIDk9sSlmb3h7NHPsJ9m9YLN7SLbqc3l2rd4e22pE9dGLY+aa17qnZMFnSgqSvY2oryJAgAABAgQIECBAgMBGEhAkBcmBHlBfiWCCZPqgtbItevldkEy//U45vxq/9Le12DdT3CVYe/1mVWtEfPLapciiafbRy4z5mk43QfJoEXGQ/67kIJndt3L6tmjVpnPtasv3cBxUkNzWwz0s90f94C2H7885SP9hfi5BMlmQ3LocJKNxqPv9pLWU+1LE3T/5UR7ZqsfiA2cdvnTrKe4pWVCYFCSPMnv+FQECBAgQIECAAAECBEZMQJAUJAuJCYJkZ2zYSAFGkEy//bJ7sP7B9Utx8NBgguRivRXztVY0BnTC5cPTrXjPN2rte8Vml5fdSPM9rK9VkCw6WJUdJHdEffqOaC3N5PpPx+RBsjoV9YN72vf0G597SQqSSYPkTT9byH0gc+146zy4fd/KW/6/qGw9QZAUJNeZFn9MgAABAgQIECBAgAABAscSECQdSC8kJAiSGzvQCJJpt18W+LacV40L9tQjOxuxl19Pz7fi6ocbceGeRvzlznp85salduD8k231OOeWRmx9oBmPTPcXO790eyNenV269by0XsMaGPO+LkFyBINkZW/uy0o25x8b4CVb858h2aodbJ/ZWc/O8Nwwl1ztd3YEyVRBsjJ5UszveN9gg2SrEY3Z+6I+tSOWnr4mlvZf1758crO6v5dvp89+Tf3A7pi59g1RuWKLKFlAlHSG5LOj5h8IECBAgAABAgQIECAwsgKCpCApSJqBjhkQJNMGtixInnRONa58KH+NrDYi/vbeZvzWFUvxxr+uxsvOWozjPleN489a/njpWdV46ecX48wv1uJXL1+Ky+9vRqPZW5h8eq4V7/x6Lba4l2THPpQ3RmaPFyT7jUrrfX35Z0g2Zu6KVn0+139Epg+S01Gfvr0dcwTJiZiY+O7H9L7tceqmF8a3P/siQWogQeqUqEyeHPO7PzSgINmMpaevikN3fzbmb/5PMXvjO2Lm2jfGzHVvitlt746F234zqo9+JZqHnsi1T648uNVYjEP3/PeoTGyy/Qey/U/9HkdBcmXS/E6AAAECBAgQIECAAIHRFRAkxaiBHEhfffDdGZJpg9bq7ZH3c0Ey7fZbuQTqHU/nC4VPzbfif97ciFd/sdYOkNlZlsfa9tlZjZvOrsbrL6rF526uR3ZGZS+//nRHPV55oXtJHss5z78XJNcLiv3+eYIgWblzg54hKUgeGSJX/lmQ/N6A1P9ZlYeD5C2/0neQbC3NRvWhc2Pmmp+M6cteHNNbj1++5+Pk5qhMnNSOiNOXH9f+54Xbfjcasw/08i0v6gd2xcyVZzhLUpDsaX58EQECBAgQIECAAAECBMZdQJAUJI8ZLPIcSF/9WEHy2CFotdUwfi5Ipt1+p55fbZ95uG+2+0g4U434zI319tmKJ+c4YzGLltkZjr9z1VI8s9D9eivfPO9+phlv/ko18qw5jDM/DK9JkOw3OK739eUHyXpl491DslVzD8mVALn6d0GyiCC5OeZv/sW+gmTz0Hfi0F1/GJUrTlmOj2vFssOBcm73r7bPBF75Xtbt783agZjf81tRyZ5nrXX8WW4fZ0h2O4UeR4AAAQIECBAgQIAAgY0rIEgKkoKkGeiYAUEyfZD85b+rxZ4nm/HEXCv2zazxMduKRyut+MudjTg9u/dkjhi5EuGyAJqdLXnerY1Yaub7hlZvRrzvm7X2PS9Xns/vvc2PILleUOz3z8sOkjvbwaO1VMm1UzUXBn0PyXz3zcvus1c/eGu4h+R3L9W6EiYFyQKC5MSJMbv9PT0HyVZ9IRbu/P2obD2hffnXriLh5MntMyjnd/1yNBefzLV/RqsRtX3fiOlsvSyACo8DMxAk842iRxMgQIAAAQIECBAgQGAjCgiSYlRHjBpETHCGZG9BYhD2g3gOQTLt9ssu2frWi6vtezx+ZHIp/svEsT8+PLkUv375UvuyqdllWHvd/qedX403f6UW2RmPeX/94Q1LccYFLtvaq/3K1wmS/QbH9b6+5CB5YGfUD+6JVu1grl2qufB41Ke2xUDu3zi1PbLAmOdXc/GpqB/cHfXs9R9Yz3RU/nxXNA/uim03XPU994xcCZErvwuSgw6Sp8b01k0xe9PPRBb68v9qte91WrnyFVGZ3JIvjE2eFDNXvDwWHzw397KNg3uiMnlqVCYFyUEGWUEy9yj6AgIECBAgQIAAAQIECGw4AUFSkOw5YKwcRD/a74Jk72HoaJ5l/ztBMv32y85aPOmc5TMXTzy7Gsf6yM5sPPGc/mNgFkGzy67+0Q1LMVfL973sG/c04nUX1eKU89O7lb2vDHI9QbLouFV2kLw56gdviWZtKtcO1Ty0L+pT2wcTA6d2RrOad/0n2vfJEySdITnI2HSs52oHyRt+KqKxmGs/yR6c3Tdy4baPRmWit8unTk9sirkd749m9UCutZvzj8bcTe/q/oxMZ1F2FYsFyVxj6MEECBAgQIAAAQIECBDYkAKCpCApSJqBjhkQJMczrGVnSb7mi9V4aDrfWZJ3PN2Kt1xccx/JPv8uESRHMEge2B3N6jO5/gOxeeiJ9llfgzo7MbvnXZ5f7SA6NmdGrsycMySPFQyL/vdZFJy94e3Rqk3nGdMsR0b9wO6oXHVG/rMjDwfC6YmTYubq10T10a/lWrtVnYqFOz5x+H6VzpIc1IwIkrnG0IMJECBAgAABAgQIECCwIQUEyT4PIA/y7JhRei5nSG7soCVIbuzt1+vfJVmQPPW8amzfl+/SeftmW/H2rwmSvbqvfJ0guRKHivo9wRmSB26O5uLTuf4DMXt8/cCu/s+QnMrO0Lw1d+hZvmTsOF2uNZs3QXJQUSn380xsipnr3xKN+Ydy7Set5lJUH/lyVCazsyN7jYKnRBYlF279SL616/OxeN9fCpIDPvNTkMw1hh5MgAABAgQIECBAgACBDSkgSAqSHWfHrRwc7+d3QXJjBy1BcmNvv1733Wy/zaLk1++uR6PV/fe0ymLEO75Wi83njKdbr96rv06QLCpErjxvgiA5tSOyezLm+ZXdczK792Tfl0yd2hn1yt5o1efyLB/N+UcGeobmoM70LPZ5BMncIXFQMWrixJi59vWx9My2XHPayqLgPX96+OzIXoNkdg/L42NuxwciWjmuDNCsRvWh8wXJQc3A4ecRJHPtAh5MgAABAgQIECBAgACBDSkgSAqSgqQZ6JgBQXI8w1p2H8ksSP7FjqVYWOr+e1q9GfFzfyNIrg6MeT8XJFfCYVG/pwiS2yO7BGqeX1lArFfu7D8KTu2Ixuy90cp5b77m3IODu4flhrn0qyCZLEhObo6Zq8+M2uPfyLObRLN2MOb3/OZAguTstndHK8+ljVvNqD1+SWSXm+397MxTu7qvYrLtMuDY2M37ECRz7QIeTIAAAQIECBAgQIAAgQ0pIEiKUR0xKu9B9KM93hmSGztoCZIbe/sdbZ/s5t+tBMlPXLMUM9Xuv6dlJ1P+/DdcsrUb47UeI0gWFSJXnjdNkGzMPZTr7KtWs9oOifWpHf1dtjU7OzO7DGar3v3O3FyKxsy9guTEREwc5WN63/Y4ddML49uffZGYNKhgNbmlfR/Ixfs/374vZLfDmp15PLv9PT3fP3IlkLXvYXnjO6Ixc2e3S7dfZ23fpYLkoGbAGZI5Zs9DCRAgQIAAAQIECBAgsLEFBElBUpA0Ax0zIEimC5JZFDz18L0cs/s5dvORfc1aoavbP1u5ZOtnb1qKuVr339yWmhHvys6QPHcwr6Pb1ztqjxMkV8JhUb+nCJI7ojFzT76zFFvNGMhZilMrZ2d2f/3l1tJs+zKvfcfQDXNm5MqsOUNyJdCV/vtkdrnV0+LQ3k+mC5I3vL19un99vwAAIABJREFUv9Vuv+tl969cfOSiqEyc6AzJAUZJZ0h2O4EeR4AAAQIECBAgQIAAgY0rIEgO6ED+qB0Y7/f9OENyY4cZQTLd9nvlhbU480vVeG2Oj2x/zfa5fvfb7HKt2fNcvLcRWWTs9tfUoYifyu4hKUj2tQ0EyZU4VNTvaYJkffr2aC3NdLs7tR/XXHgs6lPb+jxDcns0F5/Ot271mXaY6fv+lYKkMyhzhKrpyc0xt/MXcwXJ7F6rCwO5ZOsJMXfTO3NdWrlVX4jF+z/nHpI5tnE3oVuQzPXXtQcTIECAAAECBAgQIEBgQwoIkoJkXwfQjxVABMn+49CxbMv494Jkmu2XBcH3fKMWX72zEVc81IjJB9f/yB73gW/V2mdV9numZLb+aedV48bHctTIiHjgQDPeerFLtva7bwqSRYXIledNECTbYW5XNKvP5PqPxOahJ/q/h+SBm6OZ5754Ee0oU99wMXFl+/bzuzMkuwlGRT1meuLEmLn+rdE89J2u95NWfT4W7/3zAdxD8mUxt+N9Ec3ub5yc/Q8Gi3d/VpAUJLueVw8kQIAAAQIECBAgQIAAgWUBQVKQFCTNQMcMCJJpgmR2edZf/HYtDhzq/hKL2V/l591aj1d/sRqn9HmWZBYkz7igGg8czLf+LU804k1fqcbJzpDs2JfyREpBsp+g1M3XJgqS7Uundh9asn06O/urPr0n6lM7eztLMvu6yt7Iok2eX9n9LutT23tbc0OHTEGyqNjY1fNObI6Za14btScu735cW/WoPva1qExu7uM+kqfE9NZNMX/Lr3e/brZ/Vp+Jhds/FpXJk5wJO8Ao6QzJXGPowQQIECBAgAABAgQIENiQAoKkGNXXAfRjHWx3hmSaoHWs7ZH33wuSabZfdu/IN3+lFvcdyBcEtz3ejLdd3GcQPL8ap5xXjY9csRSVxXzfz/7m7kb85EX9B9G8czpqjxcku4mK/TwmYZCcfziilePM42Y9GrP39x4Hswg6/2hEq9H9ztxe897e1xQkxame49SWmLny5XHors90P68RUa/cHpWrX917kJzYHJWrzojFB87OtW62b81ue1dUJk+2zXve5qd22AmSucbQgwkQIECAAAECBAgQILAhBQRJQVKQNAMdMyBIpgmSWcg/7QvV2Ls/R7iIiJlqxHu/UYsTz+79dWdnR77mi9XYsa8ZzXw9ND565VL73pPZax+1SFjm+xEk+4mN3XxtqiC5Ixozd0V237k8v7LLV/Z8huSBXdHKebnW1lIlsvtd9r5mN9tgWB/jDMmuzmQcYHxavV522da57T8frWa1692k1ViIQ3f+wfKlUyc7A9fqNTo+33pCzG77uWgu7Ot6zeyB2WWNK1dsicoVp3REtY41CjQbtbUEyVxj6MEECBAgQIAAAQIECBDYkAKCpAPohQQEZ0hu7DAjSKbZftk9IE86J/89HLPvPhfd0YhXXliNk8/L/9qz/XXzOdX4oxvqsVjP973syblWvOOrtTj5nPzrlhn7NsJagmTRsSpRkDx85mBz8elcO1erfqgdMpcvobqry8uo7mqf4diYuz9aOe6Jl72w5sJjYxojs7kTJFPHremJTTFz7RujUbkz137SqNwRlavPzH+WZHap1ytfHov3fy7Xetm9JmuPfDmmt54gSA44tgqS+UbRowkQIECAAAECBAgQILARBQRJQVKQNAMdMyBIpotr2X0Yz9pdj0P1fKcpztUifu/apfZlV7N7UXYb4LIIuunsavzsJbW4/0C+MzOzb3p/e9/hy7XmWLPb1zZujxMkRzhITm2PxtyDEa18xT+LmFksqx/o8l6S2b0jD+6J1tJ0rv8mbTVr0Zi5e0wv1ypIpo6R7fWzy59eeXos3vOnuWf30L1/HpUsEHZ7CdXJLVHZ+rKY2/4L0Vx8Mt96tQOxsOe3o5Jd7nXAQW7cn0+QzDWKHkyAAAECBAgQIECAAIENKSBIilFdh4s8ccAZkt0HoTyuZT1WkEy3/bL7SL770lo8PpMvSGbfgR4+2IoP/V0tTji7GlvOXf89ZJdp3XRONT50WS22P96MVs4lG82I35xciux5srBZ1nyO6jqC5CgHyZ1Rn74tssui5vqV3ddx/qHDoTCLksc6UzI7M3JH+wzH7FKvue5XmZ0dWd0f9YO3OEPyhqtiYmLimB/T+7bHqZteGN/+7IvEqCJi3MSJMXvjO9pn6+bZT7L5PXT3f1veJuuFwsmTIzsbM7s87NLUtjzLtB/bmL49Kte89vAlW3u4TGwRbiPynIJk7nH0BQQIECBAgAABAgQIENhwAoKkg+iFRARBcmPHGUEy3fbLwt4p51Xj+kfzn62YfQe665lm/NmOevzkl2pxwlnLl4Ddcl712WiYxcPs+Vei5aevq8eDB3tb6/pHmvGGi6qRPf+oRsIy35cgOcJBMrts69SOaMfCnP+p2GosRnP+4eUYObW9MxpmZ0VObYv6wVuXnz/npVojWtGYy6Lnji4vC1v0dkrx/C7ZOhRn57XPknxFLN7/lzn3kuzk47lYfOj8mLn6NTF9+XFRmTjx8GVcs/s8ntI+e3J668uisvX4mL/l16Je2Zt/jcZCLN775zE9kV2uVYwctIEgmXskfQEBAgQIECBAgAABAgQ2nIAgKUgWEhIEyY0daATJtNsvu2zrJ69biuwyrL38yu4DedVDzfjUtfX4xW/X4m1frbX385POWYwzLqjG2y6uxW9fuRQX39mIg4d6WSFivhbxocuWIrs8rLMjBzMvgmTRISrtPSSz4NeYuStajR52ulY9motPRWPm3qhP3344Tu5on9XYqOyNxtwD0aodiCwu5v3VWppZfk5BMrY5QzJ9aJs4KWZv+ploLj6Rd5Sj1arH0pNbY+H2j8fsDT8VM1e+Iqa3Hh/TEyfGzNWvjrmd74vqA5+L5txDuZ87+4JG5a6YueZ1zo4sKMYKkj2NpS8iQIAAAQIECBAgQIDAhhIQJAVJQdIMdMyAIDmYwNTr2XWnfaEar/liNa5+uBHN/H3h2W9C04sR9041Y8e+Zmx9oBHfvLcREw80Yvu+Zjw118cTR8QldzXiVRc6O7LXbXy0rxMkRzxIts+SzKLovtyXVF3ZqVuNamQBsVmbal9mtVU72D4zLHKfFXn4GbPQOfdg51mX2Wsdqw9nSA76bLeen699H8iXx+L9/2Nl7HP/nsX57PLGS09ORG3fpVHb961YeurqaMze29e+l92rcjq7V2VBQW7cn1eQzD3qvoAAAQIECBAgQIAAAQIbTkCQFKM6YtTRDpTn/XfOkEwbtPJur9WPFyTTb7+Tz6nG+7/Z270ki/5OtHd/K9759Vr70q/OjhzcrAiSRUewxGdIHr5sa/3gnvz3kixop24uPh31A7sFyQOC5FDFsInNMXPdG2PpqWsKmvycT9tqxdJTV8XM1e4dWeScCJI559LDCRAgQIAAAQIECBAgsAEFBElBUpA0Ax0zIEgOLjKtjr15Pt98TjX+bHs9qvXh+e7y+EwrfvXypXaMzO5Hmef9eOzaXoLkGATJdpTcHo3Z+6LV7PGazAP666BVX4jscq/17L6UY3U25NHmTJAsMjTlf+5TojJxUsxtf/fyWY0DmvlenybbX+e2vSsqE5ucHVng2aGCZK8T6usIECBAgAABAgQIECCwcQQESTGqkKDgDMm1w8OwhxlBcji2Xxb8sku3XrCnHtVG+m8s04ut+PjVS7HlvGqcKkYO/O9OQfJooWiQ/24IzpA8Ivw1D32np3s+DuJvguxeew2Xaj0ixAqS+aPhqcXGucktUZncHAu3/kZklyZO9Stbe37PR9r3ohw6owLjYIr3KkimmnLrEiBAgAABAgQIECBAoDwBQVKQHPhB9Sy2CZLDEbR6DZ+C5PBsvyz+nfmlapx3a9ozJZ+ab8V/vXEpskh6ynnD49PrjA/j1wmSg4yPR3uuIQqSUzuifvDWaC4+1fM97Xr9T8VWcymaC4+177FXn9p5RJQ7mtm4/DtBMkWAWnfNyc1RueKUOHT3Hye5zHFr8elY2PvJdhitTJ5SbIAdsbi47rY9yvsVJHv9W93XESBAgAABAgQIECBAYOMICJKCpCBpBjpmQJAcruCWRcnsTMnP7apHdpZi2b/ueLoVH72qFqeeJ0YWGTIFyaLj1xAFyQO7ot6OkrujeeiJ8qJksxbN+UeWI2S2fvY6jjhrc3z/WZDsJSCV8jXtKHlaHNr7yfaljsv6/teYf7B9ZmR2lmYlO1vzKAHNvxvsWbKCZFnTbR0CBAgQIECAAAECBAikExAkxaiOGDWIA+7OkByuoJV3mwqSw7f9srMSz7iwGh+9ailuerxZ2neNiQeb8b5v1uKkc6rtIJl3ljy++1kSJMcpSGbv9YgoufB4RHOp0P261Ti0fJnW9n0sszMjxcjvBlhBcqjjWhYFJzbF3M2/FEv7ryt0P8mefGn/je21prceH5UrxMiyZkOQLHy0LUCAAAECBAgQIECAAIHkAoKkIClImoGOGRAku49IZQa37L6Nm86uxk9fUouzdjfinqnizpa8+TvN+ONtS/HGr9Ri87nV9qVay3yv47iWIDluQfKIKHlgdzRm749WbWrwZ0tml2hdfCoaM3cfPjNSjPxuiFyZOUGyrOjU8zqTW2J66wkxe8PbovrwF5fPLB7wj1HZPrJ471/E7A3vOHzPSJdp7Xl79XBGqSA54IH2dAQIECBAgAABAgQIEBhCAUFSjOqIUYMIAStnSP7OlfnO+JhbasWHLq9FFl4G8To8R2+OgmRvbmXN2+ZzlgPhB75Viz/b0YirH27GbK3/OHmo3ood+5rx37ctxc9+ffmsyJPPHW6LsszLWEeQXIlDRf2+M5qLT+b6T7FWfS7q07dHsfdaPHym4tT29n0lG/MPRat2sP8w2VyKVvWZ9mUul8/G3O7yrMe8PK0gWWZ46n2tU6IycWJUrnxFzO/+lVh84PNRP7A7otXItV+vfnBj5s5YfOj8mNv+CzGdPf/WE1yitYeg2Pt2Xb70qyC5ejJ9ToAAAQIECBAgQIAAgdETECQFycLC32nnV+Onv1aLP9te7/rjD66vx1sursbLbZfCtks3YUWQHP4Il+1fJ569fMbk2y6utS/letauRnz7vkbc+mQr9i+0orlOo1xqRjw204prHm7EObfU4+NXL8U7D4fI7BKt9sNy50CQLCpEfvd5GzN3RXP+0a4/srMW6wdvKS/kTe1cvrfk9G3RmHsgmguPt8+azC63unZ0aUW06tGqz0dzcX80Fx6Nxuy97cBZz0Jn9rzHjHHf9RnfxwiS/cakUr9+8uSYvvyl7Tg5e9M7Y+HO34/avm9GPdtv5h+OVnUqWse6BHI71E+19+vqI1+Ohb2firkd74vKFafF9NaXReUKZ0WWui2PCJ+C5OgdaPCOCBAgQIAAAQIECBAgsFpAkBS+Cg1f2X3vjvvcYtcfL/u8+9R1EwyLfowgWW6I6md7ZtEwO4vx+LOqkZ05+fqLqvHeS2vxG5NL8enrluK/3bj8PwR8flcjzt/TiM/vqsefbq/HZ25Yik9euxS/enkt3v7V7DkWl5/jXCGyn+3Rz9cKkiWEsakdUZ/aluMj0VmF7TCZhcQdUT+4p3251XagnHsomvOPtENl89C+aC481v68Mfdg+5KvWXBtB9R2hBQiuw+sgmSqCNXXuocv45rFyZlrzozZ7e+NuV0fjPlbPxwLd/xeHLr7v8Xi/f8zqg+cHYfu/fM4dNcftf999uez294dlStfHtOXvaR9KdjKpHtF9rUtjgiLvT6PILn6x3SfEyBAgAABAgQIECBAYPQEBElBstAg2c/BeV+bLooJkuns+5n7lUslZ2HyhLOrkQX+l35+sf2RnU255bzsrMrlz1/6+Wq87KzlMyyzoJl9bT9r+9r+/QTJEoLkRjxLcOWsyWcjYxZUs7CanU2ZRcfs8+z3wwHzgLMhuw+RKzMnSPYakYbm6yY3t8NidpZjFiinL39JTF/24uWzHidO/O7n2b/P/jy7LOvkyS7NOoCQOKgZECRH70CDd0SAAAECBAgQIECAAIHVAoKkIClCmIGOGRAk+49LwxbosjMps8u8ugzr8G5bQXIlDvk9f1Bj1p+ZIDmoqDR8z5NdgtXZj8O3XZbvG3nk6xIkV/+Y7nMCBAgQIECAAAECBAiMnoAgKUZ1xKhhCyleT/kBRZAs39ycMxckRbX+ohq/3v0EySPDkH/ujGVMijcRJEfvQIN3RIAAAQIECBAgQIAAgdUCgqQgKUiagY4ZECTFMYG0/BkQJAW13oMau/7sBEnBrfjgxnhtY0Fy9Y/pPidAgAABAgQIECBAgMDoCQiSYlRHjBIiyg8Rw2YuSJqBYZvJcXg9gqSo1l9U49e7nyAplq0dy/gU7yNIjt6BBu+IAAECBAgQIECAAAECqwUESUFSkDQDHTMgSAqS4xAAh+09CpKCWu9BjV1/doKk4FZ8cGO8trEgufrHdJ8TIECAAAECBAgQIEBg9AQESTGqI0YN20F6r6f8OCZIlm9uzpkLkqJaf1GNX+9+gqRYtnYs41O8jyA5egcavCMCBAgQIECAAAECBAisFhAkBUlB0gx0zIAgKY4JpOXPgCApqPUe1Nj1ZydICm7FBzfGaxsLkqt/TPc5AQIECBAgQIAAAQIERk9AkBSjOmKUEFF+iBg2c0HSDAzbTI7D6xEkRbX+ohq/3v0ESbFs7VjGp3gfQXL0DjR4RwQIECBAgAABAgQIEFgtIEgKkoKkGeiYAUFSkByHADhs71GQFNR6D2rs+rMTJAW34oMb47WNBcnVP6b7nAABAgQIECBAgAABAqMnIEiKUR0xatgO0ns95ccxQbJ8c3POXJAU1fqLavx69xMkxbK1Yxmf4n0EydE70OAdESBAgAABAgQIECBAYLWAIClICpJmoGMGBElxTCAtfwYESUGt96DGrj87QVJwKz64MV7bWJBc/WO6zwkQIECAAAECBAgQIDB6AoKkGNURo4SI8kPEsJkLkmZg2GZyHF6PICmq9RfV+PXuJ0iKZWvHMj7F+wiSo3egwTsiQIAAAQIECBAgQIDAagFBUpAUJM1AxwwIkoLkOATAYXuPgqSg1ntQY9efnSApuBUf3BivbSxIrv4x3ecECBAgQIAAAQIECBAYPQFBUozqiFHDdpDe6yk/jgmS5Zubc+aCpKjWX1Tj17ufICmWrR3L+BTvI0iO3oEG74gAAQIECBAgQIAAAQKrBQRJQVKQNAMdMyBIimMCafkzIEgKar0HNXb92QmSglvxwY3x2saC5Oof031OgAABAgQIECBAgACB0RMQJMWojhglRJQfIobNXJA0A8M2k+PwegRJUa2/qMavdz9BUixbO5bxKd5HkBy9Aw3eEQECBAgQIECAAAECBFYLCJKCpCBpBjpmQJAUJMchAA7bexQkBbXegxq7/uwEScGt+ODGeG1jQXL1j+k+J0CAAAECBAgQIECAwOgJCJJiVEeMGraD9F5P+XFMkCzf3JwzFyRFtf6iGr/e/QRJsWztWManeB9BcvQONHhHBAgQIECAAAECBAgQWC0gSAqSgqQZ6JgBQVIcE0jLnwFBUlDrPaix689OkBTcig9ujNc2FiRX/5jucwIECBAgQIAAAQIECIyegCApRnXEKCGi/BAxbOaCpBkYtpkch9cjSIpq/UU1fr37CZJi2dqxjE/xPoLk6B1o8I4IECBAgAABAgQIECCwWkCQFCQFSTPQMQOCpCA5DgFw2N6jICmo9R7U2PVnJ0gKbsUHN8ZrGwuSq39M9zkBAgQIECBAgAABAgRGT0CQFKM6YtSwHaT3esqPY4Jk+ebmnLkgKar1F9X49e4nSIpla8cyPsX7CJKjd6DBOyJAgAABAgQIECBAgMBqAUFSkBQkzUDHDAiS4phAWv4MCJKCWu9BjV1/doKk4FZ8cGO8trEgufrHdJ8TIECAAAECBAgQIEBg9AQESTGqI0YJEeWHiGEzFyTNwLDN5Di8HkFSVOsvqvHr3U+QFMvWjmV8ivcRJEfvQIN3RIAAAQIECBAgQIAAgdUCgqQgKUiagY4ZECQFyXEIgMP2HgVJQa33oMauPztBUnArPrgxXttYkFz9Y7rPCRAgQIAAAQIECBAgMHoCgqQY1RGjhu0gvddTfhwTJMs3N+fMBUlRrb+oxq93P0FSLFs7lvEp3keQHL0DDd4RAQIECBAgQIAAAQIEVgsIkoKkIGkGOmZAkBTHBNLyZ0CQFNR6D2rs+rMTJAW34oMb47WNBcnVP6b7nAABAgQIECBAgAABAqMnIEiKUR0xSogoP0QMm7kgaQaGbSbH4fUIkqJaf1GNX+9+gqRYtnYs41O8jyA5egcavCMCBAgQIECAAAECBAisFhAkBUlB0gx0zIAgKUiOQwActvcoSApqvQc1dv3ZCZKCW/HBjfHaxoLk6h/TfU6AAAECBAgQIECAAIHRExAkxaiOGDVsB+m9nvLjmCBZvrk5Zy5Iimr9RTV+vfsJkmLZ2rGMT/E+guToHWjwjggQIECAAAECBAgQILBaQJAUJAVJM9AxA4KkOCaQlj8DgqSg1ntQY9efnSApuBUf3BivbSxIrv4x3ecECBAgQIAAAQIECBAYPQFBUozqiFFCRPkhYtjMBUkzMGwzOQ6vR5AU1fqLavx69xMkxbK1Yxmf4n0EydE70OAdESBAgAABAgQIECBAYLWAIClICpJmoGMGBElBchwC4LC9R0FSUOs9qLHrz06QFNyKD26M1zYWJFf/mO5zAgQIECBAgAABAgQIjJ6AIClGdcSoYTtI7/WUH8cEyfLNzTlzQVJU6y+q8evdT5AUy9aOZXyK9xEkR+9Ag3dEgAABAgQIECBAgACB1QKCpCApSJqBjhkQJMUxgbT8GRAkBbXegxq7/uwEScGt+ODGeG1jQXL1j+k+J0CAAAECBAgQIECAwOgJCJJiVEeMEiLKDxHDZi5ImoFhm8lxeD2CpKjWX1Tj17ufICmWrR3L+BTvI0iO3oEG74gAAQIECBAgQIAAAQKrBQRJQVKQNAMdMyBICpLjEACH7T0KkoJa70GNXX92gqTgVnxwY7y2sSC5+sd0nxMgQIAAAQIECBAgQGD0BARJMaojRg3bQXqvp/w4JkiWb27OmQuSolp/UY1f736CpFi2dizjU7yPIDl6Bxq8IwIECBAgQIAAAQIECKwWECQFSUHSDHTMgCApjgmk5c+AICmo9R7U2PVnJ0gKbsUHN8ZrGwuSq39M9zkBAgQIECBAgAABAgRGT0CQFKM6YpQQUX6IGDZzQdIMDNtMjsPrESRFtf6iGr/e/QRJsWztWManeB9BcvQONHhHBAgQIECAAAECBAgQWC0gSAqSgqQZ6JgBQVKQHIcAOGzvUZAU1HoPauz6sxMkBbfigxvjtY0FydU/pvucAAECBAgQIECAAAECoycgSIpRHTFq2A7Sez3lxzFBsnxzc85ckBTV+otq/Hr3EyTFsrVjGZ/ifQTJ0TvQ4B0RIECAAAECBAgQIEBgtYAgKUgKkmagYwYESXFMIC1/BgRJQa33oMauPztBUnArPrgxXttYkFz9Y7rPCRAgQIAAAQIECBAgMHoCgqQY1RGjhIjyQ8SwmQuSZmDYZnIcXo8gKar1F9X49e4nSIpla8cyPsX7CJKjd6DBOyJAgAABAgQIECBAgMBqAUFSkBQkzUDHDAiSguQ4BMBhe4+CpKDWe1Bj15+dICm4FR/cGK9tLEiu/jHd5wQIECBAgAABAgQIEBg9AUFSjOqIUcN2kN7rKT+OCZLlm5tz5oKkqNZfVOPXu58gKZatHcv4FO8jSI7egQbviAABAgQIECBAgAABAqsFBElBUpA0Ax0zIEiKYwJp+TMgSApqvQc1dv3ZCZKCW/HBjfHaxoLk6h/TfU6AAAECBAgQIECAAIHRExAkxaiOGCVElB8ihs1ckDQDwzaT4/B6BElRrb+oxq93P0FSLFs7lvEp3keQHL0DDd4RAQIECBAgQIAAAQIEVgsIkoKkIGkGOmZAkBQkxyEADtt7FCQFtd6DGrv+7ARJwa344MZ4bWNBcvWP6T4nQIAAAQIECBAgQIDA6AkIkmJUR4watoP0Xk/5cUyQLN/cnDMXJEW1/qIav979BEmxbO1Yxqd4H0Fy9A40eEcECBAgQIAAAQIECBBYLSBICpKCpBnomAFBUhwTSMufAUFSUOs9qLHrz06QFNyKD26M1zYWJFf/mO5zAgQIECBAgAABAgQIjJ6AIClGdcQoIaL8EDFs5oKkGRi2mRyH1yNIimr9RTV+vfsJkmLZ2rGMT/E+guToHWjwjggQIECAAAECBAgQILBaQJAUJAVJM9AxA4KkIDkOAXDY3qMgKaj1HtTY9WcnSApuxQc3xmsbC5Krf0z3OQECBAgQIECAAAECBEZPQJAUozpi1LAdpPd6yo9jgmT55uacuSApqvUX1fj17idIimVrxzI+xfsIkqN3oME7IkCAAAECBAgQIECAwGoBQVKQFCTNQMcMCJLimEBa/gwIkoJa70GNXX92gqTgVnxwY7y2sSC5+sd0nxMgQIAAAQIECBAgQGD0BARJMaojRgkR5YeIYTMXJM3AsM3kOLweQVJU6y+q8evdT5AUy9aOZXyK9xEkR+9Ag3dEgAABAgQIECBAgACB1QKCpCApSJqBjhkQJAXJcQiAw/YeBUlBrfegxq4/O0FScCs+uDFe21iQXP1jus8JECBAgAABAgQIECAwegKCpBjVEaOG7SC911N+HBMkyzc358wFSVGtv6jGr3c/QVIsWzuW8SneR5AcvQMN3hEBAgQIECBAgAABAgRWCwiSgqQgaQY6ZkCQFMcE0vJnQJAU1HoPauz6sxMkBbfigxvjtY0FydU/pvucAAECBAgQIECAAAECoycgSIpRHTFKiCg/RAybuSBpBoZtJsfh9QiI6+OhAAAgAElEQVSSolp/UY1f736CpFi2dizjU7yPIDl6Bxq8IwIECBAgQIAAAQIECKwWECQFSUHSDHTMgCApSI5DABy29yhICmq9BzV2/dkJkoJb8cGN8drGguTqH9N9ToAAAQIECBAgQIAAgdETECTFqI4YNWwH6b2e8uOYIFm+uTlnLkiKav1FNX69+wmSYtnasYxP8T6C5OgdaPCOCBAgQIAAAQIECBAgsFpAkBQkBUkz0DEDgqQ4JpCWPwOCpKDWe1Bj15+dICm4FR/cGK9tLEiu/jHd5wQIECBAgAABAgQIEBg9AUFSjOqIUUJE+SFi2MwFSTMwbDM5Dq9HkBTV+otq/Hr3EyTFsrVjGZ/ifQTJ0TvQ4B0RIECAAAECBAgQIEBgtYAgKUgKkmagYwYESUFyHALgsL1HQVJQ6z2osevPTpAU3IoPbozXNhYkV/+Y7nMCBAgQIECAAAECBAiMnoAgKUZ1xKhhO0jv9ZQfxwTJ8s3NOXNBUlTrL6rx691PkBTL1o5lfIr3ESRH70CDd0SAAAECBAgQIECAAIHVAoKkIClImoGOGRAkxTGBtPwZECQFtd6DGrv+7ARJwa344MZ4bWNBcvWP6T4nQIAAAQIECBAgQIDA6AkIkmJUR4wSIsoPEcNmLkiagWGbyXF4PYKkqNZfVOPXu58gKZatHcv4FO8jSI7egQbviAABAgQIECBAgAABAqsFBElBUpA0Ax0zIEgKkuMQAIftPQqSglrvQY1df3aCpOBWfHBjvLaxILn6x3SfEyBAgAABAgQIECBAYPQEBEkxqiNGDdtBeq+n/DgmSJZvbs6ZdxMkf/kDPx2/8+H3+WBgBgY6A++P3/2N98fPv/dd8c53vvOYH7/xa78QP/rP/4/49mdfFOLS2nGJD5+8MyBIjt6BBu+IAAECBAgQIECAAAECqwUESUFSkDQDHTMgSIpjAmn5M7BekLz8v/9E/Oa7fjQ+8nM+GJiBQc5Atl/99rt/LP7x//Z98ZznPOeYH+993T+NT3/g+fHU320RJK8Q3PIGN49fe2YEydU/pvucAAECBAgQIECAAAECoyewcYPkp3fHqy6OOP2CJR8MzMCAZ+DMv4n48Td//JgHZVcO2D7/rZ+I7LH2Q38PmYH+ZyD7nnb8799y1P3u377gB2Px2tNi/urTYvbKU30wMAMDnIFsv6pe9/L4if/nh466/618z7vxrOOiddPp7Ado7+8zf5+vzEDc8sr46Ht+7Kj74Mc//vHR+yncOyJAgAABAgQIECBAgMAYCmzYILnpD/fEq78eccZFPhiYgUHPwGu/FfH8t3ziqAeFVg7MZr+/4G2fiuyxg17f8zEdxxnIvqdt+qPbj7rf/bsX/GDUb3xF1K5/RSxe+3IfDMzAAGcg268aN50eL/6XawfJHee+NOLmM9gP0N7fZ/4+X5mBuO1V8bs//+NH/R4oSI7hUQpvmQABAgQIECBAgACBkRTYsEHyH/6zfxPPe/5L44d//DgfDMzAgGfgeS94aTz3f/2nRz0odGSQfO4/+r8je6z90N9DZqD/Gci+p/3Df/bCo+533//cvxcv+Vc/3P7IookPBmZgcDOwsm/9wD/4e0fd/1a+7/3rH/2Hcdy//mH7n7+DzEABM/DSf/PD8U/+9+cedR8UJEfyOIQ3RYAAAQIECBAgQIDAGAps2CC5cnDI78e+1xEbNoOage/7vrXvqzWodTyPmTUDx56Bv//3//5RD9QyO7YZGzZmwAyYgY0/A4LkGB6l8JYJECBAgAABAgQIEBhJAUHyORv/h3QHWmzDMmZgYmIifDAwA+lm4HnPe54g6Xu2GTADZsAMjN0MCJIjeRzCmyJAgAABAgQIECBAYAwFBEkHNcbuoEYZ8W4U1xCi0oUo9uyzGRAk/c8no/i9xXsy12bADKw3A4LkGB6l8JYJECBAgAABAgQIEBhJAUFSkBQkzUBXMyCKiWJmIO0MCJIO2q930N6fmxEzYAZGcQYEyZE8DuFNESBAgAABAgQIECAwhgKCpBjVVYwaxYMb3lO+g3b/P3vvHSTLVed7aoZ9L2J3Y1/s7vvrxc7ue7Ozb9ZE7GwwQub6Ky9AIAHCI2DwIKwwgxlGghEjQHgGj3TlkAMJI4l7u/t67733V7rele3qcpnfjZPVdVXdVdWVWZWZlZX56YiKqq48mSfze36n8vf7ffKcA4zqL4xCf/QHSHr7zeI3Hr2wAWwAG4iHDQAkE5il4JJRAAVQAAVQAAVQAAVQAAViqQBAEiAJkMQGXNkAQAwghg301wYAkvFIrANIaEdsABvABrzZAEAylnkILgoFUAAFUAAFUAAFUAAFUCCBCgAkgVGuYBSJE2+JkzjqBYzqL4xCf/QHSPI7HMd7C9eEXWMD2EAnGwBIJjBLwSWjAAqgAAqgAAqgAAqgAArEUgGAJEASIIkNuLIBgBhADBvorw0AJEnad0rasx0bwQawgTjaAEAylnkILgoFUAAFUAAFUAAFUAAFUCCBCgAkgVGuYFQckxtck7ekHTCqvzAK/dEfIOntN4vfePTCBrABbCAeNgCQTGCWgktGARRAARRAARRAARRAARSIpQIDCyT/34//RtO+vVVX3buBFxpgAz7bwMzvbdVfXffhCbC6FRBbvmm31h/Nat3hDC80wAZ6tYEjWa3ec0qt+trK5Yv0V//pf9Yz3/w7rfzlq3ihATbgow2s/tUVWvvAlfo///N/P+G+Nxlmzfvq/6NND1+F9j5qz+8Zv+d1G9j6+NX6wOv/l5Z9ECAZyzwEF4UCKIACKIACKIACKIACKJBABQYWSE7/9i69+o/SjU/xQgNswG8beN2fpf/jLd+YkBRqCUm2H9GWc9Km07zQABvo1QY2n5XWH823BJJrVi7Wf/mr/6jDz85QddV1vNAAG/DRBuw110vrb9Dl/9d/mHDfmwwkDYzUlhvR3kft+T3j97xuA9p9s772wb9p2QcBkgnMUnDJKIACKIACKIACKIACKIACsVRgYIGkGRlpIMx1Dxd5oQE24LMNvPpZ6X9/490TkkKtgOSKbYe0+Yy08aTFCw2wgR5twABNM9q4VV9bvXKR/vNf/UftfHya0gvn8kIDbMBHG8guvkaFZdfqlX/7P0y4700GkmYkl4En9EF+g7AB/21AG2/QV9771y37IEAylnkILgoFUAAFUAAFUAAFUAAFUCCBCgAkfQY5AFIAcRxsACAJYAUyh28DAEn/E9xAAzR1YwMASezEjZ1QJlg7AUgmMBPBJaMACqAACqAACqAACqAACiROAYAkQJLRhdhAkw0AJMOHUQBANAdIBpvsBiagbzsbAEhiG+1sg+/Dsw2AZOLyEFwwCqAACqAACqAACqAACqBAAhUASAKjmmBUHEb4cQ29jVQFSALHAKTh2wBAMrzEN5ABrRttACCJPTTaA5/7Yw8AyQRmIrhkFEABFEABFEABFEABFECBxCkAkARIAiSxgSYbAEiGD6MAgGgOkOxPEhz4gO4ASWyA34H+2wBAMnF5CC4YBVAABVAABVAABVAABVAggQoAJIFRTTCK0YW9jS6Mg34ASeAYgDR8GwBI9j8hDpRIZhsAJJPZ7vT3aLU7QDKBmQguGQVQAAVQAAVQAAVQAAVQIHEKACQBkgBJbKDJBgCS4cMoACCaAySjlRwHViSnPQCSyWlr+nV02xogmbg8BBeMAiiAAiiAAiiAAiiAAiiQQAUAksCoJhgVhxF+XENvozwBksAxAGn4NgCQjG6iHIgR77YBSMa7fem/g9G+AMkEZiK4ZBRAARRAARRAARRAARRAgcQpAJAESAIksYEmGwBIhg+jAIBoDpAcjKQ5cCN+7QSQjF+b0k8Hr00BkonLQ3DBKIACKIACKIACKIACKIACCVQAIAmMaoJRjC7sbXRhHPQDSALHAKTh2wBAcvAS6ECPeLQZQDIe7Uh/HOx2BEgmMBPBJaMACqAACqAACqAACqAACiROAYAkQBIgiQ002QBAMnwYBQBEc4DkYCfTgSGD234AycFtO/pdfNoOIJm4PAQXjAIogAIogAIogAIogAIokEAFAJLAqCYYFYcRflxDb6M8AZLAMQBp+DYAkIxPYh1IMlhtCZAcrPaif8WzvQCSCcxEcMkogAIogAIogAIogAIogAKJUwAgCZAESGIDTTYAkAwfRgEA0RwgGc8kO/Ak+u0KkIx+G9GP4t9GAMnE5SG4YBRAARRAARRAARRAARRAgQQqAJAERjXBKEYX9ja6MA76ASSBYwDS8G0AIBn/hDtQJZptDJCMZrvQX5LVLgDJBGYiuGQUQAEUQAEUQAEUQAEUQIHEKQCQBEgCJLGBJhsASIYPowCAaA6QTFbyHdgSnfYGSEanLegXyW0LgGTi8hBcMAqgAAqgAAqgAAqgAAqgQAIVAEgCo5pgVBxG+HENvY3yBEgCxwCk4dsAQDK5iXggTH/bHiDZX/2xf/Q3NgCQTGAmgktGARRAARRAARRAARRAARRInAIASYAkQBIbaLIBgGT4MAoAiOYASZLygJn+2ABAsj+6Y+/o3mgDAMnE5SG4YBRAARRAARRAARRAARRAgQQqAJAERjXBKEYX9ja6MA76ASSBYwDS8G0AIElyvjE5z+fw7AEgGZ7W2DVat7MBgGQCMxFcMgqgAAqgAAqgAAqgAAqgQOIUAEgCJAGS2ECTDQAkw4dRAEA0B0iSqG+XqOf7YG0DIBmsvtgv+rqxAYBk4vIQXDAKoAAKoAAKoAAKoAAKoEACFQBIAqOaYFQcRvhxDb2N8gRIAscApOHbAECSpL2bpD1l/LcTgKT/mmKnaOrVBgCSCcxEcMkogAIogAIogAIogAIogAKJUwAgCZAESGIDTTYAkAwfRgEA0RwgSQLfawKf8v7YDEDSHx2xR3TsxQYAkonLQ3DBKIACKIACKIACKIACKIACCVQAIAmMaoJRjC7sbXRhHPQDSALHAKTh2wBAkmR+L8l89u3efgCS3WuH3aGdXzYAkExgJoJLRgEUiKQClmWpUqnwQgNsABvABrABbGCSDdi2Hcl796CdFEASIAmQxAaabAAgGT6MAgCiOUCSxL5fiX2O482WAJLe9MK+0CsIGwBIDloagfNFARSIqwL33Xef/vqv/5oXGmAD2AA2gA1gAw028Dd/8zc6duxYXG//oV4XQBIY1QSj4jDCj2vobZQnQBI4BiAN3wYAkiT5g0jyc8zOdgWQ7KwRdoRGQdsAQDLUHACVoQAKoEBbBT796U/rsssu44UG2AA2gA1gA9jAJBs4ePBg2/snG9wrAJAESAIksYEmGwBIhg+jAIBoDpAk4R90wp/jt7YxgGRrXbAXdAnTBgCS7gN4SqIACqBAkAp8/vOfJwE9KQENoAVQYwPYADaADbziFa/QoUOHgrwFJ+bYAElgVBOMYnRhb6ML46AfQBI4BiAN3wYAkiT/w0z+U9fL9gaQfFkL7AIt+mUDAMnE5B+4UBRAgYgrAJAk6Q54wQawAWwAG2i2AYCkfw4MQBIgCZDEBppsACAZPowCAKI5QBIQ0C8QkPR6AZL0vaT3gShcP0DSvwCfI6EACqBALwoAJJuT0CTm0QQbwAawAWwAINmLdzFxX4AkMKoJRsVhhB/X0NsoT4AkcAxAGr4NACSBIlGAAkk8B4AkfS+Jdh+1awZITgzS+Q8FUAAF+qVAOyD5F3/5Cv3lf/PveaEBNhCQDfzFK/6dq+mS/+IvLtO//3d/yQsNsIEAbcD0s8kQGiDpn2cCkARIAiSxgSYbAEiGD6MAgGgOkASKRA0QJOV8AJL0vaTYepSvEyDpX4DPkVAABVCgFwXaAcm/vvXLmvvLY5rxvQO80AAb8NkG5vz0mP7uk081AZDJQMT8/6r/+z/o0DMztOuJq7XzcV5ogA34aQO7n5ymHb+5Wv/lP/23Tf0RINmLdzFxX4AkMKoJRjG6sLfRhXHQDyAJHAOQhm8DAEmgSJRhQZzPDSBJ34uzfQ/KtQEkJwbp/IcCKIAC/VKgHZD82zu+r9c+L93wBC80wAb8toHX/EG68mtrmwBIKyA5+5X/k7ThBpVXXqvSCl5ogA34aQPVVdepuOJa/e3/9t819UeApH+eCUASIAmQxAaabAAgGT6MAgCiOUASKDIo4CBu5wmQpO/FzaYH8XoAkv4F+BwJBVAABXpRoB2Q/K/v+LZuflZNuYM4PJDNNfBQfr9t4KanpVd9dVkTAGkFJGf+f/+jKiuvU2YRPvwg+rycc7TtNrf4Gpk2+q//K0CyF1+i074ASWAUDiU20GQDAEngGIA0fBsASEbbMSVwiG/7ACTj27b028FpW4Bkp7Cd7SiAAigQjgIASeBcv+FcEusHSA6Oz0p8Ee+2AkiG42sAJIFRTTAqiTd/rnmi0w2QDB9GAQDRHCAZb8eWwCW67QuQjG7b0G+S0zYAyXCCf2pBARRAgU4KACQn5kbIFaFHGDYAkEyOz0t8E+22Bkh28hL82Q6QBEgCJLGBJhsASALHAKTh2wBAMtqOKYFDfNsHIBnftqXfDk7bAiT9Ce45CgqgAAr0qgBAEgAXBoCjjol2BpAcHJ+V+CLebQWQ7NWLcLc/QBIY1QSjcAwmOgZJ1AMgGT6MAgCiOUAy3o4tgUt02xcgGd22od8kp20Aku6Cd0qhAAqgQNAKACTJByUxB9bvawZIJsfnJb6JdlsDJIP2MmrHB0gCJAGS2ECTDQAkgWMA0vBtACAZbceUwCG+7QOQjG/b0m8Hp20BkuEE/9SCAiiAAp0UAEgCJPsN55JYP0BycHxW4ot4txVAspOX4M92gCQwqglGJfHmzzVPdLoBkuHDKAAgmgMk4+3YErhEt30BktFtG/pNctoGIOlPcM9RUAAFUKBXBQCSE3Mj5IrQIwwbAEgmx+clvol2WwMke/Ui3O0PkARIAiSxgSYbAEgCxwCk4dsAQDLajimBQ3zbByAZ37al3w5O2wIk3QXvlEIBFECBoBUASALgwgBw1DHRzgCSg+OzEl/Eu60AkkF7GbXjAySBUU0wCsdgomOQRD0AkuHDKAAgmgMk4+3YErhEt30BktFtG/pNctoGIBlO8E8tKIACKNBJAYAk+aAk5sD6fc0AyeT4vMQ30W5rgGQnL8Gf7QBJgCRAEhtosgGAJHAMQBq+DQAko+2YEjjEt30AkvFtW/rt4LQtQNKf4J6joAAKoECvCgAkAZL9hnNJrB8gOTg+K/FFvNsKINmrF+Fuf4AkMKoJRiXx5s81T3S6AZLhwygAIJoDJOPt2BK4RLd9AZLRbRv6TXLaBiDpLninFAqgAAoErQBAcmJuhFwReoRhAwDJ5Pi8xDfRbmuAZNBeRu34AEmAJEASG2iyAYAkcAxAGr4NACSj7ZgSOMS3fQCS8W1b+u3gtC1AMpzgn1pQAAVQoJMCAEkAXBgAjjom2hlAcnB8VuKLeLcVQLKTl+DPdoAkMKoJRuEYTHQMkqgHQDJ8GAUARHOAZLwdWwKX6LYvQDK6bUO/SU7bACT9Ce45CgqgAAr0qgBAknxQEnNg/b5mgGRyfF7im2i3NUCyVy/C3f4ASYAkQBIbaLIBgCRwDEAavg0AJKPtmBI4xLd9AJLxbVv67eC0LUDSXfBOKRRAARQIWgGAJECy33AuifUDJAfHZyW+iHdbASSD9jJqxwdIAqOaYFQSb/5c80SnGyAZPowCAKI5QDLeji2BS3TbFyAZ3bah3ySnbQCS4QT/1IICKIACnRQASE7MjZArQo8wbAAgmRyfl/gm2m0NkOzkJfizHSAJkARIYgNNNgCQBI4BSMO3AYBktB1TAof4tg9AMr5tS78dnLYFSPoT3HMUFEABFOhVAYAkAC4MAEcdE+0MIDk4PivxRbzbCiDZqxfhbn+AJDCqCUbhGEx0DJKoB0AyfBgFAERzgGS8HVsCl+i2L0Ayum1Dv0lO2wAk3QXvlEIBFECBoBUASJIPSmIOrN/XDJBMjs9LfBPttgZIBu1l1I4PkARIAiSxgSYbAEgCxwCk4dsAQDLajimBQ3zbByAZ37al3w5O2wIkwwn+qQUFUAAFOikAkARI9hvOJbF+gOTg+KzEF/FuK4BkJy/Bn+0ASWBUE4xK4s2fa57odAMkw4dRAEA0B0jG27ElcIlu+wIko9s29JvktA1A0p/gnqOgAAqgQK8KACQn5kbIFaFHGDYAkEyOz0t8E+22Bkj26kW42x8gCZAESGIDTTYAkASOAUjDtwGAZLQdUwKH+LYPQDK+bUu/HZy2BUi6C94phQIogAJBKwCQBMCFAeCoY6KdASQHx2clvoh3WwEkg/YyascHSAKjmmAUjsFExyCJegAkw4dRAEA0B0jG27ElcIlu+wIko9s29JvktA1AMpzgn1pQAAVQoJMCAEnyQUnMgfX7mgGSyfF5iW+i3dYAyU5egj/bAZIASYAkNtBkAwBJ4BiANHwbAEhG2zElcIhv+wAk49u29NvBaVuApD/BPUdBARRAgV4VAEgCJPsN55JYP0BycHxW4ot4txVAslcvwt3+AElgVBOMSuLNn2ue6HQDJMOHUQBANAdIxtuxJXCJbvsCJKPbNvSb5LQNQNJd8E4pFEABFAhaAYDkxNwIuSL0CMMGAJLJ8XmJb6Ld1gDJoL2M2vEBkgBJgCQ20GQDAEngGIA0fBsASEbbMSVwiG/7ACTj27b028FpW4BkOME/taAACqBAJwUAkgC4MAAcdUy0M4Dk4PisxBfxbiuAZCcvwZ/tAElgVBOMwjGY6BgkUQ+AZPgwCgCI5gDJeDu2BC7RbV+AZHTbhn6TnLYBSPoT3HMUFEABFOhVAYAk+aAk5sD6fc0AyeT4vMQ30W5rgGSvXoS7/QGSAEmAJDbQZAMASeAYgDR8GwBIRtsxJXCIb/sAJOPbtvTbwWlbgKS74J1SKIACKBC0AgBJgGS/4VwS6wdIDo7PSnwR77YCSAbtZdSOD5AERjXBqCTe/LnmiU43QDJ8GAUARHOAZLwdWwKX6LYvQDK6bUO/SU7bACTDCf6pBQVQAAU6KQCQnJgbIVeEHmHYAEAyOT4v8U202xog2clL8Gc7QBIgCZDEBppsACAJHAOQhm8DAMloO6YEDvFtH4BkfNuWfjs4bQuQ9Ce45ygogAIo0KsCAEkAXBgAjjom2hlAcnB8VuKLeLcVQLJXL8Ld/gBJYFQTjMIxmOgYJFEPgGT4MAoAiOYAyXg7tgQu0W1fgGR024Z+k5y2AUi6C94phQIogAJBKwCQJB+UxBxYv68ZIJkcn5f4JtptDZAM2suoHR8gCZAESGIDTTYAkASOAUjDtwGAZLQdUwKH+LYPQDK+bUu/HZy2BUiGE/xTCwqgAAp0UgAgCZDsN5xLYv0AycHxWYkv4t1WAMlOXoI/2wGSwKgmGJXEmz/XPNHpBkiGD6MAgGgOkIy3Y0vgEt32BUhGt23oN8lpG4CkP8E9R0EBFECBXhUASE7MjZArQo8wbAAgmRyfl/gm2m0NkOzVi3C3P0ASIAmQxAaabAAgCRwDkIZvAwDJaDumBA7xbR+AZHzbln47OG0LkHQXvFMKBVAABYJWACAJgAsDwFHHRDsDSA6Oz0p8Ee+2AkgG7WXUjg+QBEY1wSgcg4mOQRL1AEiGD6MAgGgOkIy3Y0vgEt32BUhGt23oN8lpG4BkOME/taAACqBAJwUAkuSDkpgD6/c1AyST4/MS30S7rQGSnbwEf7YDJAGSAElsoMkGAJLAMQBp+DYAkIy2Y0rgEN/2AUjGt23pt4PTtgBJf4J7joICKIACvSoAkARI9hvOJbF+gOTg+KzEF/FuK4Bkr16Eu/0BksCoJhiVxJs/1zzR6QZIhg+jAIBoDpCMt2NL4BLd9gVIRrdt6DfJaRuApLvgnVIogAIoELQCAMmJuRFyRegRhg0AJJPj8xLfRLutAZJBexm14wMkAZIASWygyQYAksAxAGn4NgCQjLZjSuAQ3/YBSMa3bem3g9O2AMlwgn9qQQEUQIFOCgAkAXBhADjqmGhnAMnB8VmJL+LdVgDJTl6CP9sBksCoJhiFYzDRMUiiHgDJ8GEUABDNAZLxdmwJXKLbvgDJ6LYN/SY5bQOQ9Ce45ygogAIo0KsCAEnyQUnMgfX7mgGSyfF5iW+i3dYAyV69CHf7AyQBkgBJbKDJBgCSwDEAafg2AJCMtmNK4BDf9gFIxrdt6beD07YASXfBO6VQAAVQIGgFAJIAyX7DuSTWD5AcHJ+V+CLebQWQDNrLqB0fIAmMaoJRSbz5c80TnW6AZPgwCgCI5gDJeDu2BC7RbV+AZHTbhn6TnLYBSIYT/FMLCqAACnRSACA5MTdCrgg9wrABgGRyfF7im2i3NUCyk5fgz3aAJEASIIkNNNkAQBI4BiAN3wYAktF2TAkc4ts+AMn4ti39dnDaFiDpT3DPUVAABVCgVwUAkgC4MAAcdUy0M4Dk4PisxBfxbiuAZK9ehLv9AZLAqCYYhWMw0TFIoh4AyfBhFAAQzQGS8XZsCVyi274Ayei2Df0mOW0DkHQXvFMKBVAABYJWACBJPiiJObB+XzNAMjk+L/FNtNsaIBm0l1E7PkASIAmQxAaabAAgCRwDkIZvAwDJaDumBA7xbR+AZHzbln47OG0LkAwn+KcWFEABFOikAEASINlvOJfE+gGSg+OzEl/Eu60Akp28BH+2AySBUU0wKok3f655otMNkAwfRgEA0RwgGW/HlsAluu0LkIxu29BvktM2AEl/gnuOggIogAK9KgCQnJgbIVeEHmHYAEAyOT4v8U202xog2asX4W5/gCRAEiCJDTTZAEASOAYgDd8GAJLRdkwJHOLbPgDJ+LYt/XZw2hYg6S54pxQKoAAKBK0AQBIAFwaAo46JdgaQHByflfgi3m0FkAzay6gdHyAJjGqCUTgGEx2DJOoBkAwfRgEA0RwgGW/HlsAluu0LkIxu29BvktM2AMlwgn9qQdHlQFwAACAASURBVAEUQIFOCgAkyQclMQfW72sGSCbH5yW+iXZbAyQ7eQn+bAdIAiQDA5LXPlTUNeOvuQ8VNXdeUebdfGe29fuGT/3t2wAgCRwDkIZvAwDJaDumBA7xbR+AZHzbln47OG0LkPQnuOcoKIACKNCrAgDJ9nkSckhoE5QNACQHx2clvoh3WwEke/Ui3O0PkARI+gYGDWg00HH2g0XNnlcDj9c/XNSNjxb16sdqr5seLeqGR4q69uFauVkPFjVnvGxQN3aO691pBEiGD6MuAcATljZ2ep3s4/l1qrvTude3dzpOArcDJAfZsZ2j9Mjs8dcspUfMa7bSC+eMvwb52uJ/7gDJOLax6ZP1ftnQJy/1yzhe82BfE0DSXfBOKRRAARQIWgGApPf8CTknNOvVBgCSg+3HAinj034AyaC9jNrxAZIAyZ6BZB1Cmhvwa39T1O1PlfT+P5b0heGy7l1W0Y/WVDRvc0WPbK3op+sr+vbKir6ysKL3/aGsNz1d0user0FKAzENnGT0ZP+dOYBkhIFfAkHdJVgb82sHSA6SE2tAxyylh6crPTxjHD5eo/Si65VZfKPSi29QetG1NSAyPEMpp5wpO3O87CBda/zPFSAZgzY2oNH0r+Hptf42MrP2MMCi65w+6fTLRdcrvfAapw/W+qTpu7N4aGBhNNofIBlO8E8tKIACKNBJAYBk//MxvcIt9h+8NgRIRsMfBSzSDgDJTl6CP9sBkgDJroGkmX7VQMSbHy3q7b8r6auLy/rtror2n7dUqkpVS6rakmVL9vjLfDYvs61YkQ6lbA0drOq7qyt697Ml3fJ4bWSlOa4ZRYkj1R8NAJJ9AJInLO08a+nQRVuHL9rOu/k8+WW2mXJRhHSbTlo6cKHz+R+8YGuzgYtmtGTMIaOX6wNIDoDzW4eQI7OVWXKzMsvfoNyaf1Bu010a3fF1je39kYqH5mns4C9V2HWf8ps/p9za9ym78i3KrHiTMktvkRPkGEAJCKlpEQEYApAcgL7Xzk6cPjnDsSXTvzLL36jsyrcqt+5Dym/9sgp7v+f0yeLBB1TY+0ON7rhXuc2fVXbl25RZdqsyi2+qPSRw6cGCAdainUYD8j1A0p/gnqOgAAqgQK8KACT7k4Mh95Vs3QGS+ODA0GjYAECyVy/C3f4ASaCXZ+hnRjCakYxm6tV3PVvSvC0Vnc7ZDny03dldUykDKS8WpOf3V/WFkbJe/3htvUkz+hLHLHwNAJLhg7L1Jyydzds1eC/J9KV2r+MZWwb+bYgS0DthaceZ2sMI7c67/n3Fkradjtj5RwCMAiSj4YC2DATq0GPx9cquuN0BjcVjT6uaOyLZFcmujr+sl3uubY1/V5Gqo7LGTql8ZqlGt9+t7PI3KWNGUTojJs1IrghfewLODSA5gPZX75NmBOSKN2l0+z0qn10uq3BCdrXQ0C8n98nxflnOqnJhi4pHHlN+02eVWfa62qhmAyYXmumWB1CTAT9ngGRTeMQXKIACKNAXBQCS4edfyHmhOUAS35v4Ixo2AJAMx/UASAIkPQE/s06kGb345qeL+sWGik5mbQea+GmuZnTl0qNVffSFssyakwZ+4qCFqwFAMmQgOQ4WcyWD7Dr/Hc9GDEiOn78ZzWlGRXf6M2UAks02BpCMhgM6MRCYU5uSdeEcZ9TV2IFfOMDDAZCdDL3ddtuSlT+m4sEHlVv7gRqYrE8vOeBAYaJ2UWzP1ucEkGytSzTb00yXPFPpRTcou/pdGtv/c1VzByTzAEBXf2bqjrIqFzc7o5ozK95QA5JOnxwkXQb/XAGSXRkwO6EACqCA7woAJMPNvZDrQm9jAwDJwfdloxk7oavXdgFI+u5WtDwgQBIg6Rr2GRhp4OCHnitp3fGqM5KrpVX59OWFgvTA5ore8GTJgaBM4RqeowaQbIZFXqbe9FrWjHTcfc7SWMVd54ncCEkDJBtGeHa6CjNlM0Cy2cYAkhFzls2adCOzlFl2i0Z33adq7tD46MdOFu52uy27Oqbii08ru/LN46MlzXp2EdMhAecDkBwQm3PWiZzuTMs6dughWaUL/vZJ21IlvUv5LV9oeFBgQLSJQT8FSLq9d1AOBVAABYJVACAZXt4FGInWdRsASOJzkweIhg0AJIP1MepHB0gCJF0BSQMjDRD8x5Gyjlzs9in0utm5fzdrTy49auktvy05MBQoGY7DBpBshkVeIaOX8gZInsrZzvqqbnpH1ICkOf/tp90DVYBka/sCSEbDAXUCAWc6yOnKrXu/ymeW+ws9WnTyyvl1yq3/aG3kFyOzQoeyAMkI9b12YM30yZGZyq55jzP1cYtu5NtXdiXvTOVq1phMj9TWpyRBELyNACR9M2EOhAIogAI9KQCQDCfnUgdRvKO3sQGAZPC+Jv48GruxAYBkTy6E650BkgDJjkDSwMi5DxX1lUVlXRxzMR+ja/NzX3DdcUvvfLY2UhKHLXiHDSDZGhh5gYxuyxqYt/OMe5hnek2kgOT46MiTHoAqQLK1fQEkI+Igj8xSaniGcps+5YyWcn+n6q2kNXpMozvuUXqhmZKSkZJuggW/ygAkI9L3poKRC+cqt+kzqmb39dbRXO9tq3xmsYCS4dkGQNK1cVIQBVAABQJVACAZfL6FnBYaT7YBgGR4PqdfMSTHiWebASQDdTEuHRwgCZCcEkiaEYmzHyzqI8+V9FKmPzCybq0G8LzpqZJzPpNv3vzvr0MHkGwNjNxCRrflDIw0Zc/mbU9TIEcJSJpr2H3Wkln71e0fQLK1fQEkI+DQOjBypvLbvqrq6EtuTdq3cmZk1ti+H9SAJCMlQxspCZCMQN9rCyNnO3YwuvNfZBXNFK3h/r0MJWeGZo9JTW4AJMO1bWpDARRAgXYKACT9za2Qq0JPNzYAkIxwPNIuTuH7WMZHAMl23oG/3wMkAZJTAkmzZuTbflvUhhMeaIO/NnrpaFVbenZP1TlfM2rTzU2dMt3pBJBsDYzcgkY35RwYecJyQH/F4yzIkQCSJyyZa9h+xlKu5O1hBYBka/sCSPY7CJmj1NBVzvpx/YCR9ZudNXZGo9u+qtTQ1UovrMGYpAKKsK4bINnvvtemfmcd15nKb/msrNLFehcJ9922VTrxgtKLrqE/Bpx0AUiGa9rUhgIogALtFABIdpdDIfeEbr3YAECyTTwQsP8ZVrxJPYPTvgDJdt6Bv98DJAGSbcGegZGvfqyox7f3H0bWzd5MGfvNFRXNnoez04uz02lfgGRrYOQGNHYsMw7yNp20dCRlq9xF9+o3kDQgsg4jU11M4wyQbG1fAMk+O6nD05RdfYcqF9bXbzl9e69e3O6sX5keNlCyz7okoH6AZBRtbI7Sw9OVW/MeVXP7+9YXTcV2KaXCrvvG15OcQ58M6DcBINlXM6dyFEABFLikAECSXFOnfBHb/bcRgGQU4xHOKYm5CIDkJXcg0A8ASYBkWyBpoN+H/lRSugvgYKw2X5IuFGydyNraftrS2uOWDqdsncnbypa6t+s9Z23d9mRJjJL03wmqO5YAydbAqCNsPDnFfuMQb+MJS1tPWzJrLppRv9389QtI1kGkgal7z9ueR0bWrxUg2dpOAJJ9dPiHZyi95DUqHf9D3Uz7/l4+NaLM8tscKJPEQCDMawZI9rHvtYNbwzOVWf5GlU8v6aovmumPreI5WaPHVc0ekFU44Uz5alfHujpeJbtf2ZVvZX3Xdu3lw/cAya5Mk51QAAVQwHcFAJLB5Vnq+Rbe0XiyDQAkIxiP+ODfhhnTUpc/NgSQ9N2taHlAgCRAsiWQNKMjX/ubop7Z4334loEsBkB+d1VFn3ihrDc8WdJ1j9QcjhsfLertvyvpG8srDpQZLbe0yym/zBRtfWdVWbMeLMqscTn5Rs7/vWsCkGwNjKYEkmY9yPFXHdw1vpt9t56ytP+CLWPDXbJIp28EBiTbnP/6cZi6+ZSlHWcsHc/aKnucZraxUwMkW9sXQNIfB7IbRzw1dKVGd39LsiqNpur+s11x4Ec1d1Dl82tVPrdKlfROB4LY5az740wqWTjwC6UMLGXq1kBHpQEk+9f3WvZXs37q4hs0dmjepB7h4l+r6PS90d33O6OMM0tf60y3mll2i3LrP6qx/T+T5awP6+0ubNsVFY8+Of6AAKMkW7Zbj0kbgKQL+6YICqAACoSgAECy93wKOSk09GoDAMmIxSM9+rVB+MocMxwbAUiG4GhIAkgCtFoCPTM68sPPlZQtekvYFMrS8/uqetNTtRGMZhRj42vu+P9z5xV1y+NF/WhdRSez3uowXWP1i5aufajovLze6Cnf2TkESLYGRm2BZB1GnrRkRg9uPmlpy6naa9tpS7vO2s70rA6I9G7uTXeDQIDk+DWY83euYfz8DUQ160TuO2/rVM5WyfszCk3nD5BsbV8AyXAczCZHfmiaMivfosq5NU226uYLu3RepWNPK7f2fePrzJnrqK03l1l2q0a3f12V8xtkW96fwKlm9ii37oNKLbgqUCDXpEnCAjCAZJ/6Xks7M1O1zlBu/UdkV3JuuuClMlY5peKhB5RZ9voaxHfWoJxdG9XofJ7lfM6tea/KZ1d4fgChmtmv7LJblTbHannuUdJx8M4FIHnJlPmAAiiAAn1VACDZOV9CTgmN/LYBgOTg+a7EA/FsM4BkOC4IQBIg2QQkDTS8+dGifrXJ20iRfFn6xYaKbnykKAMcHWDYRl+zzYzCNHV9ZVFZOY9TuJoRWh95ruTs77cjwPGKAki2BkbtgKSZgtUAu0MXbR1L2zLA0MC7s6O1aU0tHyBk4y0hCCBpoOnBCzVw+mLGdqaUNdMrXyzYKvoAIRvPHyDZ2r4Akv1xaFMLrlRh1zdldzE60ho9ptHtX3UASnqkBjscWHEJfsx2thlAUjz6lOxqobEruPo8ZkZJDpm1JIEgQQV9AMn+9L2W7TkyQ5klr1bpxHOu+ke9kGXWedzz3XH4OEvphWYU4+SRjHNqMNGsF7v8VpVODtV3d/VulzMq7P1erb83HTtCGg4oLAVIujJDCqEACqBA4AoAJIFt5MTCtwGAJL50y9hoQP36Qb4WgGTgboZTAUCyDTBL8g141ryiM82qmX7S7Z9tS0uP1kYtGtDoVj8zEvOmR4v6xcaqKu6r04VRW19bWnagptu6KOe+XQCSrYFRKyBppmU9fNFW2WdoN1Xf8xVIjo+MNKM3w/oDSLa2L4BkH4KQ4enKrLhdlbPLPJq/rWpmt3IbP1GDhc6Iqcnwo349BoKYKSiv09j+f5Nd8TaFazW1Xdk171V6iFGSQQU2AMm6rfb73YyOnKn8ho/Kro6675PVggy4v/QwQMfA3dRztXKr3yMrd8h9PZLK51YrNWKmUW7X3/ut4eDWD5D0ZIoURgEUQIHAFABIus+bkGNCK79sACA5uD5sUDEqx+2PTQAkA3MvJhwYIAmQbIKHZm3G9/6hpHzJPaA4N2rrrqFybWSkR01nPlBbV3L7Gff1mRGVP15XkQGarCPpvxMIkGwNjKYEkh6A+oRf4S7+AUi6b59WbRbV7wCS4TucqQWvUn7rV2SX0556opU/qtymT8msPekaTIzMVmp4msYO/kLyOH3r2N4fK+UASSBIEIEZQDL8vteyHc3oyKWvVfnkfA/90Vb59BKlF15bGx3ZEUaOX+v4KObR7f8s2e6fKDLrxGaWv4FpW93q7KEcQNKD2VMUBVAABQJUACDpf37FL2jFceLbNgDJiMQjHnzXlvEM+w/80hYAyQAdjIZDAyQ9wrO4OwBmvcfrHynqX1e4n67VTEe5+HBtdKTZ36tGBiq+/vGintntPiFkRqM9vr0qA08Bkt4179RGAEn3wIsRkg13FJcfGSHZ2r4AkmEHIXMcyDe2/2cuLXe8mG2pePQJpYenewMgC+c6QDK76u2qXNjgqc7y2eXKrHhzrU6CHN+DHIBk2H2vTX3DM5Vbb0ZHjrnuH1bhhLPeZHq4Pk1rm2O36DdmKuTsqrfJrNXq9s8qnld+8+c8930SFp3bBSDp1gophwIogALBKgCQ9D+/0in/wnY0B0h29hXxp9EoDBsASAbrY9SPDpAESE4AiGbtx1t+U9RTO93DwXTR1teXlp31HLuBg2YdSQNBv7/GGwT9/W6AZFCOK0CyNTBqNbIOIFm/nbh/B0i2ti+AZMgO9shMmbUdS55GY0mV7H7lNnxsfMSi93NOLbhCo3t/INtyv3iyNXZC+c13yewbhhOetDoAkt7t2HcbMWuwLr5RxUPz3N9MrIqKLz4zvm5kF2usmt+AJTdr7OCvZFfyrl7W2BkV9nyHdSRbAN5ebQIg6d70KYkCKIACQSoAkASOBZVn4rjtbQsgGYF4JAD/tlf/mP3DtwuAZJAexsvHBkgCJCcASbP+421PFLXwkHsgeXbU1seeL8uMjuwGSJp9zEjHLwyXX7bMDp/GqtJDWwCSQTl0AMnWwAgg2aFjutwMkGxtXwDJcJ1NMwWqGY1Vze13abm1YsWjjys1NM39VK2TAxuzbuXKN6tybq2negt7vq/U/MsBkpP19OF/gGS4fa9lYG36xfI3qJLe4bpf2KULym36zPhoxW6mMzbru85WduXbVNj3QxX2/kCFvd9v/zJl9nzXeSAhbQCqD7bHMV62PYCka9OnIAqgAAoEqgBAsj00Cir/wnHRHCD5sk+If4wW/bQBgGSgLsalgwMkAZITgOTsB4u6/amStp12vyDe6ZyttzxdcoBkN45UHUh+caF7IJkuSt9ZzRqS3ejtZh+AZGtgBJC8dO/o6QNAsrV9ASTDdbzN+pGj2/5ZdnXUvT1XCirs/pbMvt07yXOc/Q3Y9PLnjARbdD1TRQYAgQCS4fa9ln1neIZy6z8o23bvC1rZ/cosvsmH9RwNzPTyioBeAfSDlu0SYj0ASS93BMqiAAqgQHAKACSBY25yRpTx104AkvjX/fbFqb9mgwDJ4PyLxiMDJAGSE4CkGan41t+WdChly0CDSodX1ZYOXLB1w6PFroGkGVl5wyNF/cDDlK1mVOaXFpZlRnTiCPmvAUCyNTACSDbePrr/DJBsbV8AyXCDkNT8v9fozvs8GbJVOKX8li8qNXRlD0ByrkzdY/t/Isl2XX/l4hZl17xXqeGre6qbQKPZzgCSzZqEaicjs5VefP14n3DZJeyKii89q/TC2R6A5FSjKL0AyamO02ctQwSIftsIQNKl7VMMBVAABQJWACDpf36FnBWadrIBgCQ+tN++NcfrzqYAkgE7GeOHB0gCJCcAPWfK1idLenx7RX/cW9Xv90z9em5fVT/dUHamar32oe6cjJkP1qaJXXzY/TSxR9O23v37krNuZacbO9u9twtAsjUwmgpIGngf1t/xjK1NJy2Z9StbnZOn78wxTljKltyDkV6vEyDZut0Akt05jN062qn5r3SmZvRiz9XMbuXWfWh8ytbuz9cZnbnzX2SX066rt0spjW79So+jM7s/5251HoT9AJJ9tovhGcosu1XVC+vc94ey6Q9fGoeRkwGhmYp1ltLD05UanqbU0NXOKz08o/ad8/8053N6ZGb30y8PMPyLYr8ESLo2fwqiAAqgQKAKACS950/IOaFZrzYAkOxzPIJfz0PP4zYAkAzUxbh0cIAkQHICkKzfRA1c9PKq7+f13QBQMyrz7sVllS13QMQUW3TI0ux5tXP0WiflOzuLAMnWwKgV6DNQ8OAFW6NlW+WqunrZ7kz/0g93EEDyQqH78zeA0csfQLK1fQEkwwxCzLSpV2rs4C+8mK4q59cpu/KtcsBGD0GLWb8yv+kuWfmjnuov7PmOM7oyijBhkM8JIBlm32uuy0BDs46jF0Bv5Q4ru+yWiaMjR2Y7ANKAyMziG5VZ/kbnuNnV71R27fuU2/hJZ93Y7Oo7lF31dmVX3K7MklfLQElzDqwL2dw2YfZrgKSn2wGFUQAFUCAwBQCSnfMl5JTQyG8bAEj21w8N0+elrmi3NUAyMPdiwoEBkgDJtkDSTKXq5uV1ZKRZM3KuAZHzirr50aK+trSiFzPuicy5hulazbH8dgQ4XlEAydbAqBWQNKMLt56ytPusrb3nbO3x+Np33tZYZcLvcsd/fAWSJ2vXuvOs93OvX+upnC2XzxM41waQbG1fAMkQHVMzReTILBUPP9yxvzUWqFzcqOzqd/gEJD+tau5I4+E7fjYAtbf1K0PUuAdgG3aQBpDsp13MUXp4pnLrPya5fjrHVvnkcMN0reYYM5ReeI2yK96s/Po7VTz4a1UubJA1ekJWOT9xemSrJGvstKrp7TJrueY23+U8aOCsRzk8HTDZp74LkOx4C6AACqAACoSiAECSHBM5sfBtACDZz3iEusOOv6NcH0AyFFdDAEmAViBAz4BCM/qx8TX7waJmPFAbEXn9I0W9/XclPby1qqJZiNLD39rjtq5/pOSM4MRRCsZRAki2BkYtgeQ40DNg0uvLjK7cfMpSvuyhA0gKAkh6PXdT3pky9oSlY2lbXroxQLK1fQEkQwwEHCA5Q8XD8zx1vmpuv3IbPubDlK1XaHTHPbJK7qdsNSdaPPa0A13S5vz7BA3iWC9AMsS+N9luHVu+VqO7zHqu7vxB2yqqeGhebXSkmXLVmfL1NhV2fVNmWmXb9jhsX7aqucMqHnxQudV3KL3o2tp0rgsnTwXbR50m6xbD/wGSnm5HFEYBFECBwBQASAaTYyF3ha5T2QBAEj87jnH2IF4TQDIw92LCgQGSAMlAgOSNjxR16xMTX296qqR3PVvSp+aX9G/rKw68mWCNLv55KWPry4vKDuhkdGRwDh1AsjUwmhJI1sGkh3cD9LZEBUh6OO9LOoyvYQmQ9MdeAJJhBiFmytbLNXbgJy7uPC8XMaOq8lu/pNTQlT0BwdT8v1dh3w8lj+CkdGqhs9aeGVE2iM59VM8ZIBlm35tUl1nrcfHNGjvy2MsdrcMnu5JTYc/9zshKA+dz6z+s0ulFHfZyt9kqHFdhzw+UXfHG2khJ4H9ovzUASXc2SikUQAEUCFoBgGRweZapgBTbkq07QHJSjBDDh++iGgtzXhNtDyAZtJdROz5AEiDpO5A0oyLf+UxJz+2r6rm9Vf1xb1V/2lvV8qOWzNSO3f6dHZX+dXnZWXMSGBmsswaQ9AcwXQJ37WAfQFIdNWqnXQy/B0hOdASDdoxT81+pwt7verol2dWCCrvv73kdR1P32OGHPNVtClcubFJ2zR1Km/XuCNJ80wAgGW7fm2C7ZnTj0tepfGaZ6/5gly5qdPPnHGBY2H6P7LGzrvd1W9D0tfzGTyg9MocpXEP6rQFIurVOyqEACqBAsAoAJIPNtQAe0beVDQAk+xiPhOTrToiBqNO3WN5vXQGSwfoY9aMDJAGSvgPJmQ8U9fEXSnUb8+X9ZNbW99dUHBh5DW3me5tNdogAkgBJV6CQEZK+AlWAZLhBSGr+5Rrd8XXJ9raIa8lMmzpi1qvrctpUM7px8c0qn1ro+f5YzexTbv1HlBq6KrIOvN8BQRjHA0iG2/cmtOnwdGWWv0nV7AHX/cEaO6Xcmvcov/lzsovnXe/ntaBVeEmjW788Pk3yLPpcwIkTgKRXC6U8CqAACgSjAEASYDY5P8T/wdsEQLKP8UjAPu6E2Ie6Ih9TASSD8S0mHxUgCdzyHW75BSRLVel0ztbyY1V9Ybisax4qChgZvCNknE2AJEASIBmSDTSM9ARIhhuEpBZc6YyAsvJHJ/tGU/5v5Q4pv+HOrqdtTQ1dodHtd8sqnpuynlYbq/mjym38JEDS50AOIBlu32sMylPD05Rd+RZZRfejHK3Rl5Tf9k+yckdadRNfv7OL5zS68xs1KMmakoEmEACSvpouB0MBFECBrhUASIaTcwHyoXOjDQAk+xePNMYmfKYdAJJduw+edgRIAiQjCSQtW9p80tJnFpQ07YGiZj5YdIBk4w2bz8E5cADJkGAUU7b6OsLQFURtAIBRKw+QDNn5HZ7ugBAvU0XWPazi4UdqQNLr+nLD05VefKPKp4brh/L0bhVOKL/5LhmYSrDkn70AJP3T0qtd1oDkW2XWhXT7Z1dHVc3uc1u853IGShoAmjb912cYzvFetj2AZM+mygFQAAVQwBcFAJLB5VnIYaFtOxsASL7sE+Ifu9HCLCsxe3zN+5lKj5jXrPGXmclpDnFLl3EbQNIXV6LjQQCSAMlIAsmyJa07bumbK8q649mSbvlNUWZtyrkP4cC0c2D8/B4gCZB0BeuYstVXoAqQdON4+1jGgYmzVTz8aEdnaXKBanaPchvuVHro6log4MbZHZnpjGwc3XmfrOKFyYd09b8ZVZnf8o9KLbiCAMON5i7LACR97FcuNa8nGlJD05Rd9Q7JqrrqA/0qZABoduXblB420zX3T6841w2Q7Jd1Uy8KoAAKTFQAIBlOzulaMwOYi9e1Ec5Zujl/U8bPXFVcjwWQ7Kd/3Qj3DORr9TKwr8slW3yJHcw5zpR5mNO8HPi48BqlF9+gzJJXK7P0tUovuUnpRdfVYpXh6UqZXIV5oNKASgCl6xgOIDnRJwjqP4BkhG/ug3qj9WvK1rrRn8nbempnVZ/4c1k3PFIDk4OqzaCcN0ASIAmQDMkGGkZsAiTDD0JSC8w6kvfIrhbrtxzX75ULm5Rb9yGlzZqQ5tU20JhTCxwWznHWo7NyB13XMbmgXc5odNs/KbXgVVPUF76O7a99MM4FINnHdhqertza90m2Ndnce/rfjLg0IxvNepPW2GnZpYuS1cv65rZKJ/7M1K1tf+d6tyGAZE8mz84ogAIo4JsCAMnwAJrJb934SNHJc5nPk19m2/URzVkaUHq9i/M31zQoebB+nidAsndfsreY9JoazFt0rdItXwb0XRt+DD4yqwYWR2Yps+Q1zgxPufUfUX7rl1XY/S2NHfi5ikefUOnYbzV2+CEV9v5IozvudWZVyq55rzLL3+BAy5QBk85s3qy0hgAAIABJREFUL4yc7GQnAEnf3IkpDwSQjOjNvZ83wl7r9htI1i34fMHWt1ZWHIdt9jycml7baar9AZIhwSimbPV1hKEriNoAAKNWHiAZfhBiHPPMijerfGZ5/Vbj6b2a2aP85s/WnjgculpmtJczgsqMomp8KnHJzSrs/aHsUncjI+snZVcLGt1+D0DSZygCkAy/79UCwdqTvvmNH/cNSFpjJ1U+vUSFvd/T6JYvyATsuQ0fd9ZtLR59rDbVa3Ws3qU8vdvFC8pv+zKjJH3uf/WkAEDSkzlSGAVQAAUCUwAgGXyuyYwa/OgLJX13dUU/WFPR99u8zLYP/LGkGx4uKkojJa95uKibHy3qX1dU9IO1U5//N1dW9OrHWIJpqvyb2QaQ7FM8MjzTgXxmzfjCnu+psOe7rV97v6/85s8pvfgmpReGMFJyZHYNRC66TtmV71B+61cc8FjN7JZtl139/tullMpnV6qw/yfKb/yEMstvq03tCpicEiwDJF2ZV8+FAJIASd+fVjJA8pN/7uUp9PZ2nS3a+un6il7zGCMlOzk0vWwHSAIkXcE6pmz1FagCJPsRhMxx1mM0wYfs7qaMtAonNbb/J8qtfb+yK97sOPqZZbcqs+JNyq56u/KbPqXyyT/LtryPwpx8N3SA5I67ZUZ21pP4vPduNwDJ3jXszg4NkJyl/ObP9A4k7aoqF9Ypt+6DNWDorKPSON3SLOf7zNLXOdM0e1mzsrEflk+NMO0RQLLRJPiMAiiAArFTACAZLJA0U7WaB+wXHXYXe/xsQ0U3PRqt5YvMUkoGlOZLdkf7zxSlNzxZ0uwHg9W1l/xXFPYFSPYnHknNv1yF3d92BfnKZ5cra0YcBr2EwzgwNLmFwt7vyxp9sWM/61zAVvncSuW3fN4ZaelcgzOVa3907y52DOdcAZKdrcmPEgBJgKTvQHLWg0V9+E8lncrZOp23dTZv69yorQsFW6PuHuSY0rbHKtJDW6q68dGizJNZUXAe4nYOAEmAJEAyJBtoGLEJkAzHwZzs/Jq1FbKr36XKhY1T3ns6bbTLWVVS21Q+s0jlU8Mqn1utav6YbPk3FaV5ynF025cZIekzEAFI9qfvOWuZjMxUfsOdPQFJA+pLJ55TZvmt49Mnm6mI6i9zbfXPc2pQcvENKuz7cW0a104de9L2auFEbapmAnjfH4pghOQkY+NfFEABFOiTAgDJYHNMZnTkzY8Vtf9CZ5hnTOBn66MFJA1QNfmv76yuqFjpbKQpgKSrnCVAsh/xyBxnFKKZRcXNX/nMsuCBpJnBaelrNLrj66qkd7s5LU9lbKus8ok/K7f+o0qP1GarmZwfSfr/AElPJtV1YYAkQMvVzdELcDMOymt/U9SdL5T0qfklfXaopC+MlPXPi8v65caKFh6qau85W8ez3QPKdNHWfSsqmslTVr63n2lrgGRIMIopW30dYegKojYAwKiVB0j2IwipwYrU0FXO2ox2Od21QxXGjmYtPDNVTGrBFb7DgCQHHgDJ/vU983Rubt0HugeSVsWZviiz6LrxkYsursWMnlw411l3xfY4fattlVQ88ojSQ9PHQaeL+nwG6HHtqwDJMO4i1IECKIACnRUASAYLJOfMK+quobLO5N0BSTNDWJRGSBqgataFHD5UleXiEi6OMULSTT4VINkHn3rILN9yuyrnVnf+YZRUPrM0WCA5PE2Zpbeo9NIfJLnoXK7OunUhu3hOhZ3/Wpt+NugRnwMWCwEkW9uM398CJAGSgQAtM7+9cVTqLzOlg/OaV7w0VcN7/1CSmX7i8EXblSMz2fg3nbScqVtNHW5u8JRxrxNAEiDpCtYxZauvQBUg2YcgpO4cj492Gjv4K8nyYSj/5BtWm/8NDLGro222Nn9tRlzmNn5SqaErAZL1tvPhHSDZv76XGp6m7Jo7ugaS1ez+8fVQZnnrE87Tx7eodOKF5o7W4ZvK+TVKOYG7GXnZP+3iVjdAsoPhsRkFUAAFQlIAIOk+b+I1x1TPkz23r6qKy0lUogYkTV7vfX8oO7OguTFJgKQ7ewJIhu9Tm4d8R3f8i6ySu4eSAwWSJjZZfptKJ+a76Va+lLHLGRX2fk/phdcoPTKDuGY8rgNI+mJeHQ8CkARIBg7zjNM14TUOKo0jY6Z3feczJS05bKnq8QGQTNHW91dXnGN4dQQpP7VTBJAESAIkQ7KBhhGbAMnwg5DGhH7KBAEr3qTSiedlRkEF/WemeDXTTFZSW11XZeBLbv1HZEZ0Np47n3uzHYBkb/r1Yn+poWnOWqvqps9Vixrb/1Olhw2M9AoHa9O3mhHHXvt7NXtQ2eW3Kz0ym37oI5AFSLq+FVAQBVAABQJVACA5da6kl1ySmeHLzCTmdnSkaegoAUmTw7v+kaL+uLeqqkugCpB0Z08AyZDjkaFpyix7vcw0rG7/AgOS43mI8ulFbk/Ft3Jm6YvCvn9TetG1So/PItNLbBeHfQGSvpnXlAcCSAIkAweSUzlsBlTOfKCoNz9d0opjLj2aBpPedtrS6x6vjcScqh62uXOC6joBJEOCUUzZ6usIQ1cQtQEARq08QDLkIKRVIt15MvFWFV98RsY5D+rPAJCxAz/X6OZPq5rd57qaamq7cmve56x1EQdnPyrXAJDsX99zRkiufJvsStZ1P6gXrGYPKLP8DV2DQfMQQnb5G1U+s6J+SFfv1tgZ5bd8kaC91W9oD98BJF2ZH4VQAAVQIHAFAJLecif1HEqn99kP1pY2WnzEku3hYfyoAEmTu5s9r6jPDZdlllBy+weQdGdPAMkQ45GRmTJxgLOmvIeYPxAgOTJTmUXXOw9Fu+1TfpezqyWN7vzX2gwwPHApgKTfFtb6eABJgGQTkJwwmnHy6MZJ/3dyutxsN/XNeKCojz5fUq7Y2lDbfXtu1NZXFpdl5uF3Uxdl3OkEkARIuoJ1TNnqK1AFSIYYhEyVNDdQcsnNGjv0gOzShXa3n66/N9O0Fl/8ndKLrlF+yz/KKp5zfazK2aXKrrhdZt29qMC8OJwHQLJ/fa8GJN8sq3DCdT9wCtpVZ30VZ5Rit4HzyBwHZo7uuNdT3QaeFvb+YLwfeh2Z2T+to95XAZKezJDCKIACKBCYAgBJdzkTL7klMzPYjY8W9ZvtVY1VvDVdFICkWSbJDCT40J9KOpJyDyPNlQIk3dkTQDIkH3lkhvNw7+j2r3qOP/wHknOccynsvl92OeXth8Hn0tXMXuXWvp8HnxfOBUj6bFvtDgeQBEhOAHn1aVSNw9TpZZ7wmusTCDTHuvWJkl7YX21nqy2/z5akH62rOE9qGbDpxSmkbHu9AJIASYBkSDbQMGITIBlSEDIVjKxvM08qLrxGo9v+SZWLmz2t89jyZjX+pRlZVTz0oDJLX6fUn/9Ohd3fkSz3T+KUXvytAzLT42teRh0wDMr5AST72PecUcm3qXJxy1Rdp2mbGcE8tv/n46Mju4eCZvrj/IaPS3KfXHPqPvRrgGT999Knd4Bkk5nzBQqgAAr0RQGAZPs8idcckgF55uF7M6vXLzZVlCu79zfqjd9PIFkfFWnyfh/+U0nbT3s/f4CkO3sCSAYdj8yReRAyvXC28lu/KLMUitc/34Hk0NXKrr5D1fROr6cSSPnSi79TZvFNSg9PT/TDz4yQDMS8mg4KkARiORDPOBo3PFLUHc+W9KWFZVevLwyV9dan3d1cOzluxlEzr28sKzcZ6VRfmIXAn9xZdeApQNKftjBtBZAMCUYxZauvIwxdQdQGABi18gDJoIMQr8efo7RZW2LpazW2/2dO0GKX3S14P/m+ZZUuqHJ+rfKbPjW+YPxspea/UmMHfzm56JT/jx34mVILXtXFenlerz1Z5QGSfWzv4RlOHyufWDCl7U/eaPri6Pav+QIkzTTIquQmV9H+f7ui4rGnxoP17mHooAD7sM4TINne5NiCAiiAAmEqAJDsPa9iHvQ3INLkqEyO7U97qzK5q27++gEkr32oKDNoYMaDRd3yeFF3Ly7rqMeRkfVrBUi6syeAZEDxiJlJxYBIJ+a4RYW9P5TtYYaiuh2bd1+B5PgML2apmK7+rLKs0RdVvbhN5VOLVTq5QOVza1TN7pVVPN/VIc1Dl6Pb70n8Q5cAya7Mx/NOAEmApAMkjcN082NF/Wqj+/kjSlVbP11fdkCicVg6QcepthtHzThsnx3yBiSNxS85YsksDg6Q7K0NGtsHIAmQdAXrmLLVV6AKkAwoCOl19I4TxExXZvkbNbr7WzKLzVv5I850rnYlL7Me5KU/25JdLcqu5JypWKu5AyqdnK/89rsd6FJ72tAADDM9y1UqHnv60q4dP9hVFXZ+Q6n5f5/oJxaDgCMAyT72vZFZyiy5ScXDD3fsAo0FrOJZ5dZ/xAcgebWyq96pau5g4+E7fLZVOv7H8aesAZJ+9UmAZAezYzMKoAAKhKQAQLJzXsXkv8wD9WbkoFk+yKyt6AC8B2p5rZseLeodz5T0zRVl7TnnfVRhY1MHASRN7sw5/4dq5+9cw4NFJ682/YHadd36RFF3/rmkp3dVVXCfJmw8deczQLKzPZlcHECy23iktgSDM4PQyMwaTBue4fjpJt42IyIzy29VftNdKp9eKNneZuVrNGg/gWRqwRUa3fYV2WNnGqtw9dkunVfp6JPKrnl37WHnoem16x6apvTiG5Xf+mVVzq2RLO/5dTNrTXbVO5QeujqxOQeApCsz7LkQQBIg6YBE44yYOe2/u9q9p1G1pT/srco4Y70CSXMDnvbroj7yXFmWR39t+2mrNmVrj1C0Ecgl/TNAEiAJkAzJBhpGbAIkuw1CwtivHujUgpzsyrdqdPvdGtv/ExWP/Kb2ROLpRc6adsXDD2ls34+dQCCz9PXOKMtagDT7Zad+ZIayy9+k8tkVrh05q3BS+c2fkwle/AIAHKdmOwDJMPpQmzoM8F90rQp77vc0bao1dkrZNXeMA8k2x3bxMEJtDcu3OlMzu+6MzgjJpxkh6UJfL78xAEnXFkhBFEABFAhUAYDk1ADJ5M7My8wwZh7qNyMIb3uiqNufLjmjIT81v6yfrK/0DCLrjRwEkDQDEkzOy+QAX/NYUa9/oqg3PlXSW39b0gf+VNI9S8r6076qciWPybn6STe8AySntqd67hEg2Y0/b2L0WbXYeNH1yiy5WZmltyiz7DZlV75FuXUf1OjOf1H5zDKp8SHiBvv08tE/IGmmj52u0ovPeqneKWuXUs41mRGf6eGZ4zMn1R54Ng89p8dHhBodSsefk2z3OX5TgenxJs9Rg7nJfPASIOnZLLvaASAJkLwEJK9/uKivL6vI9uBzbDhh6Zp5NYesfiPt9n36r4v66PMllQ3p9PBngKR5Ms0PKNrtucdtP4BkSDCKKVt9HWHoCqI2AMColQdIdhOEhL3PuLNvHH0T/DhPYb78JOalwMB872w3ELIeILx8rs4TkVv+UQaquP2rXNzoPAWZMk8++gwCkn48gOTLthm6LYyY/jFb+c13ue0KTjkzFVF+02d8GCE5TdnV7/A0QtKujmns4AMASZ9/hwCSnroAhVEABVAgMAUAku0BkgGRb/tdSXcvKesHayv69aaKnthR1XP7qlp8xNLBi7aHVandNWEQQPIzC8q6f2VZ5tgPb63omd1VLThoaf0JS6kxb/m4TlcBkGxvT415RICkx3jEzLKy9DVOPDC2+36N7f+pxg4/ouKLz6p0ckiVi1ulSqGTeXra7huQHJqm3Nr3q5rZ7al+AyMLu75Vi3/qILadPz4yQ5llr1fpxJ89w9jS8T8ps+x141O3emyXduczQN8DJD2ZZdeFAZIASQdI1qec+MeRsicgeSRl68ZHegeSZsoIM83FPy32PqR81YuWZo7Pz994Q+ezO8enlU4ASYCkK1jHlK2+AlWA5KA5u3XQONV762sy60COHfyVJ+etePTJGog0MHSAHPpBOFeAZGs7DavtzBPCZmogy8MarXY5q8Lu+30Aklcpt/Z9MtMvu/2zK1mN7f1h4tdX8ds+AJJuLZByKIACKBCsAgDJ9nkUMy3r/Ssrypf9hXZTtaifQLI+snPX2S4XtJzqRNtsA0i2t6fGXBxA0ls8khq62hkBadZMDOvPLyDp5AL2/ZvMQ46u/6ySigd+rrR5mNM8/OwmH+DMynSrKmdXeZuJpnBKuQ0fU2roSnf1uDmXASoDkHRtlT0VBEgCJGtAchwIfuwFb1Omnh+19cn5ZWeEYuPN1OtnM2WEmWf/Zxu8Dyf/837WkPSqd6fyAEmAJEAyJBtoGLEJkPQWhLhywjs6vtc4Dr2ZksQENW5etQDgmu6d85GZznqSZi1Kt39mnUrWjwzOPgCSwWnrqp8O157gLZ9b7bZLOGu3jh15bHyaJvNQQHfX4CQzNn7Cdb2moF26oMKOewGSXWrerq0Akp7MkMIogAIoEJgCAMn2AMkAyW+tqCjt8yjCqRozCCBpZhkL6w8g2d6eGvNyAElvvnwNSH5A1fSusExZvgBJM7Jx8U0qn17i6bwrFzc5697XplJ1r5WBiqM77pFVOu+pvsK+Hzqz2JiZbNr57nH9HiDpyVS6LgyQBEg6QNLcCGc+WJt+4qz7h8RVtaShg5bMdK+9TJk668HavPULDnpbYLhclTNFhtnfjLJsvKHzuXs9AJIhwSimbPV1hKEriNoAAKNWHiDp3rH2zfkdme1MZWJGSGVXv3vq15r3ONszS1/78loVXSTkzXSt+Q2flJU/6tp5q6R3KbfuAw4w9e3auzj3uNYNkOxD32u0PzPl0uIbNHbgF677hClYPrdS6UXmoYIuA+XxqY5q61e6r9oqnFBuw53un05uvFY+t01qACTd2yAlUQAFUCBIBQCS7fModSDp97SmU7VnEEByG0AycrlDgKS3eORlILlzqu7j6zY/gKQ57/zmz8sqHPd0biZOctaM9Br3OFPb3qLy+XWe6qucW6PsqrcpncDlYgCSnkyl68IASSDWpRuxmTL11idKztz3Xizq4lhtlKRxzrqBgAZkznqgKDM680TW29QXmaL0vTUVmboBkt3p36rNAJIASVewjilbfQWqAElvQYgfcCy14EqN7rxX1tgZVfNHp36Nvqhq/ogzTWQv05eYKVoK+37saYH54ku/V3rR9T2BUD/0iusxAJLh972JtlSbeii/8ZOS7f6JfTNSMbfxE7XgvBvQNzRNmZW3q3Jhkxe3V9X0DqUX39g9CO3mXBOwD0DSkxlSGAVQAAUCUwAg2T6vApD0bnaMkGxvT425OICkt3hkYIHk/Ms1duDnku1+MI5VOCkTJ5kHmyfGUO40u7RcjFVy3YHtctqJs7qts5vzjMo+AEnXZtJTQYAkQPISRDTTpt74aFE/Wuf+h9FYn21LS49azr5mpGLjTbXTZwMRzfqPtz9V1NIj7pNQdas3a1i++9mSrpnnrd5O55X07QBJgCRAMiQbaBixCZB051D76aim5l+u0e33eFrovXx6sdKLb+4OggxdreyKt6hyYX39Ntb53SppdPe3ZM7Vz2vnWC/bG0DyZS36ZRep4WnKrrhd1qiXp4VtZ7qj9MIuRkma0ZEjszS64+ud+2BjCdtS6cTzSg1frfTC7qeK7ZfOUa4XINloaHxGARRAgf4pAJBsn1sCSHq3S4Bke3tqzDsCJL3FI4MJJOcoteAqFV/6g6eOVHzpj0oveU3Xs7Okhmcot/b9srL7PdWb33F31xA0yjFHp3MDSHoyk64LAyQBkpcAooGDcx4s6s7ny6p4ZINmUe+fbKjo1ieKmmFGKz7U+aZrFtSe/kBt7chfbvK2dqSxeANClxyx5EzX6qK+xps9n6duH4BkSDCKKVt9HWHoCqI2AMColQdIegtCOjmSbrabNRjyGz6mau6ga0fKTK+S3/J5mScN3dRxqczIbGfK1bGDv/T0RGTlwgZlV71DqeHp3upLwIiqS9r2eK0AyfD7XlPbDc9UZsmrVTr2pOu+6PiC5bTyW75Qm07I9RRGc5QeulKZlW9RJbXVY30ZFXZ9i/Uje+xzTe2/cK4Akp5MkcIogAIoEJgCAMn2uRKApHezA0i2t6fGvCRA0ls8MpBAcmSmMstep/LZFZ46UmHP98ZzD10+DDli9pujytmV3uo98HPVHvyclag8BEDSk5l0XRggCZC8BCTNzdA4WG98sqTNpzwSSUlVW/rDnqre/kxJMx6orUk5d15RBjwa2GkgpRmFaaaGNdvN+7ueKenXmyvKlbxN1WosPluUvr2S6VobnRi/PgMkAZKuYB1TtvoKVAGS3oKQVgltz98Nz1B2xRs9LypfPrlA6SVmlOQ0l875bKWHr1Z+06c9wU9ZJRX2mgDkSpf19EHDAMCE53bs8RwAklGwmznOqOPcug/JrmQ9BTZmClWzxmptXZVOAbOpZ7oyS2/R2OGHPNVjClu5Q8queifTtfbY51r1cYCkZ3NkBxRAARQIRAGAZHuABJD0bnIAyfb21Ji/A0h6i0cGEkgOT1Nu3QdVzex235HMbEnb/qnn2ZJSCy6XGWnp5c/MCpNZduv4g5je2qeVrz8o3wEkvVhJ92UBkgDJCUDSGdn4UFF3L/E+SrJuhgZk3DVU1tt+W9LNj9YgpJmW1YxkvOnRom57sqh3/K6ke5aUtf20dxBZr2fnWVtvfrrkQM7GGzmf3Tk8U+kEkARIAiRDsoGGEZsAyT44ueZpweFpGjvwM09r16laVPHAL51Ri6lOC72bqSGHrlRu7XtVvbC5fgtz9V45t1bZlW+Tmc5yUBz4QTxPgGQf+l4roFUfJfnS7131j8ZC1dzh2kjJhXOckcjpkZnj0LD2RHDajJ40o4yHrlJ25Vtk1mX1/GdXVTr22/H+2OUTyq2um++c3zeApGeLZAcUQAEUCEQBgGT7fIoBkt9ZWVGh0n0ey2uj/XR9xcmjmYf7p8rhuNlmBgvc8EhRe855H4Dg9bzr5QGS7toNIOktHnGA5PoPeZ6GtG6X3byXzyxVdvkbugZ0qaErVdh+t+ziOdfVW/mjym+405nqtZc42zzgPLb/p7KrY67rrqS2K7v63bXYKkHxCkDStYn0VBAgCZBscmoMOLz1yZLWH+/eSSlWpDUvWfrVporuW1HWlxeVHcj5840V/XFvVdtOW6pY3TtxuZL07VUVzTTTw9KGTW3oxhmdqgxAMiQYxZStvo4wdAVRGwBg1MoDJL0FIb045I37Guc8t+FOWfljnhwqa+yUCnvuV3rxjTJTvzqww1mXbrazNl16eEbt+4VzZUZ9Vc6u9nR824yO3H1/ItdtaGyfMD4DJPvT95rbdnyU5IaPyq6MeuovprBVOu/0yeyqtyuz5CanH5pkRf2hgcyyW5Tf8HGZdWC7+bNGjym75r21/p2goLy5nYKxF4BkN1bJPiiAAijgvwIAyfYAySxx9M+LKtp5xtKxtO359VLGVqnqrc2CAJLDh6qez71+vRcLtrN8kturAEi2t6fGnBxA0pt/afz73Jp3q3x6oYyPbsCd15ddzrg1Y6dcz0ByweUaO/BzyXa/ZFn53Jra8i1DvS3fYvQyIy3tsVOur9kupZTb8HGlhq5I1MPRAEnXJtJTQYAkMKsJZplRkuZlIOKY+9/JngzRy84GY44csnTdwyVnOtjGmzif3Tk7nXQCSAIkXcE6pmz1FagCJL0FIb4lyc1IqsU3qPTiM15uRbWyVkmll55xFonPLHuDAyed81p8ozO9SWbVO1XY+wNVC8c9H9sJeFbcztqRIYAfgGSf+l6rtq2Pkjz+nOc+U9+hmt6p4uFHVNh1n0a3flGj274is/ZK6cQLsksX6sW8vdu2isd+Nw43GR3p2+9vgw0AJL2ZJKVRAAVQICgFAJLtcyomT3brEyX9wx9K+sCfSvrAH92/3veHkj7557IMlPTy5yeQrD/M/45n3J93/RrN+X/wjyU9uaPqCaoCJNvbU2NeDiDpMR4ZmaPM4hsdWJdb+37l1vyDh9d7lVv9bpVOLvDSFdU7kHyVih5zDqWX/qjM0tfUlqZo8Js9++LDM2rTxWb3e7rm/NYvj69f6bF9ejnXPu8LkPRkIl0XBkgCJJuApLkpzplX1Gt+U9Jvd1XVw0DGrg1zqh33X7D0oT+VnHNsvIHz2Z2j40YngCRAEiAZkg00jNgESPbPyU0tuEL5zZ+TXTw/1e2n7TarcFKlUws1duhBFfZ8V2MHfy2z5kI1d7DtPlNtsEZfVG7jJ1k7MqRgBCDZv77XHEzPkZluNbf2H1TNHZmqm4S6rZrerezqOxgdGWCfBEiGatJUhgIogAJtFQBITp1XMVDSTJ86d974e/3/Du+z5xX1usdLOnixf0CyngsyU7c61+Dh3Zy/2e/f1lVkZkRz+weQnNqe6m0CkOwmHjFxw/jsRM5MRbNqvnqnz8MznNmNiseecmvGTrnegOQcpUZmqXRyvqc6i0eeUHrhtb3HICMznaVgqqntnuof3fWN8Slbk/NAJkDSk4l0XRggCZBsCSTNTdHMj3/bkyUtPepxTomuzbHzjscztu5ZWtasB5iqte64BPEOkAwJRjFlq68jDF1B1AYAGLXyAMlughCf9hmZrdTCuQ5I9DKFSue7lvcSZuqY0Z1fV2r4aqXNGpcBAgCOXbMfgKRP/cgvWzWJhYVzlN/6JdnltPdO5PMeVvGcRrd91Vlv1pwX/SYYewFI+my4HA4FUAAFulQAIOkOIHnNwxiYd9sTJR2KAJD0eu6mvDn/6x8uyozYBEj6byMAyWD8y5Z++zjELB572tOvZE9A0tS5+HqVTy30VKd54DldXxaml1hrZJYyy16nysVNnuo3D1unh2fWwG8v9Q/QvgBJTybSdWGAJECyLZA00zkYKPnO35W07VT360l2bZ2TdjQw8u4lZc0ARrZts24cy1b7ACQBkq5gHVO2+gpUAZIhBiEtHGKz1lx25dtVObdm0t0nxH917FIiAAAgAElEQVSrRY0d+GUNeJjAo8V58p3/dgKQ9F/Tnu3UTKW86FqN7f+pZJVD7ISTqrLKGjv4y9oascDIQH+TAJKTbI9/UQAFUKBPCgAk/YdNdaAHkAxG21Y5rUH7DiAZYjzSFyA5S5klr1X5zDJPv+wmFkoNXeU8rNlTfGWuedG1qpxf7bH+n4znJswDoyG2UR/rAkh6MpGuCwMkAZJTwq36dBRmvvg1L1kq94lL7j9v62tLgZFhOVUASYAkQDIkG2gYsQmQjICDO3SV8hs/oWrucNeOVdc7mvUoX3xGmWWvH4cfEdCjj4FAmAEPQDKitjY8Q5klr1bJrCdpe5gbrOtOOGlHq6jii79z1ph1poNKSH8Is+811gWQnGR//IsCKIACfVIAIBkMNGOEZDC6hpUjC7oegGSI8UhfgORMZZa/wTMQLOz5nlLz/94HGDhH6aGrvQPRQw84IzudUZoJiYUAkuE4HwBJgOSUQLJ+0zUjJV//ZElP76zq4pi3Oe97MeVsydbiI5Y+/FxJMxkZ6aqt6m3WyztAMiQYxZStvo4wdAVRGwBg1MoDJEMMQto608ZRN1Dy06rmw1u/zkxLWTz6ODCybbsEaxsAyWD1bYRO3j7X1pPMLLtVpZeelZnOOKw/u5JT8cgj4zCS0cre2q07ewJIhmXd1IMCKIACUysAkAwGnAEkg9G1l7xXlPYFSHbnP3blo/YDSA7PUHbV21S5sHHqH+BJWwu7v6XU/Ff6ACTnKjX/cpVPe5sytnjkMaWX3Ky0mb2mT7F62PUCJCcZYUD/AiQBkq4hl4GSZhrX+1ZUtOOMpWwxIKuUVCjb2nve0g/WVnTjI0WZBbSj5CzE/VwAkgBJV7COKVt9BaoAyRCDkCmd6drTg/lNn1YlvVOyg50awCqcVGH3t5VeeI3SIzMS4+iHHVhMVR9AMip9r815mH6x6FoV9n5fVuFEcM7n+JFNHYV9P1TKmTY5OdMTTdVHwtgGkAzctKkABVAABVwpAJAMJvcEkAxG17jk5gCSbeKAKeP2LvfpC5Ccruzq96hycZur3+F6oRqQ9GOE5DiQPDVSP7Sr96KZwWnpLbV1JINoiwgeEyDpyjR6LgSQBEh6An3XPFzUrAeLuvWJon64pqpNJy1dKPg3YvLcqK2tpyz9alNF73qmWFsv8iEcl7CdLIBkuEByzONMdCezttP3NowDQVfwMIiRgeP1v5jx/huw/Yylvp9/EJr0cEyAZJcBRUBOrFmrIbvyrSq99HtZxfM9O1yTD2BXx1S5uEX5TXcpPTyttlh9QNcSBkwY5DoAktHqey1tycDBkZnKb/qMKqltMv3H7z+7nFLl3GrlN39hfNpkYGTLtgjodwog6bdFczwUQAEU6E4BgGQw+SeAZDC6hp0rC6o+gGSI8UhfgOQ05dZ9SNXMHk8/zIVd3/RpytY6kBz2VH/pxPPKLLtN6eHkPDgNkPRkIl0XBkgCJD0ByfrN1zhTZgrV1zxW1L3Ly3p+f1XbTls6lraVKdqyXPAJ25ZT9sW07Yy4XHCgqq8tKTvHNMeeC4jsqm3qbdTLO0AyPCC5+ZSlM/lavzF9x83r8MUakNwYESB54IKt1Ji7czfXZ8qaBw8AkhPtDCAZYhDiNqE+PF3pRXM1uv1uVc6tlRnN2OufVTynysVNGjvwC2VX3K7U0NWMinTbHgGVA0hGsO+1bOvaFK7Z5W/S2MFfOUDfKp7ttUvKLl1U5eJWje76Vm2KVtPvW9Y/KDoN5nkCJHs2ZQ6AAiiAAr4oAJAMBpwBJIPRtZe8V5T2BUiG6L/2AUimhqYpt/FOVXMHPf1OF3bd5x+QXHC5SieHPNVfPjUiE3ulExQfASQ9mUjXhQGSAMmeoJdxqsxUrjMeKDpTq37s+ZK+v6ai3+6uauhAVSuP1UZRbj9tOdBxyylLa1+ytOhwVc/srjpl73yhBiGn/7p2LHPMKDkGSTwXgOREUBT0CMT1xy2t8/CKGsgz5+PlGkzZvsPUHkYyBmUPAMkQgxBPsKE2hauZMnJ08+dVOvGCqpndztSRdiU/tQNmV2XKGOBh1qSsnF7kwM304ptkRmCmTTDk6VyiqtFgnxdAcsDab2S2UsNXK7P4Bo1u+6pKpxY4wb0ZyWzWfpRVnrpfWmWZBwPME8qlU0Ma3fVNmXUq00NmpDJ9sl+/SQDJqc2WrSiAAigQlgIAyWDyUQDJYHSNS74OIBliPNIXIHm1chsMkDzg6ae8/0ByWNkVbwRIXnaZLrvsMr3iFa/QoUOHPLUhhVsrAJAESPoC/8zaktc+VNScebUpXQ2gNC8DGWc+WIOVNz9W226+mz6+3Uz/avYxzpk5RlyciUG/DoBkuEAyKMDFcQerHQGSIQYhXUHAOc5UJanhacose73ym+9SYf9PZaYxqZxbqcr5jaqmtjmvyvl1DugoHn1SY/t/qtFd9ym79gM12AH0iByEBUhGve+1OT+TTBiaptTIDGXXvFujO+5VYd+PVTzyqErHn1fZ9MuLW1RNbVfl4kaVzyxzvjfbR7ffo+zyN9YeDDBP/AIi+94vAZKtg3W+RQEUQIGwFQBIBpOXAkgGo+ug597q5w+QbOPvdxW3dzhWH4CkWaIlt/b9qqZ3efpJ93/KVm9rSJaO/8nJfTBlK0DSk+G6KAyQBIIFAgEdQGkgZf310MvQ8dJ3aB+I9nWHppd3gORggSzAYzzaCyDZIXAIIhjp6phm2sjZtYXdh6c5U66mhq6UmYYls+g655Uamu6ADjMdqwGYzhQnZg28hXP6nvTv1+inKNcLkByUvtfuPE2fnFVb22TY9L16v7zK6XOZRTco5Xx/1Xh/NX1yxjiEpE9GpW8CJF1E7hRBARRAgRAUAEgGA84AksHo2kveK0r7AiTb+fkBfN8XIDlduTV3qHpxq6df8cLub/s3Zev8y1U+tdBT/cVjTyuz9LWsIckISU9246YwQBIoFlkoFiXnIGnnApCMB+ACVA5WOwIkAwg2ugKOXs/DAI3xlxPcmCkfG74L5Ry8njPlGyEMQDJu9tDY/8YfIJjQJ832uF3z4F8PQNJN6E4ZFEABFAheAYBkMOAMIBmMrnHJ1QEkQ/Rl+wIkZyi78i2qnN/g6Ue8sOe7Ss1/pS+xS2rBFSqfXuKpfjOzjFluJj0y05dzGIQYjDUkPZlI14UBkgBJgCQ20GQDAMnBAlmAx3i0F0AyxCAEGJGYgMJN0AOQpO+5sRPKBGsnAMmu43l2RAEUQAFfFQBIBgPOAJLB6AqQDNY/i6X/2w8gOTJTmWW3qXJutaff68LeHyo1/1U+xO615WfKZ1d4qr948FdKL7quNhtNQnIoAElPJtJ1YYAkMKoJRsXlhs51dO/wASTjAbgAlYPVjgBJgqlYBnwDELgAJOl79L3+2wBAsut4nh1RAAVQwFcFAJLd51GmykEBJIPRdSrNB2kbIyRD9EX7AiRnKbPk1SqfXerp93ps/09qa973vPTLHKUXzVXZIxAd2/fj2uxPRrMBiOv9OEeApCcT7bowQBIgCZDEBppsACA5WCAL8BiP9gJIhhiEJMSZ9sMhT8IxAJL0vSTYedSvESDZdTzPjiiAAijgqwIAyWDAGUAyGF0HCTpOda4AyRDjkT4ByfTi61Q+PeLp97p46KHauve9AkGz/9JbVLngccrY3fcrPTKjdg4JyaEAJD2ZaNeFAZLAqCYYNdVNkm3JcKIAkvEAXIDKwWpHgGSIQUhCnOmoA4ionB9Akr4XFVtM8nkAJLuO59kRBVAABXxVACAZTM4HIBmMrnHJUQIkQ4xH+gIkZzvrMJZP/NnT73Xp+PPKLL2lBgV7yWGMzFBuzT+omtnrqf7RnfcqNXR1bZRkL/UP0L4ASU8m0nVhgCRAEiCJDTTZAEBysEAW4DEe7QWQDDEIGSCHOMmAIqxrB0jS98KyNeppb2sAya7jeXZEARRAAV8VAEgGA84AksHoCpBs71vhd7bRph9AcuEcZy3I4ou/8/R7XT63RtlV71B6eFpvU6YOT9Po5i/IGj3uvn7b1ujWLym14Ire6h6w3AtA0r2J9FISIAmMaoJRcbmhcx3dO3wAyXgALkDlYLUjQLJNwDBgDiyB3+C1I0By8NqMfha/NgNI9hLSsy8KoAAK+KcAQLL7PMpUOSiAZDC6TqX5IG1jhGSIvm1fgORcpeb/vQoHfibZVdc/2NXcAeXWf2R8HcnuNUoNXaXC7vtllzOu67ZKF5Rff6dSC64ESF52mS677DK94hWv0KFDh1xrSMH2CgAkAZIASWygyQYAkoMFsgCP8WgvgGT3DjZwAu16sQGAJPbTi/2wrz/2A5BsH7CzBQVQAAXCVAAgGQw4A0gGo+sgQcepzhUg6Y8/6cov7xeQXHCl8tv+WdbYWdc/6XYprfzmzyu14FU9QcHU0BUaO/ywbA8wtHJxm3Kr71BqqMfRmQP2gDkjJF2bZ08FAZLAqCYYNdVNkm3JcKIAkvEAXIDKwWpHgGSIQciAOcWuAiuuqesgDSBJ36OP9d8GAJI9xfTsjAIogAK+KQCQDCbnA5AMRte45CgBkiH6ov0CkkPTlV33QVXTuz39Xo/uuNcZXdlLvGKAZqmb9SuX36r08Iyu4+xezrlf+wIkPZln14UBkgBJgCQ20GQDAMnBAlmAx3i0F0AyxCAEeJeooKJTMAOQpO91shG2B28jAMmu43l2RAEUQAFfFQBIBgPOAJLB6AqQDN5Hi50f3CcgmR6ZpfTSW1Q+u9zTb3Zh34+UGjLTps7pMoafo/TIbJXPrvJU79iBn9XqM3olKH8CkPRkJl0XBkgCo5pgVFxu6FxH9w4fQDIegAtQOVjtCJAkmEqSox+lawVI0veiZI9JPReAZNfxPDuiAAqggK8KACS7z6NMlYMCSAaj61SaD9I2RkiGGI/0C0gunKPUgqtUeun3nn6zSy89q8ySVys9PLM7MDg8Q9lV71I143Fk5va7x9eP7BaEhtimPgJTgKQn8+y6MEASIAmQxAaabAAgOVggC/AYj/YCSA6mw5pUeBCn6wZI0vfiZM+Dei0Aya7jeXZEARRAAV8VAEgGA84AksHoOkjQcapzBUiGGI/0DUjOdaZeHTvwS8m2XP9uV/NHlF//EaUWXNEVkDTTtRb2fk92OeO6TrucVX7jJ3teu3IQ4xKApGsz6akgQBIY1QSjprpJsi0ZThRAMh6AC1A5WO0IkAwxCPHxCbpBdLI554m2BpCcqAf2gR79sAGAZE8xPTujAAqggG8KACSDyfkAJIPRNS45SoBkiP53P4Hk0FXKb/mirMIpT7/ZhT3f6XK0opmudabKpxd5qq9yfr2yq96h1PDVXUHQfsQSftUJkPRkKl0XBkgCJAGS2ECTDQAkBwtkAR7j0V4AyRCDEIBk4gKLqQIUgCR9byr7YFs49gGQ7DqeZ0cUQAEU8FUBgGQw4AwgGYyuAMlw/LRY+cN9BJJmHcnMkteofMbbOpKVc6uUXXG7UkNXeYrjzdqT+U13yRo94ek+Mbb/J0qZnInRKmG5E4CkJ1PpujBAEhjVBKPickPnOrp3+ACS8QBcgMrBakeAJMFU0pz9qFwvQJK+FxVbTPJ5ACS7jufZEQVQAAV8VQAg2X0eZaocFEAyGF2n0nyQtjFCMsR4pJ9AcqGZtvVyje3/mWSV3P9221UV9v1Q6eEZMlDTTcyQMmUX36jy6SXu65E5rZRyGz/e9RSxbs4tymUAkp7MpevCAEmAJEASG2iyAYDkYIEswGM82gsgGWIQkrCn/KLs8Efh3ACS9L0o2GHSzwEg2XU8z44ogAIo4KsCAMlgwBlAMhhdBwk6TnWuAMkQ45F+A8nhacqt+6Cq2X2efrut3CHlNn5CqQWXd4aSw9OVGrpaZqSjWQ/Sy1/pxAvKLLtVDtBMYN4EIOnFWrovC5AERjXBqKlukmxLhhMFkIwH4AJUDlY7AiRDDEIS6FgnHXZMdf0ASfreVPbBtnDsAyDZfUDPniiAAijgpwIAyWByPgDJYHSNS44SIBmOv+n49X0Gks40qCOzVDrxnOef7vK5Vcqt/4gzUtJMx1obMWmmVTVrRc5S2oDIBVcos+RGFXbeK2v0uLc6bEujO+51YGZ6ZI6rkZhxi5UAkt5MptvSAEmAJEASG2iyAYDkYIEswGM82gsgGWIQApBMZHDRLlgCSNL32tkG34dnGwDJbsP5/5+9N4GSo7rv/TnHWV5icJycvGy2Ezt2nMSOs/jFgB07dnxiJy+xX+Ily3v5gzBCmgGxr2IRmwEBtmMHY7/nDRtptAHaACEWGTA7aEY7Aglplu7Z932mZ6b79z+3Zkr0TE933+quW1W36jPn9Ome7upbVd/f91b9fvfTdYvvoQAKoIC/CgAkzYAzgKQZXQGSweVqscmLwwaSatrWRz8iYwdukFxm0PMBfGbkuIwfulWGn/93GXr6cw6IVFdDDv30b2XomS/I8EtfkcnmdZKbHvPe9uAhGX7hjFkgmdAxE4CkZ9tU9AWAJDCqAEbF5YTOflSe8AEk4wG4AJV2xREgSTEVmyLPsuIFIEnfo++F7wGAZEW1PF9CARRAAd8VAEhWPo5SagwKIGlG11Ka2/QZV0gGmItGAEg6V0k++VnJtD4sIjnPx/HczLhM9zVIJrVFxo/cJeOH75TJ4/dIpv1RmRlp9Nye84WZcRk/fIc427ZLXXUZYEwitC6AZGX28fotgCRAEiCJBwo8AJC0C2QBHuMRL4BkMhPepCb6UdpvgCR9L0p+TOq2ACS9lvEsjwIogAJmFABImgFnAEkzutoEHUttK0AywHokCkBSXSX52Gky8spyUfeGjMLfVPtOGfrZ/5KBxz+aWBip6jCAZDBuBEgCowpgVKmTJJ8lI4kCSMYDcAEq7YojQDLAIiRCv8BLKnyI0n4DJOl7UfJjUrcFIBlM8c9aUAAFUKCcAgBJM2M+AEkzusZljBIgGWA9EhEg6eT8j50qE0e+LTIzXu7QbPTz7HibjLxSI859KRM+VgKQNGq1E40DJAGSAEk8UOABgKRdIAvwGI94ASQDLEISnmQnFXgU22+AJH2vmDd4PzhvACRP1Oe8QAEUQIFQFQBImgFnAEkzugIkg8vVYpMXRwlIPvFx5z6QU+2Ph3bcz81MyMRr35DBJz45N11rsj0FkAzGigBJYFQBjIrLCZ39qDzhA0jGA3ABKu2KI0Ay2YlvbAo8C2EvQJK+R/8L3wMAyWCKf9aCAiiAAuUUAEhWPo5SagwKIGlG11Ka2/QZV0gGmItGCUg6U7eeKsMvnS3TfbvLHZ59/zw3MyaTzetl8Ol/TPxUrW49CJD03WaLNgiQBEgCJPFAgQcAknaBLMBjPOIFkAywCLEQmrkJMs/++wQg6b+m+BRNvXoAILlorc6bKIACKBC4AgBJM+AMIGlGV5ugY6ltBUgGmDtHDEgO7vobGXj0VBl+8UyZ6n4usGN+bmpYJht/LENP/t0cjPybRN870q1dAJLBWBAgCYwqgFGlTpJ8lowkCiAZD8AFqLQrjgDJAIsQgCTFRp4HAJL0PbcA5Tk8LwAkgyn+WQsKoAAKlFMAIGlmzAcgaUbXuIxRAiQDzEEjByRn992Bks//b5nq3CWSmy53qK7q8+xkj0wc/b8y9OTfyuDjH2NsIG9sACBZlbW0vwyQBEgCJPFAgQcAknaBLMBjPOIFkAywCMlLOAEQ6A6QxAMcB8L3AEBSu35nQRRAARQwqgBA0gw4A0ia0RUgGX4OZ10eHVEgqXQceOw0GX72SzJ5/B6ZGT7q+7E+Nz0m070vy9iBG2Vw16dl8PG/AkYuGBsCSPpuu0UbBEgCowpgVFxO6OxH5QkfQDIegAtQaVccAZIUU9YVcwuSd1u3HyBJ37PVu3HaboDkorU6b6IACqBA4AoAJCsfRyk1BqWA5Bc2ZKRzNOcppj9smJa/Wzspn/qJme0qtc35n6nt/9t7J0Vtj5e/6azIFzdl5K/vCXf78/cliq+5QjLAemQOSGZaH/RiZQfkDT/zRfMQ74mPO2By5KWlkklvkZmRJk/budjC6l6R0wP7ZfzI3TL09Odk4LFTZXDXXwMjFxnPAEgu5iD/3wNIAiQBknigwAMASbtAFuAxHvECSAZYhCySeMZpYJ998eYlgKQ3vfAXepnwAEDS/0KfFlEABVCgEgUAkmbA2ad/Min/uC4jGw7OyE8bs9qPq3dNyWfXTIoCgmGCNLX9Ckiq7XnsmP72P3gkK59bn5FP/Tjc7Q9TO511AyQDzK+f+KQMPvHXMnboVmd6VDVFqs5j4si3Zejpf5TBJz4RDMhTU6k+8XEZ2X2BTDaulemuZ2Rm+IjkpgZFcmV+2JCdkuxEp0z375NM+06ZOHKXDD/3L7Mg8vGAtt/SMReAZCWZg/fvACSBUaEmNTonZpYJPnEDSMYDcAEq7YojQDLAIsTS5NgEBKDNTwlAkr5HPwjfAwBJ74U830ABFEABEwoAJM2Nv3z63kk5/YeTcur39R+fiNiVhWp7Tv2B/vaf9oNJUfvNuF5pDQCSweeiA499VAZ2flj/8dhpMrjrk8HAyBPjFZ907vE4sPN/OOtVV02OH75TJhrvlUzqAZlqf1Smun4mU93PylTnkzLV+rBMNm+QiWPfl7H918nQs1+SgcdOl4FHP+LATWqe8j4DSJrILArbBEhyYiQxwAMFHgBI2gWyAI/xiBdAsnxySAKNRiY8AJDEVyZ8RZvefAWQLCzUeQcFUAAFwlAAIFkaHAHW0MeEBwCS3vLGZObZCk7+lTOdqwKMA4/+pTig8omPO7BS3X9S/e+8/+ipDoicvZozaIhqdywBksFkHgBJYFQBjDJxcqVNu5I2gGQ8ABeg0q44AiTtTlyTWRTFI2YAyXjEkT5odxwBksEU/6wFBVAABcopAJC0a+yGsbZ4xAsgaXceG24dMjsFbfBXb8YzZgDJclmCP58DJAGSAEk8UOABgKRdIAvwGI94ASTjmdCGW5ygqY7+AEl8ouMTljHrE4CkP8U9raAACqBAtQoAJOMBuACVdsURIGk2zySPR19dDwAkq80i9L4PkARGFcAoEhe7EhcT8QJIxgNwASrtiiNAkiRZN0lmOX+9ApD0V0/8iZ6VeAAgqVe8sxQKoAAKmFYAIMl4kIkxJtos7SuAJPlzJfkz3/HfNwBJ01nGbPsASYAkQBIPFHgAIGkXyAI8xiNeAEn/k0kSdDTV8QBAEp/o+IRlzPoEIBlM8c9aUAAFUKCcAgDJ0uAIsIY+JjwAkDSbZ5LHo6+uBwCS5bIEfz4HSAKjCmCUiZMrbdqVtAEk4wG4AJV2xREgSZKsmySznL9eAUj6qyf+RM9KPACQ9Ke4pxUUQAEUqFYBgKRdYzeMtcUjXgBJ8udK8me+479vAJLVZhF63wdIAiQBknigwAMASbtAFuAxHvECSPqfTJKgo6mOBwCS+ETHJyxj1icASb3inaVQAAVQwLQCAMl4AC5ApV1xBEiazTPJ49FX1wMASdNZxmz7AElgVAGMInGxK3ExES+AZDwAF6DSrjgCJEmSdZNklvPXKwBJf/XEn+hZiQcAksEU/6wFBVAABcopAJBkPMjEGBNtlvYVQJL8uZL8me/47xuAZLkswZ/PAZIASYAkHijwAEDSLpAFeIxHvACS/ieTJOhoquMBgCQ+0fEJy5j1CUDSn+KeVlAABVCgWgUAkqXBEWANfUx4ACBpNs8kj0dfXQ8AJKvNIvS+D5AERhXAKBMnV9q0K2kDSMYDcAEq7YojQJIkWTdJZjl/vQKQ9FdP/ImelXgAIKlXvLMUCqAACphWACBp19gNY23xiBdAkvy5kvyZ7/jvG4Ck6Sxjtn2AJEASIIkHCjwAkLQLZAEe4xEvgKT/ySQJOprqeAAgiU90fMIyZn0CkAym+GctKIACKFBOAYBkPAAXoNKuOAIkzeaZ5PHoq+sBgGS5LMGfzwGSwKgCGEXiYlfiYiJeAMl4AC5ApV1xBEiSJOsmySznr1cAkv7qiT/RsxIPACT9Ke5pBQVQAAWqVQAgyXiQiTEm2iztK4Ak+XMl+TPf8d83AMlqswi97wMkAZIASTxQ4AGApF0gC/AYj3gBJP1PJknQ0VTHAwBJfKLjE5Yx6xOApF7xzlIogAIoYFoBgGRpcARYQx8THgBIms0zyePRV9cDAEnTWcZs+wBJYFQBjDJxcqVNu5I2gGQ8ABeg0q44AiRJknWTZJbz1ysASX/1xJ/oWYkHAJLBFP+sBQVQAAXKKQCQtGvshrG2eMQLIEn+XEn+zHf89w1AslyW4M/nAEmAJEASDxR4ACBpF8gCPMYjXgBJ/5NJEnQ01fEAQBKf6PiEZcz6BCDpT3FPKyiAAihQrQIAyXgALkClXXEESJrNM8nj0VfXAwDJarMIve8DJIFRBTCKxMWuxMVEvACS8QBcgEq74giQJEnWTZJZzl+vACT91RN/omclHgBI6hXvLIUCKIACphUASDIeZGKMiTZL+wogSf5cSf7Md/z3DUDSdJYx2z5AEiAJkMQDBR4ASNoFsgCP8YgXQNL/ZJIEHU11PACQxCc6PmEZsz4BSAZT/LMWFEABFCinAECyNDgCrKGPCQ8AJM3mmeTx6KvrAYBkuSzBn88BksCoAhhl4uRKm3YlbQDJeAAuQKVdcQRIkiTrJsks569XAJL+6ok/0bMSDwAk/SnuaQUFUAAFqlUAIGnX2A1jbfGIF0CS/LmS/Jnv+O8bgGS1WYTe9wGSAEmAJB4o8ABA0i6QBXiMR7wAkv4nkyToaKrjAYAkPtHxCcuY9QlAUq94ZykUQAEUMK0AQDIegAtQaVccAZJm80zyePTV9QBA0nSWMds+QBIYVQCjSFzsSlxMxAsgGQ/ABai0K44ASZJk3SSZ5fz1CkDSXz3xJ3pW4gGAZDDFP2tBARRAgXIKACQZDzIxxkSbpX0FkCR/riR/5gdxMUgAACAASURBVDv++wYgWS5L8OdzgCRAEiCJBwo8AJC0C2QBHuMRL4Ck/8kkCTqa6ngAIIlPdHzCMmZ9ApD0p7inFRRAARSoVgGAZGlwBFhDHxMeAEiazTPJ49FX1wMAyWqzCL3vAySBUQUwysTJlTbtStoAkvEAXIBKu+IIkCRJ1k2SWc5frwAk/dUTf6JnJR4ASOoV7yyFAiiAAqYVAEjaNXbDWFs84gWQJH+uJH/mO/77BiBpOsuYbR8gCZAESOKBAg8AJO0CWYDHeMQLIOl/MkmCjqY6HgBI4hMdn7CMWZ8AJIMp/lkLCqAACpRTACAZD8AFqLQrjgBJs3kmeTz66noAIFkuS/Dnc4AkMKoARpG42JW4mIgXQDIegAtQaVccAZIkybpJMsv56xWApL964k/0rMQDAEl/intaQQEUQIFqFQBIMh5kYoyJNkv7CiBJ/lxJ/sx3/PcNQLLaLELv+wBJgCRAEg8UeAAgaRfIAjzGI14ASf+TSRJ0NNXxAEASn+j4hGXM+gQgqVe8sxQKoAAKmFYAIFkaHAHW0MeEBwCSZvNM8nj01fUAQNJ0ljHbPkASGFUAo0ycXGnTrqQNIBkPwAWotCuOAEmSZN0kmeX89QpA0l898Sd6VuIBgGQwxT9rQQEUQIFyCgAk7Rq7YawtHvECSJI/V5I/8x3/fQOQLJcl+PM5QBIgCZDEAwUeAEjaBbIAj/GIF0DS/2SSBB1NdTwAkMQnOj5hGbM+AUj6U9zTCgqgAApUqwBAMh6AC1BpVxwBkmbzTPJ49NX1AECy2ixC7/sASWBUAYwicbErcTERL4BkPAAXoNKuOAIkSZJ1k2SW89crAEl/9cSf6FmJBwCSesU7S6EACqCAaQUAkowHmRhjos3SvgJIkj9Xkj/zHf99A5A0nWXMtg+QBEgCJPFAgQcAknaBLMBjPOIFkPQ/mSRBR1MdDwAk8YmOT1jGrE8AksEU/6wFBVAABcopAJAsDY4Aa+hjwgMASbN5Jnk8+up6ACBZLkvw53OAJDCqAEaZOLnSpl1JG0AyHoALUGlXHAGSJMm6STLL+esVgKS/euJP9KzEAwBJf4p7WkEBFECBahUASNo1dsNYWzziBZAkf64kf+Y7/vsGIFltFqH3fYAkQBIgiQcKPACQtAtkAR7jES+ApP/JJAk6mup4ACCJT3R8wjJmfQKQ1CveWQoFUAAFTCsAkIwH4AJU2hVHgKTZPJM8Hn11PQCQNJ1lzLYPkARGFcAoEhe7EhcT8QJIxgNwASrtiiNAkiRZN0lmOX+9ApD0V0/8iZ6VeAAgGUzxz1pQAAVQoJwCAEnGg0yMMdFmaV8BJMmfK8mf+Y7/vgFIlssS/PkcIAmQBEjigQIPACTtAlmAx3jECyDpfzJJgo6mOh4ASOITHZ+wjFmfACT9Ke5pBQVQAAWqVQAgWRocAdbQx4QHAJJm80zyePTV9QBAstosQu/7AElgVAGMMnFypU27kjaAZDwAF6DSrjgCJEmSdZNklvPXKwBJf/XEn+hZiQcAknrFO0uhAAqggGkFAJJ2jd0w1haPeAEkyZ8ryZ/5jv++AUiazjJm2wdIAiQBknigwAMASbtAFuAxHvECSPqfTJKgo6mOBwCS+ETHJyxj1icAyWCKf9aCAiiAAuUUAEjGA3ABKu2KI0DSbJ5JHo++uh4ASJbLEvz5HCAJjCqAUSQudiUuJuK1GJA844wzZOHjK7UXSs3lN8jyy67ngQZ4oFoPXH6DnHPRyoJ+pvrd0rPPlLe/7Zfk0PqPim4ixXIk3XhAzwMAST2d8BM6mfQAQNKf4p5WUAAFUKBaBQCSjAeZGGOizdK+AkiSZ5vMs2lb318AyWqzCL3vAyQBkgBJPFDggcWA5EknnSQLH7/6gU/J+/7tBnnPP1/HAw3wQJUeeO+Xb5B3fHp5QT9T/e43fu0X5Oblvy/dj34SILlLP5kk8UYrHQ8AJPGJjk9YxqxPAJJ6xTtLoQAKoIBpBQCSpcERYA19THgAIGk2zySPR19dDwAkTWcZs+0DJIFRBTDKxMmVNu1K2nSB5Hu/fJOoZYmvXfElXtGM12c3iZx2a/2iQPJD7ztZxp7+G1HgRDeRYjmSbjyg5wGApJ5O+AmdTHoAIBlM8c9aUAAFUKCcAgDJaNaK1PDxjgtAkjzbZJ5N2/r+AkiWyxL8+RwgCZAEJuGBAg8AJOOd7FLMRDO+AEn9JJGEGq389ABAEj/56SfaqsxPAEl/intaQQEUQIFqFQBIRrNWpIaPd1wAkpXlj+Td6Oa3BwCS1WYRet8HSAKjCmAUiU68Ex2d+AIk8YCOT1jGX58AJEmm/U6maU/PUwBJPZ3wEzqZ9ABAUq94ZykUQAEUMK0AQNLfGo+aGT11PACQJM82mWfTtr6/AJKms4zZ9gGSAEmAJB4o8ABAkqRZJ2lmGX99ApDUTxJJqNHKTw8AJPGTn36ircr8BJAMpvhnLShguwLpdFqeffZZ23cj0tsPkPS3xqNmRk8dDwAkK8sfybvRzW8PACSDSVEAksCoAhilc7JkmXgnVQDJeMeX/hvN+AIkSab9TqZpT89TAEk9nfATOpn0AEAymOKftaCA7Qo88sgj8qEPfUgeeOAB23clstsPkIxmrUgNH++4ACTJs03m2bSt7y+AZDDpibVA8uPffEM+t1NEgRMeaIAH/PXAP+0S+YP/fYecdNJJJR/v/4+viVoW/dEAD1TvAXVO+/i3ji/a5/7i/aeI7P2syJ7Pihq05YEGeMBHD6h+te/v5CN//LZF+597Ljy0/nSRV/8n/Y9jEB4w4YFj/yi31r5v0T544403BlMZsxYUQIHIK7Bjxw7nOPFbv/Vbctttt0l3d3fkt9m2DQRIxht8ATajGV+ApD4wAq6hlUkPACSDyVqsBZLv+sy58r5/v0Xe++WbeKABHvDZA+//P7fIr33wbxYdFHIHZtXzr/3Jp0UtSz/kOIQHqveAOqe96zPnLdrvfvPXfkFuWPr7cv3S35dVZ7+HBxrgAR89oPrVDef8vvz2r//iov3PPe8t+6d3yM3L34v2PmrP8YzjueuBW859n3zyw7+6aB8ESAYzMMBaUMAGBXbu3HniOPGWt7xFlixZIvX19TZsujXbCJCMJrACJMY7LgBJIJtJyEbb+v4CSAaTrlgLJN3BIZ5LX8GGPuiDB/AAHsADeAAP4AE8gAfwgK0eAEgGMzDAWlDABgXygaR7TDv11FNl8+bNNmy+FdsIkIw3+AJsRjO+AEl9YARcQyuTHgBIBpOqACTLTEnpJrk8M4iDB/AAHsADeAAP4AE8gAfwAB4I1gMAyWAGBlgLCtigwGJAUh2Tf/u3f5spXH0KIEAymsAKkBjvuAAkgWwmIRtt6/sLIOlTMlGmGYAkQPLElCcMrgQ7uILe6I0H8AAewAN4AA/gATyAB0p7ACBZpqLnYxRIkALFgKQ6jv7cz/2cnHHGGbJ79+4EKeL/rgIk4w2+AJvRjC9AUh8YAdfQyqQHAJL+5xWLtQiQBEgCJPEAHsADeAAP4AE8gAfwAB7AA5H0AEBysTKe91AgmQqUApLujztOO+002bJlSzIF8mGvAZLRBFaAxHjHBSAJZDMJ2Whb318ASR8SCY0mAJIMPERy4MEtJngu/Ytx9EEfPIAH8AAewAN4AA/ggTh7ACCpUdWzCAokRAEdIKmOh7/zO78jq1evlp6enoQo499uAiTjDb4Am9GML0BSHxgB19DKpAcAkv7lE6VaAkgCJAGSeAAP4AE8gAfwAB7AA3gAD+CBSHoAIFmqnOczFEiWArpAUkFJNYXrmWeeKfX19ckSqcq9BUhGE1gBEuMdF4AkkM0kZKNtfX8BJKtMIjS/DpBk4CGSAw9x/pU3+8ZVDHgAD+ABPIAH8AAewAN4QM8DAEnNyp7FUCABCngBku4xVk3hunnz5gSo488uAiTjDb4Am9GML0BSHxgB19DKpAcAkv7kEuVasRZI/scH/1auPO3f5OKPfIkHGuABnz1w9Uf/j3z0HR8oC6s/9s4PilqWfshxCA9U7wF1Tjvjg59ZtN/98m/8upx6+Xly6mXnykcureWBBnjARw+ofnXaFefJW3/zvy/a/9wBzT8541/k9JUXoL2P2nM843jueuBj114i7/jYRxbtgwDJciU9n6NAchSoBEiq87iawvX2229nClcNqwAkowmsAInxjgtAEshmErLRtr6/AJIaiYIPi1gLJJ8/4y7JXvWEDF/6EA80wAM+e0CufUau/dh/LDoo5A7MqudVHz9D1LL0Q45DeKB6D6hz2otnfHvRfvcbf/YBuWKqVS6fTMll48080AAP+OgB1a+unGmT3/zwhxbtf+5578yXdspK6UF7H7XneMbx3PXAKhmRj11/6aJ9ECDpQ9VPEygQEwUqBZLqXP7zP//zzhSuDQ0NMVHDzG4AJOMNvgCb0YwvQFIfGAHX0MqkBwCSZnKLha1aCyQf+dfV0n3hZmk6dx0PNMADPntAwaVLT/3yooNC7sCser78tH91YCT9kOMQHqjeA+qc9ui/3r5ov/v1D/6hnN9xUFa07Zfz0nt5oAEe8NEDql9d0HVI/vuflp4Z4N8e2yQX9R9Bex+153jG8dz1gAKTaiaA/DzTfQ2QXFjC8z8KJFeBaoCke0w5/fTTZevWrckVscyeAySjCawAifGOC0ASyGYSstG2vr8AkmWSBJ8+Bkj6DHIYlK9+UB4Nw9cQIBl+DOgHyYsBQJKBeXdgnudgvQCQDFZv/I3ei3kAIOlTdU8zKBBzBfwAkgpMvuMd75DbbrtNent7Y66Y990DSMYbfAE2oxlfgKQ+MAKuoZVJDwAkvecNlXwDIAmQ5OpCPFDgAYBk8mAYADT8mAMkGaRfbJCe98z7AiBpXmN8jMblPACQrKSU5zsokDwF/AKSCkqqKVyXLFkiTOE630cAyWgCK0BivOMCkASymYRstK3vL4Dk/JzA1H8ASWBUAYwCTIQPJsKOAUASD4TtwSSuHyDJgH25AXs+N+MRgKQZXfErunrxAEDSVLlPuygQLwX8BJJM4bq4NwCS8QZfgM1oxhcgqQ+MgGtoZdIDAMnFcwO/3wVIAiQBknigwAMASYBkEoFg2PsMkGTw3svgPcv65xeApH9a4ku0rNQDAEm/y3zaQ4F4KmACSLpTuK5evZopXEUEIBlNYAVIjHdcAJJANpOQjbb1/QWQDCZ/BEgCowpgVNiD8qw/fBgGkAw/BvSD5MUAIMlAfqUD+XyvOu8AJKvTD/+hnx8eAEgGU/yzFhSwXQFTQFJByV/4hV+QM888M/FTuAIk4w2+AJvRjC9AUh8YAdfQyqQHAJLBZIoASYAkQBIPFHgAIJk8GAYADT/mAEkG9f0Y1KcN7z4CSHrXDJ+hmd8eAEgGU/yzFhSwXQGTQNKdwvW0006TLVu22C5VxdsPkIwmsAIkxjsuAEkgm0nIRtv6/gJIVpw+ePoiQBIYVQCjABPhg4mwYwCQxANhezCJ6wdIMsDv9wA/7el5CiCppxN+QieTHgBIeqrhWRgFEqtAEEBSgcl3vvOdctttt0lfX1/itAZIxht8ATajGV+ApD4wAq6hlUkPACSDSXsAkgBJgCQeKPAAQBIgmUQgGPY+AyQZ7Dc52E/bxf0FkCyuDb5Bm6A8AJAMpvhnLShguwJBAUl3CtezzjpL9uzZY7tsnrYfIBlNYAVIjHdcAJJANpOQjbb1/QWQ9JQyVLwwQBIYVQCjwh6UZ/3hwzCAZPgxoB8kLwYASQb+gxr4Zz3zvQaQnK8H/kCPMDwAkKy4nueLKJAoBYIEku4Urqeffrps3rw5MToDJOMNvgCb0YwvQFIfGAHX0MqkBwCSwaQ7AEmAJEASDxR4ACCZPBgGAA0/5gBJIEAYEIB17hWAJH2PfhC+BwCSwRT/rAUFbFcgDCDpTuG6evXqREzhCpCMJrACJMY7LgBJIJtJyEbb+v4CSAaTKQIkgVEFMAowET6YCDsGAEk8ELYHk7h+gGT4A+JAiWTGACCZzLjT36MVd4BkMMU/a0EB2xUIC0gqKPmLv/iLsmTJEtm7d6/tMpbcfoBkvMEXYDOa8QVI6gMj4BpamfQAQLJkiuDbhwBJgCRAEg8UeAAgCZBMIhAMe58BktEaHAdWJCceAMnkxJp+Hd1YAyR9q+9pCAVirUCYQDJ/CtctW7bEVmeAZDSBFSAx3nEBSALZTEI22tb3F0AymPQGIAmMKoBRYQ/Ks/7wYRhAMvwY0A+SFwOAZHQHyoEY8Y4NQDLe8aX/2hFfgGQwxT9rQQHbFYgCkFRg8l3vepeoKVz7+/ttl7Rg+wGS8QZfgM1oxhcgqQ+MgGtoZdIDAMmCtMDIGwBJgCRAEg8UeAAgmTwYBgANP+YASTsGzYEb8YsTQDJ+MaWf2hdTgKSRWp9GUSB2CkQFSMZ5CleAZDSBFSAx3nEBSALZTEI22tb3F0AymNQRIAmMKoBRgInwwUTYMQBI4oGwPZjE9QMk7RtAB3rEI2YAyXjEkf5odxwBksEU/6wFBWxXIEpAMq5TuAIk4w2+AJvRjC9AUh8YAdfQyqQHAJLBZIoASYAkQBIPFHgAIAmQTCIQDHufAZJ2D6YDQ+yNH0DS3tjR7+ITO4BkMMU/a0EB2xWIIpCM2xSuAMloAitAYrzjApAEspmEbLSt7y+AZDCZIkASGFUAo8IelGf94cMwgGT4MaAfJC8GAMn4DKwDSeyKJUDSrnjRv+IZL4BkMMU/a0EB2xWIKpBUUPK//bf/Jmeeeabs3bvXapkBkvEGX4DNaMYXIKkPjIBraGXSAwDJYFIYgCRAEiCJBwo8AJBMHgwDgIYfc4BkPAfZgSfRjytAMvoxoh/FP0YAyWCKf9aCArYrEGUgmT+F69atW62VGiAZTWAFSIx3XACSQDaTkI229f0FkAwmfQFIAqMKYBRgInwwEXYMAJJ4IGwPJnH9AMn4D7gDVaIZY4BkNONCf0lWXACSwRT/rAUFbFfABiCpwOTv/u7vyu233y4DAwPWSV4MSP7RV74j/2uXyN9v4YEGeMBvD3z+UZHTV+8T94cNpZ4/9T9+VeTQ34vUf0ZkNw80wAO+eqDhsyKvfEb+8PfeWtAf3/KWt8jx48etO69HcYMBkgBJgCQeKPAAQBIgmUQgGPY+AySTNfgObIlOvAGS0YkF/SK5sQBIRnGogG1CgegpYAuQVDBBTeG6ZMkS66ZwLQYk3/7+v5Lf+4cL5F2fOY8HGuABnz3wu39/gfzGR75YAEAWA5O//eu/KOd9+V1S84V3yPJ/5oEGeMBPD9R+4Z1Ov/qVk3+uoD8CJP3LCwGSwKgCGBX2oDzrDx+GASTDjwH9IHkxAEgmdyAeCBNu7AGS4eqP/9FfeQAg6V+BT0soEGcFbAKSLkg4/fTTxaYpXIsBSXd/eD6pYJAaTdAED+ABPBB/DwAk/cswAZIASYAkHijwAEAyeTAMABp+zAGSDMoDZsLxAEAyHN3xO7rnewAg6V+BT0soEGcFbASSapBaTeG6evVqK6ZwBUjGf1AdcEKM8QAewAPePQCQ9C/DBEgCowpgFGAifDARdgwAknggbA8mcf0ASQbn8wfneR2cHwCSwWmNr9G6mAcAkv4V+LSEAnFWwFYgqQZ+f+mXfknOPPNM2bdvX6RDBJD0PkjNwD6a4QE8gAfi7wGApH/pC0ASIAmQxAMFHgBIAiSTCATD3meAJAP1xQbqed+sNwCSZvXFv+ir4wGApH8FPi2hQJwVsBlIuoPVUZ/CFSAZ/0F114s8E2s8gAfwgL4HAJL+ZZgASWBUAYwKe1Ce9YcPwwCS4ceAfpC8GAAkGbTXGbRnGf99ApD0X1N8iqZePQCQ9K/ApyUUiLMCcQCSavD3937v95wpXAcHByMXLoCk/uA0A/lohQfwAB5IjgcAkv6lLABJgCRAEg8UeAAgmTwYBgANP+YASQbwvQ7gs7w/ngFI+qMjfkTHajwAkPSvwKclFIizAnEBkmoAW03hetZZZ8n+/fsjFTKAZHIG1wEpxBoP4AE8oO8BgKR/6QpAEhhVAKMAE+GDibBjAJDEA2F7MInrB0gymF/NYD7frdw/AMnKtcN3aOeXBwCS/hX4tIQCcVYgTkDSHQQ+7bTTZMuWLZEJG0BSf3DajSHPaIYH8AAeiL8HAJL+pSoASYAkQBIPFHgAIAmQTCIQDHufAZIM7Ps1sE873rwEkPSmF/5CLxMeAEj6V+DTEgrEWYE4Akk1iB2lKVwBkvEfVAecEGM8gAfwgHcPACT9yzABksCoAhgV9qA86w8fhgEkw48B/SB5MQBIMshvYpCfNsv7CiBZXiN8hEamPQCQ9K/ApyUUiLMCcQWSamBYTeG6ZMmS0KdwLQYk/+G9p8m3/vY8ufWTS3mgAR7w2QNf/3St1PzF50QHEr39Pb8rn/7GjfKp26+TT/JAAzzgqwc+dccq+eTqa+WXf/3XCvojQNK/DBMgCZAESOKBAg8AJJMHwwCg4cccIMmAv+kBf9pf3GMAycV1wS/oEqQHAJL+Ffi0hAJxViDOQNIFEWFP4VoMSN72qaUi1z4tQ5c8yAMN8IDPHsit3CVP/PudBQDEPS7kP7/zE6fLSukSlTtdOtbEAw3wgI8euGwyLZeONsmv/sHvF/RHgKR/GSZAEhhVAKMAE+GDibBjAJDEA2F7MInrB0gy+B/k4D/retNvAMk3tcAXaBGWBwCS/hX4tIQCcVYgCUBSgQd3CtehoaHAw1kMSK76q/9Phi59kPEjxhDxgAEP9Fy0RbZ88cYCAJIPIt3Xv/PRv5SL+l6XFa37JKy8jfVSM8TVAyvaDzj96u3vfXdBfwRI+peSACQNnEiSOJDOPscLYAEk4xVP+qcd8QRIktTHNamP+n4BJOl7UfdoErYPIOlfgU9LKBBnBZICJBV4+OVf/mU566yz5MCBA4GGFCBpR+1IjR+vOAEkqUeSkO/bsI8AyWBSDoAkQJJfN+GBAg8AJOOV3FKs2BFPgCRFiA0Jehy3ESBJ34ujr23bJ4BkMMU/a0EB2xVIEpB0r4ZSU7hu27YtsNABJO2oHanx4xUngCT1iG25e1y3FyAZTLoBkARGFcAoEpt4JTaVxBMgiQcq8Q3fqc43AEmKkLgm9VHfL4AkfS/qHk3C9gEkgyn+WQsK2K7A888/XzCFmgvu4vz87ne/W26//XYJYgpXgGR1NR01MfpV4gGAJPVIEvJ9G/YRIBlMpgiQBEgCJPFAgQcAkiTRlSTRfKc63wAkKUJsSNDjuI0ASfpeHH1t2z55AZJbtmyRr3zlKzzQAA8k0AOf/exnEwkk3SlczzzzTONTuAIkq6vpqInRrxIPACSpR2zL3eO6vQBJgGTJRPORf10tavC2kgM93yFBwAOlPQCQLK0P/kEfEx4ASFKExDWpj/p+ASTpe1H3aBK2zwuQvOyyy0rWiXG+Sop9O4nYn4QGSe8Hp59+umzdutXYiCFAklrXRK1Lm6V9BZCkHklCvm/DPgIkjaUX8xrmCkmujgPq4oECDwAkSyeLJNPoY8IDAEmKEBsS9DhuI0CSvhdHX9u2T16A5KpVq4BSQCk8gAcS7QE1hesdd9xhZApXgCS1rolalzZL+wogST1iW+4e1+0FSM7jhsb+AUgCowpgFIlC6UQhCfoAJPFAEnwetX0ESFKExDWpj/p+ASTpe1H3aBK2DyDJVW9Jv+qN/acPePXAW9/6VlFTuB48eNDXAUOAJGMBUauTk7A9AEnqkSTk+zbsI0DS15SiaGMASYAkQBIPFHgAIEkRkoSkP2r7CJCkCLEhQY/jNgIk6Xtx9LVt+wSQBMZ4hTEsj2fwwKwHPvrRj8r27duLDvp5/QAgyVhA1OrkJGwPQJJ6xLbcPa7bC5D0mjVUtjxAEhhVAKOScLJnH0sn2QDJ0vrgH/Qx4QGAJEVIXJP6qO8XQJK+F3WPJmH7AJLAJeASHsADlXvgPe95j9x5550yPDxc2chg3rcAktS6Jmpd2iztK4Ak9UgS8n0b9hEgmZcQGHwJkARIAiTxQIEHAJKlk0WSafQx4QGAJEWIDQl6HLcRIEnfi6OvbdsngGTlIAKIg3Z4AA8oD7hTuB46dKiqIUSAJLWuiVqXNkv7CiBJPWJb7h7X7QVIVpVCaH8ZIAmMKoBRJAqlE4Uk6AOQxANJ8HnU9hEgSRES16Q+6vsFkKTvRd2jSdg+gCRABaiGB/CAPx5QU7hu27ZNe1Bw4YIAScYColYnJ2F7AJLUI0nI923YR4DkwqzAzP8ASYAkQBIPFHgAIEkRkoSkP2r7CJCkCLEhQY/jNgIk6Xtx9LVt+wSQ9AdEAHTQEQ/gAeWBd7/73XL77bdXNIUrQJKxgKjVyUnYHoAk9YhtuXtctxcgaQZALmwVIAmMKoBRSTjZs4+lk2yAZGl98A/6mPAAQJIiJK5JfdT3CyBJ34u6R5OwfQBJIAogDQ/gAX89cPLJJ8uSJUvE6xSuAElqXRO1Lm2W9hVAknokCfm+DfsIkFyIDs38D5AESAIk8UCBBwCSpZNFkmn0MeEBgCRFiA0Jehy3ESBJ34ujr23bJ4CkvyACsIOeeAAPuB5QU7hu375de0QRIEmta6LWpc3SvgJIUo/YlrvHdXsBktrpQlULAiSBUQUwikShdKKQBH0AknggCT6P2j4CJClC4prUR32/AJL0vah7NAnbB5AEnrjwhGe8gAf894CXKVwBkowFRK1OTsL2ACSpR5KQ79uwjwDJqjij9pcBkgBJgCQeKPAAQJIiJAlJf9T2ESBJEWJDgh7HbQRI0vfi6Gvb9gkg6T+AAOqgKR7AA/kecKdwPXz4cMkBQ4AkYwFRq5OTsD0ASeoR23L3uG4vQLJkiuDbhwBJYFQBjErCyZ59LJ1kAyRL64N/0MeEBwCSFCFxTeqjvl8ASfpe1D2ahO0DSAJO8sEJr/EDHjDngY99DTW6bwAAIABJREFU7GPy4IMPFh1UBEhS65qodWmztK8AktQjScj3bdhHgGTR9MDXDwCSAEmAJB4o8ABAsnSySDKNPiY8AJCkCLEhQY/jNgIk6Xtx9LVt+wSQNAcfADtoiwfwwEIPqClc77jjDhkZGSkYYARIUuuaqHVps7SvAJLUI7bl7nHdXoBkQVpg5A2AJDCqAEaRKJROFJKgD0ASDyTB51HbR4AkRUhck/qo7xdAkr4XdY8mYfsAkgCThcCE//EEHjDrgVNOOUWWLFkir7766rzBRoAkYwFRq5OTsD0ASeqRJOT7NuwjQHJeSmDsH4AkQBIgiQcKPACQpAhJQtIftX0ESFKE2JCgx3EbAZL0vTj62rZ9AkiaBQ+AHfTFA3igmAc+/OEPy+OPP35i0BEgyVhA1OrkJGwPQJJ6xLbcPa7bC5A8kQ4YfQGQBEYVwKgknOzZx9JJNkCytD74B31MeAAgSRES16Q+6vsFkKTvRd2jSdg+gCSwpBgs4X28gQfMeuDzn/+8vPbaaycGHgGS1Lomal3aLO0rgCT1SBLyfRv2ESB5Ih0w+gIgCZAESOKBAg8AJEsniyTT6GPCAwBJihAbEvQ4biNAkr4XR1/btk8ASbPAAaCDvngADyz0wNvf/nZZtWqVpFKpeYOOAElqXRO1Lm2W9hVAknrEttw9rtsLkJyXEhj7ByAJjCqAUSQKpROFJOgDkMQDSfB51PYRIEkREtekPur7BZCk70Xdo0nYPoAksGQhLOF/PIEHzHngL/7iL2Tjxo0yPj5eMNgIkGQsIGp1chK2ByBJPZKEfN+GfQRIFqQFRt4ASAIkAZJ4oMADAEmKkCQk/VHbR4AkRYgNCXoctxEgSd+Lo69t2yeApDnwANRBWzyAB/I98C//8i/S0NBQdIARIMlYQNTq5CRsD0CSesS23D2u2wuQLJoe+PoBQBIYVQCjknCyZx9LJ9kAydL64B/0MeEBgCRFSFyT+qjvF0CSvhd1jyZh+wCSAJN8YMJr/IAH/PeAmqL1+uuvl3Q6XXJQESBJrWui1qXN0r4CSFKPJCHft2EfAZIlUwTfPgRIAiQBknigwAMAydLJIsk0+pjwAECSIsSGBD2O2wiQpO/F0de27RNA0n/4ANBBUzyAB1wP/Pmf/7ls2LBBxsbGyg4mAiSpdU3UurRZ2lcASeoR23L3uG4vQLJsmuDLAgBJYFQBjCJRKJ0oJEEfgCQeSILPo7aPAEmKkLgm9VHfL4AkfS/qHk3C9gEkAScuOOEZL+ABfz3w5S9/Werr67UHEAGSjAVErU5OwvYAJKlHkpDv27CPAEntdKGqBQGSAEmAJB4o8ABAkiIkCUl/1PYRIEkRYkOCHsdtBEjS9+Loa9v2CSDpL4AA6KAnHsADulO0LhxRBEgyFhC1OjkJ2wOQpB6xLXeP6/YCJBdmBWb+B0gCowpgVBJO9uxj6SQbIFlaH/yDPiY8AJCkCIlrUh/1/QJI0vei7tEkbB9AEngCQMMDeMA/D/zZn/2ZbNy4UWuK1oVDjQBJal0TtS5tlvYVQJJ6JAn5vg37CJBcmBWY+R8gCZAESOKBAg8AJEsniyTT6GPCAwBJihAbEvQ4biNAkr4XR1/btk8ASf9ABFAHLfFAsj3gdYrWhUONAElqXRO1Lm2W9hVAknrEttw9rtsLkFyYFZj5HyAJjCqAUSQKpROFJOgDkMQDSfB51PYRIEkREtekPur7BZCk70Xdo0nYPoBksgEKAI3444HqPfArv/IrsmrVKkmn01WNHgIkGQuIWp2chO0BSFKPJCHft2EfAZJVpRDaXwZIAiQBknigwAMASYqQJCT9UdtHgCRFiA0Jehy3ESBJ34ujr23bJ4Bk9TACoIOGeCC5HlBTtG7YsEFGR0e1BwOLLQiQZCwganVyErYHIEk9YlvuHtftBUgWyw78fR8gCYwqgFFJONmzj6WTbIBkaX3wD/qY8ABAkiIkrkl91PcLIEnfi7pHk7B9AMnkghQgGrHHA9V5QE3R2tDQ4NtIIUCSWtdErUubpX0FkKQeSUK+b8M+AiR9SydKNgSQBEgCJPFAgQcAkqWTRZJp9DHhAYAkRYgNCXoctxEgSd+Lo69t2yeAZHVAAqCDfnggeR5QU7Red911kkqlSg76ef0QIEmta6LWpc3SvgJIUo/YlrvHdXsBkl6zhsqWB0gCowpgFIlC6UQhCfoAJPFAEnwetX0ESFKExDWpj/p+ASTpe1H3aBK2DyCZPJgCQCPmeKByD/zpn/6pb1O0LhxKBEgyFhC1OjkJ2wOQpB5JQr5vwz4CJBdmBWb+B0gCJAGSeKDAAwBJipAkJP1R20eAJEWIDQl6HLcRIEnfi6OvbdsnL0DyyiuvFEBG5SAD7dAOD9jtgS996Uu+TtG6cKgRIMlYQNTq5CRsD0CSesS23D2u2wuQXJgVmPkfIAmMKoBRSTjZs4+lk2yAZGl98A/6mPAAQJIiJK5JfdT3CyBJ34u6R5OwfV6A5JEjR2THjh080AAPJNADN998c2J/kPC2t73NmaI1nU6bGR2caxUgSa1rotalzdK+AkhSjyQh37dhHwGSRlOME40DJAGSAEk8UOABgGTpZJFkGn1MeAAgSRFiQ4Iex20ESNL34uhr2/bJC5A8UcnyAgVQIHEKPPvss4kEkh/60IecKVpHRkaMxxwgSa1rotalzdK+AkhSj9iWu8d1ewGSxtMMZwUASWBUAYwiUSidKCRBH4AkHkiCz6O2jwBJipC4JvVR3y+AJH0v6h5NwvYBJIMp/lkLCtiuwM6dOxMHJL/4xS8anaJ1oScAkowFRK1OTsL2ACSpR5KQ79uwjwDJhVmBmf8BkgBJgCQeKPAAQJIiJAlJf9T2ESBJEWJDgh7HbQRI0vfi6Gvb9gkgaabYp1UUiJsCSQKSaorWa6+9VlKpVKBhBEgyFhC1OjkJ2wOQpB6xLXeP6/YCJINJOQCSwKgCGJWEkz37WDrJBkiW1gf/oI8JDwAkKULimtRHfb8AkvS9qHs0CdsHkAym+GctKGC7AkkBkmqK1o0bN8ro6GjgIQNIUuuaqHVps7SvAJLUI0nI923YR4BkMGkHQBIgCZDEAwUeAEiWThZJptHHhAcAkhQhNiTocdxGgCR9L46+tm2fAJLBFP+sBQVsVyAJQDLoKVoXegIgSa1rotalzdK+AkhSj9iWu8d1ewGSC7MCM/8DJIFRBTCKRKF0opAEfQCSeCAJPo/aPgIkKULimtRHfb8AkvS9qHs0CdsHkDRT7NMqCsRNgTgDSTVF6zXXXBP4FK0LPQKQZCwganVyErYHIEk9koR834Z9BEguzArM/A+QBEgCJPFAgQcAkhQhSUj6o7aPAEmKEBsS9DhuI0CSvhdHX9u2TwBJM8U+raJA3BSIK5D8kz/5E9mwYYOMjIyEHjKAJGMBUauTk7A9AEnqEdty97huL0AymDQEIAmMKoBRSTjZs4+lk2yAZGl98A/6mPAAQJIiJK5JfdT3CyBJ34u6R5OwfQDJYIp/1oICtisQRyD5hS98Qerr6yMTGoAkta6JWpc2S/sKIEk9koR834Z9BEgGk44AJAGSAEk8UOABgGTpZNGKZLp2nTTV1DmPxuVrxXksm3tevnb2s9o6aVLL0QcioQFAkiLEhgQ9jtsIkKTvxdHXtu0TQDKY4p+1oIDtCsQJSJ5yyily7bXXhj5F60JPACSpjxkfCN4DAEnqEdty97huL0ByYVZg5n+AJAPx4QzEKxAyB0u0nolToHECSAafgFad9M8BSAc8nrNGmpavlZZL75f09Q9K++qd0nnXk9L1/34mnXf9VNpu3ymtNz4kLRdulMala2Yfy9ZKk+qX9LXQNABIxqcIOTe9V2rTezQe8dlnmwsSgGR8fajXD/eI6rM2ezgO2w6QNFPs0yoKxE2BuADJD37wg5GZonWhRwCSFo4FUMOHVsP7NX4CkCQXj0M+H4d9AEguzArM/A+Q5MQd/Im7pk6aL9ggrTc9VP5x88OSvm6bNJ+3PvjtTLA3AJKWFSE1ddJ4zr0OgOz89pMysOOgjB9slcnGXsmk+2WqY0ime0Zkun/MeVb/Z1oHZPJ4t4zsbpb+7fuk8+6npPmiTbNwUl1ByZWTgR9zAJLxKELOTe+Ri1r3y6r2w3JzR/HHVztek2vaD8n5rfuAISHDIIBkPPpefgGsAOOK1r2ysv1QyX6o+ugNHYfl4vR++mHI/RAgaabYp1UUiJsCcQCSUZuidaFHAJKWjQUkeNzKLxgYhXYAkvGrR/JrE17bE1+A5MKswMz/AElO3oEOujcuWyMtF22SgR0HJNM2UP7RPihje1qk5eL7uHorQK8CJC0pQhSIXLrGAfuDu16TyaZeme4dldzUjKczRjYzLdN9ozLxRrcM7jgobbc94lxhqa6yjEJynpRtAEjak6SWKijObqmXu3uOS2NmVNqnJqStyEN9tmukS65sPyA1qT1cnRUiDAFIxqPv5ffLZakGubr9kDSMDZTth4cnh+XWrtedK5rz2+B1sL4ASHpK3VgYBRKrgM1A8m1ve5szRWs6nY50/ACSlowFBDg+lJR6PMz9BEgGm3eS56N3MQ8AJINJUQCSnMSDAw5qitZz66T7R89JdnJa2+FTXUPOlV/O1K7EK5B4ASSjX4Q0nrNG0qu2y+CjhyTT2i+5bE67T5VaUMFMdQXl8DNHpfXGB0Wtp6kGMBlEcQKQjEdSvKSlXrYPtpfqZic+2z8xKFe3H5TlAMlQgSxAMh59L7+oXJpqkNs6Xz/R10q9GM5Oy9e7jwIkQ/xRgIodQLKUS/kMBVDAVcBWIBnlKVpdbd1ngGT0xwKCqE1ZR7A+AEjGrx7Jr014bU98AZJuNmD2GSAJ4AoEcKl706mrI9WVV1Ndw55craacVPfCA0gGlxABJIPT2nOiX7PO6UvdP3hWJhp7JDed9dSftBfOiQM6++6rl+aLNoq6N6XnbeX46kkzgKQ9SWqxgqI2tUcubN0nz4/2anW1hvEBWQmQDBVGqlgCJO3ve/l9Uk2brKZsvaevWasf9s5k5GsAydD7IUBSy64shAKJV8BGIPnP//zP0tDQYE3sAJIRHgugvvZUX9s0fgGQjFc9kl+b8Nqu2AIkg0lXAJKc0AM5oaurrFJXbnbua+fV2gDJ4BNigGTwmmsly+r+q+euk74H9sjMwJjXrlTR8tnxjIy83CQtV21xQKjWdnJcrei4CpC0K1FdrLBQ07V+o/sN6Zia0OpvAMloxBwgGY04LNanKnlPTdd6RdtBUf1L5w8gGY34AyR13MoyKIACNgHJU045Ra655hqJ+hStC10FkIzoWAA1dkU1ti3jFwDJaOSjldQefCdesQNILswKzPwPkOSkbvykrq6sar5woww8ckgk531aSYBk8AkxQDJ4zcsmyrV10nz+Bhl64rBkx6fMnBFKtDq2v1XS122bvbdkbQT1icGxHCBpdyLrXpX1+HCXZEXvXAeQjEbMAZLRiIMfxby6MlLdk/XbPcckk9ObQQAgGY34AyRLJGF8hAIocEIBW4DkBz7wAVm/fr0MD3ubHerEjob4AiBJrVt2bCIGtXfU9hEgGY181I96hDbsjiVAMpgEBCDJidQskFT3jaxdJ2p6yUohCkAy+IQYIBm85iUTYmfK47XSv32fuSlaNc4540c6JX3tVmlcxvStJeNV4XkFIGl34npWS718s/sN6Zme1OhNs4sAJKMRc4BkNOLgR/HuXh15YGJQux8CJKMRf4CktmVZEAUSrYANQFJN0VpfX29tnACSERsLqLC2NFGv0qY5bwAko5GP+lGP0IbdsQRIBpO+ACQ5uZsDkrWz97pru2WHTHcOVexogKS5pKdYQgmQDF7zYrFQQL9x6Rrp/uFzMjOkNw1kxZ1N44sjzx+T5ks2MX2rgXMHQNLexHVpqkGub39VDo57O9cBJKMRc4BkNOJQbfG+fO4erjuGOmRG8yplddoDSEYj/gBJjSSMRVAABSTKQFJN0Xr11VdLa2ur1ZECSEZoLMBAzVl03IF1mRsb1dAWIBmNfLTaeoTv2x9HgGQwKQxAUuPEwAm7soTMuW/kFQ/I2P50VW4GSFamfzW+BUgGr3mxeKkpj9tueUQyqb6q+pFfX85Nz0jv+lekacV6aazhSslicavkfYCkncnrOakGubLtoLw41iczHqclB0hGI+YAyWjEoZoCXsFI9f2NA2kZz854OuUBJKMRf4CkJ9uyMAokVoGoAsk//uM/tnaK1oVmAkhGZyygkpqS79gZP4BkNPLRauoRvhuPGAIkF2YFZv4HSAIkjfwK6MR9Ix8+UNF9I/PtDpAMPqECSAav+aKFgzNV6xoZee4N8XCxR373efN1NifTA2OSm/I2UPtmA2++mh4Yl9abHpqdupX7Sfp2DAVI2pXAqnvVnZ1qkK92vib7xgdlyiOMVD0KIBmNmAMkoxGHSop41Q/VNK2Xth6QncOdMpKdfvNkpfkKIBmN+AMkNQ3LYiiQcAWiCCT/6Z/+SRoaGmITGYBkRMYCGKv0rc5edKwlYvoCJKORj1ZSj/CdeMUOIBlMOgOQjNhJyIYTZdltrKmTxto66freMxXfNzLf/gDJ4BNigGTwmi/WrxTYb7/zMZnuGcnvEtqvxw6kZWD7fme6V9VO2y0PS/vtj0rXd5+W/s17JNM6oN3WwgX7t+6V5gs2iNrGxbad97x7CCAZ7URWgQ/1qE3vkXNaGuTC1n2ytj8lqamxhd1D+3+AZDRiDpCMRhx0inm3H7ogsia9R/6z+6jzo4BMLqvd9/IXBEhGI/4AyXxX8hoFUKCYAlECkieffLIzRWs6Xd2MUMX2Naz3AZLe6zhqXzSr1gMAyWjkozr1CMvEO1YAyWCyD4AkQNJfmDB338jWmx+WqfbKYUe+/QGSwSd3AMngNS9IYNXVkcvXysgLx0WyufwuUfZ1dnRS+jbVS2rllhPQ8PhXfiKNZ98rzvM5a6T5/A3SesNDMrBtn8wMeAcqmbYBp301NXPBtnNcrUgTgGQ0ElsXOirwqGBHTWr2scx5bpCr2w8500K+NjEsoxVcjZXfgQGS0Yg5QDIaccgv7vP7odMX5/qhmppVXRF5Ses++W7vcXllrF96pzP53crza4BkNOIPkPRsXb6AAolUICpAMk5TtC40EkAyAmMB1NMV1dM2j0sAJKORj+bXI7xOZkwAkguzAjP/AyQ50ft6oldwokXdN3JvyjfHAiSDT4gBksFrvjB5VjCy7ZYdMtU55KkvZVL90vndp6VJ/Thg6ZrZKxhr6+b3c/XZ8joHUCow2XX3096hZC4nXf/vGWc9TTUL2ue4Ol9vTT0AkuEmvAqArGjdK5e1HZDrO16V2zqPyDe735Dv9TbKmv4WeWioQ/aPD0rr1LiMebxHXbFODJAMN+ZukQmQjEYcTsQjvVcubt0v17Qfkq92vi5f7zoq3+05Lj/pa5YHBlvlxbF+acmMycDMVLGu5el9gGQ04g+Q9GRbFkaBxCoQBSAZtylaF5oJIBn+WMDCsQH+j39MAJLRyEfdeoTn5MYDILkwKzDzP0BSc6CYBKB8AqAAioIb/Q/u93xFVyl7AyTLa++3PwGSwWs+L4bOlcZrpe++esmN6w+4ZiempPM7T0nj0nu1p1JtXLZWmpbXSd/G3aK+7+Wv/+ED0nzhRu11zdtHjr0F0BIgGW7Sq666urHjsLw01iftUxPSNT3pXHmloIe6L12l00GW6lMAyXBj7haaAMloxEHFoza1Ry5u2y/bh9qlbWpcOqcnpWc6I/0zGRnOTsu4Tz8GyO+XAMloxB8gme9KXqMAChRTIEwgecopp8jKlSultbW12ObF4n2AZMhjAdTJBXVyEsYRAJLRyEfd+pDn5MYDIBlMKgOQ5GTvz8l+7r6R6sqs7Hh1U2cttD5AMviEGCAZvObzkmw1XevSNTLW0CziYbbW4WffkOaLNonnaVRr1jpgcbS+WXIepocdfu4Nabn0PoCkT+cRgGS4Se85qQZZ3fm6cwXkwvOQqf8BkuHG3C00AZLRiIOKh5oi+dK2A/LCWK+pblfQLkAyGvEHSBZYkzdQAAUWUSAsIPlHf/RHsmHDBhkZGVlkq+L1FkAy5LEAn2rLeeMLtOnPuKdBHQGS0chH3fqQ5+TGAyAZTE4DkDR4QklMAuDeN/KmhyTTNui7cwGSwSfEAMngNZ93vKipk9RVW0R5X/cvO5aR9q895h1GqmPgXB/u3fCKp6skxw62SuryB8S5ypJjadVFDkAy3KRXAcnbOl+XxsyobrerejmAZLgxdwtNgGQ04pAPJJ8Z7am6f+k2AJCMRvwBkrqOZTkUSLYCYQDJz3/+81JfX58Y4QGSIY8FUFdXXVfPG1uxRE+AZDTyUbc+5Dm58QBIBpPuACQtOTlF+YTq3Dfy8gdktL6lvGuzOZnuH5OpXv0BX4Bk8AkxQDJ4zfP7uJr+uOs7T3m6r+PIS43Scun90rhsTWUJfE2ddHxzl8wMjpfvx3NLZJp6HXDq+YpMjruLxgggGW7SC5AMV/8wiz6AZHRi714hCZCMTkyC6psASe30iwVRINEKBAkkTz755ERM0brQUADJcMcC8scFeJ2cWAAkk5f7BpVjsx5v3gJILswKzPwPkGRgfNGBcd3E58R9I7ftldxM+bklp7qGpWfNizJxrFvb0QDJ4JMwgGTwmuf3OXXFYe/6VyQ7qj/9cd8D9dJ8/nppqqmrrE+rqzKvfECmuoe1++bE6x2SunIzV0j6dB4BSHpLFP1OrAGS4ervdzy9tAeQjE7sAZLRiYWXPuTHsgBJ7fSLBVEg0QoEBSTVFK3r16+X4WH92igugQFIhjsWkD8uwOvkxAIgmdwc2I88mjb88w9AMphsBiDp00ByIhMFdd/ImjrpvPspLXCSHZ+SnnUvS+rqrQDJiPsOIBli4js3fWr/wwckl5nRPhP0/Og5aaqtm31U4q+aOmm55D6Z6tQvukdfPM49JCvRush3AJL+JZGVJOQAyXD1ryRmfn0HIBmd2AMkoxMLv/qXbjsASe2UjwVRINEKBAEk3Slac7nyP7iOYzAAkiGOBRSpExM53pgwLQCSyc2BdXNllgvGIwDJYDIbgGTCTnK+JTIKmpyzVlpveEimdO5zl83JyAvHpbG2TtJXb5GJ4/r3BuIKyeATYoBk8Jqf6JtO31ojI88e9XQW6PjPJ6Rx6b2VXR2pjoM1ddJ644My3Tuivd7BnYek+aKN0ri8wqsyOf7OixdAMpgEs1giD5AMV/9icQnifYBkdGIPkIxOLILoe/nrAEhqp18siAKJVsAkkDzllFPkqquuktbW1kRrDJAMcSyA+nhefXxijCQBugAkk5sD5+fDvA7fBwDJYFIggGQCTmwmTuLOfSMvvU9GdzdrOXWysUfS126T40t+7DwDJKOd5AIkQ4yPc4XkWlGwL9PcK6rvlHtMHO2S1hsfksalFd4/slYBybXS/YNnJTsyqdWn1UK961+WphVVTBPL8XdewQWQDDf5dIFkU0b/HsfanaXIgg3jA7Ky/aAsT+0Rio/w4g+QDE/7hb53geSzo/o/XCvSvbTf7p3JyNe6j0ptmn64MB5B/g+Q1LYsC6JAohUwBST/8A//MLFTtC40FEAyxLEA6uN59bGJscyotgmQjE49EmT+y7qiF3eA5MKswMz/AElO+J5P+M59I1esl/7NeyQ3ky3rzJn+Men41i5REFMBEwUmAZLRTnIBkiHHp3adpK7aLOlV2yW9apukryvxUMtcu02az99Q+XSty9dK03nrZexAq0hWb2oiNQVz262PcP9IH88hAMlwk1EFJFd3vi7NmbGy5zW/FgBIhhtztwAESEYjDioeLpB8brTXr25Wth2AZDTiD5Asa1UWQAEUEBETQPJzn/uc7N69W5I6RetCYwEkQx4L8LG+jCp8Y7sKPQaQjEY+6taHPCc3HgDJhVmBmf8BkpzsvQHJ2rn7Rt71pMyMZsq6MjsxLX0PNMyCkho1zStA0obkCyBZmCAGHbfGZWsdgK8gftnHOWsqg5FzV0Y2X7BRBncckNyU/j0rR148Ls2X3AeQ9PEcApAMN+mtSe+RK9sOyg96m+T+gbRs8vDYOJCWDf1peX1S/x6s6gQKkAw35m6hCZCMRhxUPM5N75UL0vvkWz1veOqDqr+6/fCZEW9XVwIkoxF/gGTZsooFUAAFfAaSJ598sqxcuVLa2trQNk8BgGT4YwFBjz2wvvBjDpCMRj7q1oc8JzceAMm8hMDgS4Ckj4PJSTiJK0iSvn67ZFr6ytsym5PRl5uk+cKN0qSuwDoXIGmLRwCS4SekvnhFAceCR93cDwTqHJiYvuFBZ+rlXGa6fJ92l8jmpOObu2bvHana5zjqiwYAyfCT3hXpvXJ+ep9c0LpPzvfwWNG6z5ly9afD3W4v0XoGSIYfc1VsAiSjEYf8wl/1Qy99UC3r9sPv9jRq9T93IYBkNOIPkHQdyTMKoEApBfy6QvL973+/rFu3ToaHvf2YrNS2xeUzgCT1LfV98B4ASEYjH82vR3idzJgAJIPJZgCSDKRrD6Q3LlsjLZfcJyMvHddy52Rzn6Sv2y7qe25CwxWSwSc2rvZengGSdsSpbExrZq9obqqpE/VoVA/nxwHrnXtO9qx7WVQ/9fo3Wt8iLZfdz9WRPp8/AJLRSHjVfeS8PtTVlctTDfIEQNLKe2ECJKPR9/KLfnWlZCX9cFmqQe7q0ctT3XMfQDIa8QdIuo7kGQVQoJQCfgBJNUVrfX09U7QWERogGZOxAJ9r1bJjD6zvxLhnJVoBJKORj+bXI7xOZkwAkkWSA5/fBkhy0tQ6aToQY8V66bu/Qeu+kdMD49Jx108LgAVA0o7kFiBpR5yKJrrqqsUV66Xrez+T3vUvS+/aF2cfm3bL8LNHZaKxV6a6hyU7Vn7a5YXnnInXO6T1xgfSM5VfAAAgAElEQVS5OtLAuQMgaW/C68CT1B7ZBZAESKbt9bHtRbfqh+oelHcDJK3shwDJhRkX/6MACiymQDVAUk3RetVVV0l7e/tiTfPenAIAScvHAgzUqUXHHViX1niqjn4ASWoo22uxuGw/QDKYdAggyQm0/AnUvW/kt3bJzMhEWWfmJqekf+ve2akia+YncwDJ+XroJCZhLAOQtCNORb1RWyfNK9bLxNEuBzpmRyfFeYxnRLK5sn242AKTjd3Sdusjzr1gm2rryh87OL560gggaW8RApC0N3aqcOIKSbvj5xa/AEm74wiQLJZ98T4KoEC+ApUCSTVF6/r165miNV/MIq8BkpaPBVCDe6rBi46pBKwjQNLuPNatR3i2P44AySLJgc9vAyQDPslE5WTnZTvUfSNbV6n7RvaWt19OZHR3k7Rc9OZ9I/PXBZC0I7kFSNoRp/y+Ne/1HJCcah8s32c1lshlZmTkhUZp++oOaVq21pn+dd76OI76UvQAJO1NXgGS9sYOIGl37PKLfoCk3bEESGokZCyCAigglQBJNUVrQ0MDU7Rq+gcgaflYQNC1uZqdST2CXm/M1geQtDuPza9Jir1WtYp6FPuc96OhDUBSM1mocjGAZMxOYn4nASfuG/mC3v14Mql+SV8//76R+dsEkLQjUQNI2hGn/L417/UckMyk+6s6RWSHJ2ToySPSfudj0nLp/bP3n+TKSGPFFkAyGgloJYUAQNLe2Kl4c4Wk3fFz+yxA0u44AiSrStn4MgokRgEvQPKtb32rXHnllUzR6tEdAEnLxwJMjXGqcQD3UVM3+yPlYs/ucoBK7bEDgKTdeaxbj6hnFzzWpvdIuYe7rHrOb4PX4ekBkPSYNFS4OEDS1Mk6Bu2euG/kpt2Sm86WtdjM0IR0fufpgvtG5oMSgKQdyS1A0o445fetea99ApKTLX3Sfc/z0lSzVhq/8pPZooOiQruomBcTjXMCQDK8pLPahF8VELXcQ9LaIgogaW/fy++7qh9yD0l7YwmQLFtqsQAKoICI9hWSaorWuro6pmitwDUAyYDGAhS0Kwb08t8Ps/5W616wnY21dZK64gFn9qTOu56Unnuel64fPCOdd+2SttU7JX3N1tnvLM/bP9WGRj2c5GUAkvbmsKoeccGiCyDV/5e0HpBVHa/KHV1H5O6eY3JPb7Pz+HbPMbmz64jc2HFYLkrvl5p0wwlw6baTX+PwOlhvACQrSBwq+ApAkpPi4omBShiW10nHN3eJAo3l/nKT09K/fd+i943MTyoAkgElt1X6GiBpR5zy+9a81z4BSdWvp/tGZfJol/Rv2Svpa7fPFU2W61Nl/5intY9tASSDTTT9TOxV4QCQtDd+AEl7Y5ffj1U/BEjaG0uAZLlqi89RAAWUAjpXSP7DP/yD1NfXSzZb/kfVqFqoAEAygFq3dp2krtosbbc+Im2373RAnoJ5BY/bd0rqys3SdN76YKdFdUHk8rUOXOz4xhMy9OTrMv5qm2RSfTLVOSTTPSMyMzgu2ZFJmRmecF6rsYOprmGZeKPLWb77R89Li9p+F7ACJhcffz13nQAk7cxhnXGA9B5Znm6QC9P75Ztdb8ijwx1ydHJE2qcmpHt6UvpmMjI4MyUj2WnnoV6r99Rnqcy4vDLWL5sG0nJb5+tyfnqfLE/vOQE482sdXgfjEYBkYV5g4h2ApI+DyaYGqcNoV903Mn3dNpls0rhvpIiMNrRIc5H7RuZvP0AygOTWB08DJO2IU37fmvfaJyCZf9JRcDLTOTR7xeR565wfLMxbpw++S3p7AMlgEkwTiTxA0t7YKT8AJO2On9unAZJ2xxEgmZ918RoFUKCYAqWA5Mknn8wUrcWE8/A+QNLwWEBtnTOr2ODOQzLdM+r8AFiBvGKPnrUvSfP5G2ahXhA199zFCS0XbxIFFMcOtsp0/5jkZrwBfrX8zMikZNoGZPDxw9J6y465qy0V5DSscRA6+bwOgKRdeewsiNwry9J7HJD405FuacmMycDMlEzlvPUVdXgez85I73RGDk4MyY/7mp2rK5enZsGkW+vwHIxHAJIeEoYqFgVI+nwSicOAuoKRzRdvkuHnjmlZayrdL603PCgKNpbbf4CkHYkXQNKOOBXtby6QbB3Q6sNeFlJFRd+m3dJ0/obZe0pyDC173CsapwXaASSDSTBNJPIASXtjp/wAkLQ7fm6fBkjaHUeApJdsjGVRILkKFAOSf/AHf8AUrT7ZAiBpeCxAAb/adTLZ2KMVsb7Ne4IDkjVrpWnFeunbuNu5OEHV/n785aZnZLp3xLlqMnXVFueWMEDJ+T4DSNqTx6qaY1lqj6xsPyg7hjqcKx1nJOdHV3HaUFdSNmbGZF1/Si5u3S+AyWC9AZD0zcolGwJILhgQ1h04jutyjWoqhRXrpXf9y3r3jRyekK7vPi1Ny9ZqDcoDJOcnHVH1EUDSjjgV9Y9BIKnOKNnxKRnYccC5Ktq51yzHUa3jX9F4zekHkAw20XQhhh/PAEl7YweQtDt2+f0XIGl3LAGSJWt2PkQBFJhTYDEgyRSt/toDIGl4LKCmTlpvekimu4e1Atd3f4N5IKmuWKxZK6krNsvIc2849b7WxnlcSF01qUBs1/99erZ+VuOPjCU4GgAk7chja9SPWVv3yj19zdKcGavoakjdbjOWnZH6sX65ueM1B4CqWie/9uG1GT0AkroOrW45gCQnvzcTAPVLrZq10v6NJ5z538tZK5eZkYGH9kuTmr5RM5EASBpObn3yM0DSjjiVTN7PWydd339W+u6rl/77G6R/2z6nv448d8z5taOagrWav1xmWvo2vDJ7paRm/y+5vT551+Z1ACTNJJRBJOoASXtjp/zBFZJ2x8/t4wBJu+MIkKwmK+O7KJAcBfKBpJqiVcGzjo6O5AgQwJ4CJA2OBdSuc6Zr7d+2V3TrceNAcg5Gtt26Q8Zf7RDJ+nelVzG7Tg+MSe+G3dKs7o3JWAJA0hLQVpPe48DILYOtMpqtbjytWN9Y+L7qjepelD/sbXbuK1mb3gOUNOwXgORCF5r5HyDJIPgJIOncN/KarTJxvFvLbWN7U87Urk1zN7p2plxwbn69bnZO+EVeNy5dI+lrtsnEcb3pKdSGZNL90nLJ/bP3rFukTaZ68D9hBkj6r2kooOy89c6vKdU9J5ov2CjNF26Ulsvul9Q1W51fZXbd/ZQMPnpIZgYntPr8woWmuoYkfe02aVxWfrrmUPbfsuM7QNLewXSApL2xA0jaHTsXRqpngKTdsQRILsyy+B8FUGAxBXbs2CEnnXSSvO9975N169bJyMjIYovxXhUKACQNjgUsr5PUyi2SSfVpR8gokHQuSqhzZj1T93oM8k9NBwuUfNNrXCEZ7TxWgcALWvfJQ0PtMpGbCbKrOOtSAFTdW7Im3SC1hoFcfn2VxNcAyWDsDZC0bMDa1KB+Y81aab5okwzuPKjlvEzrgKTVfSOX3jv7iyb1qyaNR+PZ90ragZ5egeR9s9PCLrYOlUQRR181AEi+mRha7a25/qKmYnYey9c6v8hUVyq7fbfloo3SdtsjMtqQklzO+68h+7fskeYLuJ+kHz4BSEa7CCmVjAMk7Y2diitXSNodP7dvAiTtjiNAUqsEYyEUSLwCjzzyiHziE5+Q3bt3SzabTbweJgQASBoaC5i7OnLw4QMiM/reNQYk566MbP/6YzLVOWTCSmXbnBmekJ4fPz87lqXGLhI8rgeQjG4eq66MvLB1nzwy1CGTOf2+W7YDeFxgaGZKftDbKMvTe5wfYro1EM/+egcg6dGYFS4OkEzwCS//ZK+ujlRXTo3WN5e1Um5qRkZebpKu7z0j3T94Vrp/qP/o+t7PpHfjK5Lp1JsvX23MdN+o9K55Sbp/8EzBunrueV46735SWi65T5oAk74lcABJQ0VI1I43tXWi7gGpAGXqqs0yWt8i4jG/Ujenb1U/TtC8j2z+cYfX830GkPQ3kQwyMQdI2hs75ROApN3xc/s6QNLuOAIky5ZgLIACKCAiAwMDcvz4cbQwqABAcn6N5kvNqn4gvGytM342MzDmKXrGgGRNnaSv3SoTx7o8bY/fC091DjoXOzQtr5udaS1qYyYBbQ9AMrp57NJUg6ztT0kmRBjp9ru+mYx8q/uYnJ2qZ+pWQ1eKAiRdt5l9BkgGdHLxJYkxuK0ngOQrTeUdl8tJdjQjaoqFSh7ZsYyom1lr/2WLry87OimTx7odIMLc8/4lzgBJ/7SMet93tk/9WlNByWu3S6ZjULtrugv2bdztTA2rrsK0Yn8NHkur2X+AZHSLEBd4FHsGSNobO4Ck3bHL75MASbtjCZB0syqeUQAFUCBcBQCSPo8FqB8BL1srHd/aJVOV1Nr3Nzi1tq/jXTV10nzRRhndXf6ChJJuzInkJqq/l97IS43O7WXUj6Wrqadt/i5AMpp5rIKRt3cekebMeMmuEOSHDeMDsrL9kCxLNQAlDUBJgGQwbgZIRnRgOugTqScgGYw3tdcy3TUsrTc/xM2wffQyQNLnIsRrbBabmrjYe35dGTx3teTAzoOSy3ibE3/kZ0edq5STXED4ccwGSEazCMkHHsVeAyTtjR1A0u7Y5fdJgKTdsQRIapc+LIgCKIACRhUASPowFqCmQ527P2PTuXXSs+ZFmerWnyUsP8C+XyGpxhVq62RgxwGRaQ8XCsxt1HTvqAzsOOjMmNZ2205pvfEh6fj6Y9Jb95IDOD1dfDDXZnZ8Sjq/+7QorZI68xlAMnp5bE1qj1zcul+eHekV7zc3yu/F/r6ezuVkXX9KlqeYujW/FvTrNUDSX78Waw0g6RUUxHR5m4HkVPugtN4EkPQDiLhtACR9KEIqPFY0n7/BmT655YoHpOXy8o/mCzdK03k+bW9NnaiiYrrf2zQy44faJHX5A0zbWmHM3X4HkIxeEaKb1AIk7Y2dijFTttodP7efAiTtjiNAsli5zvsogAIoEKwCAEkPtbUDHufgowKQLoSce1bjVMM/OyrZkcmKg+grkHTuG1kn7V97XKY9Th2rbt00/PQRabv5YWm+YKMzvaqaZalx6b3SuGyNMyahxgR67n1RpntGPO/vaENLoq+SBEhGL4/9Sku93NvXXPFUrQocvjY5LI8MdToAUbX10FCHvDLWL6mpcZnKVY45mzKjclvX66Ku4HRrIZ798RBA0vPhu6IvACSrHEB2B5JtfwZIekg6E+AZgGQ4flBXGKriYOJol0x3D2s9Bh89JC2X3u/cC7Lq45CauuWS+2Sqy9uvNzMdQ5JaudWZ9rXqbUhA/yqmEUDSnwQyjEQcIGlv7JRfAJJ2x8/t8wBJu+MIkKyoludLKIACKOC7AgDJMmMBc1DPmULVhZDuc806ab5wg3R87XEZ+tkbMqXAXLZy6KCC6yuQVFdHnrdORnVu1ZTnrNx0Vno37ZaWS+9zan5nZiS1z27tPqeJGldU77Xf8ajnMQV1O6jWrz48O/OZas9tOyHPAMlo5bHq6shLWw/Iy2P9eT1B/+XhiWH5r+435PK2g85VluermjO9Vy5q3S9XtB2Qq9oOyQ96myRV4VSw6qiyvj/lAElVA7n1EM/VawGQ1Pd5NUsCJBNycit3MgdIJi/hKeUJgGQ4fnCA5Ne9/Vpx4minpK/Z5g8MVAXKuXWSSXtLunKZaUmvetCfbUjwMRkgWX3yGFYCDpC0N3bKMwBJu+Pn9nuApN1xBEhWU9LzXRRAARTwTwGAZImxgFoFHDdK+rpt0r76Uen41k+l6/vPSO/al6Rv8x4Zfv64U0vPDI5LrkoQ6UbUNyA5Bw07vrFLskMTbvPln7M5Gdi+f/bqxXPWOFdGlhpLalpe5/xYuvv7z0p2Yqp8+3NL5LJZ6X9wvzSv2JDI2zEBJKOVx6qrI7/bc1z6ZvQ97Jr90MSwfLXjdTkn1eDc57EmvUdqncdeUa/VVKvqM1W7rGp/VZ4c7papnPfpk18c7ZMr2w467bn1EM/V+wgg6TrZ7DNAMsGD3/lJBECyRNKZQI8AJEPyQ02dtN78sKhpiHX/1D0c1H0bGs++t/pfEc7dp3LieLfu6meXy+Wk9eYdAMkqjxUAyeqTx7AScICkvbFTngFI2h0/t98DJO2OI0DSW+rF0iiAAihgSgGAZPGxADVupgBkpqVPZgbGZWZoQmZGJyU7npHs5LRIFVMwFounb0DSvTqyoaXYqhZ9X11NOXt7ljX64w3L65xpXYeefF1yM/pXiI4fbpfmCzf5M/tTlbV5/nhpEK8BktHJY1VNoaDhE8Pdnu8d+cbkiNzedcQBjrVlrlxUny9T96lM75eXx/oW7X+l3uyezsg3uo/K2S31XCFZRmu3XtR5BkiWcp1/nwEkLTtJmToRAiSLJ52mNI9yuwDJkPxQUyepq7dKptXDFYrZnLSv3ukbkGy+aJOoKVi9/Kmb0KdXbZfGpR6KFI69BQUdQDI6RYhOopq/DEDS3tipOAIk7Y6f2xcBknbHESDpJfNiWRRAARQwpwBAsvhYgBo361n7oqcr/6qNlC9AUl0dWVsnHd/a5UBU3W3KDk/OjjWcs7b8lZEL6vvG5XXS+tUdDqzVXd/M4Ngs/Fw+O/VrlMfM/N42gGR08thlqQa5tfN1OT45qmtdZ7nWqQn5r+5jzlWR6opIt0Yp97y0pUHu6DziefpWhfrr+ltEXc1Zbh18ru8vgKQn21e8MEBywUnT75OKLe0BJIsnnbbE0M/tBEiG5IfaOmm5ZJNMtvR6Oqh3/+g5p8Bw7mNRzTGtpk7abn1EpvvHPK1/qnvYAanqpvZ++jBpbQEk9ZPEqCXUAEl7Y6e8BJC0O37u8QAgaXccAZKeUi8WRgEUQAFjCgAki48FOEDy3hdkZtjDlKdVRsoXIKmujqxdJ8M/O6p/T8tcTgZ3HJLm8zeImobVa22ubkejpredONyhrYCa4rX9zkdnxzYSdh9JgGR08lgF+H7U1ySj2Wlt76oFHx7qEAUXvcBIVceoGkZ9b+tgm2Q8Tt26fbDdmQbW6zrd+onnQt8BJD3ZvuKFAZLVDN7H6LsngOTu5orNFNYXpzqGpPWmhxI5z7zXpFB3eYBk8SJEV8OKlqtdJ6ovjh9q99Sdxg60SmrlluqmTJ27p4SCm9mRjKf1TxzrltSVm6VxGUCyorjPnUsAkoXJoC0JMkDS3tgpjwEk7Y6fe5wASNodR4Ckp9SLhVEABVDAmAIAyeJjATYDyZaLN0nGw61hspkZafvqw874REU1rhpfOG+9dN39lAztek2Gnnpd1BSuRR9PvS6Dj78qbat3zsJPgKScdNJJiz5+56N/KRf1vS4rWvdxZZyPU3W6NcWSlt2ybajN0zG2dyYj3+45JmelKrta8exUvXyz+w3pmJ70tN4nRrrlwtb9UpPSvyLT3U+eF6+dAJKeLFjxwgDJGEHFipKEuf1Xv15queQ+GXziVZnqHJKprqHZZ/Xaz0fHoEz3jEh2akbbtLnpGZnuHl50O9T988YPtTnTRVZ9dRheOPGrN4Bk8SKkmn5W9rsKSJ6zRgZ2HpKclz4yk5Xu7z0jTTVqKhXvv150tkt9r6ZOhp4+IjLj7Ybao3tapOWy+ysvVuh7Tt8DSC6eENqQKAMk7Y2d8hdA0u74uccIgKTdcQRIapdGLIgCKIACRhUASBYfC7ASSCqwV1snnXc96dzvUtc8E0c6fanxm1esFwVD1Xhj2cfFm6T5gg0nxqXKjp/EaByBKySjkceqKw1XtO6VZ0Z7dLuKs1zDeL9c1X7QufekW5t4eVb3rLy+47AcmRzxtN4XxvrkirbK1+tlG5OyLEDSkwUrXhggGaMTWNUn6/PWS8vl90v6mq3GHqkrH5D2Ox+TyRb9G/ZOtQ9K680PS3rllsLtunabpK7aMjuNBLH0LXEDSBYvQqruZ2V8qn4c0PWdp2V6wNu0qeoG8Kmrt1R2H0fn6si10nn3U56na1Vnn75N9dKkpnJRU8GU2T8+L+4tgGQ0ipBKEm2ApL2xU/EGSNodP7fPAiTtjiNAsuJ6ni+iAAqggK8KACSL12t2AsnZGn3widckN637w+Oc9G/bNzvOVm2NX1snaoxD91HxD6wtH4cASEYjj1X3j1zV8aq8OjHk6bj6wECrnN3SUPEVqwqEXpjeJw1jA57Wu3d8UK5tf9W5b6VbE/FcnZcAkp4sWPHCAEnLT1p+D+47ScI5a5yrtNSVWn4/ji/5sTO1o5riUfcvk+qT5gs2SuPZ9y6+PWqayIRN5+B33Be2B5AsXoQs1Mr3/2vqJHXFA5JJ9+t2kdnlsjnpv7/eKRqcqVN1+4S6MnLZWgdmTjZ6+xWYWrG6z8PsVC5M11qtFwCS1SWOYSbeAEl7Y6d8A5C0O35u3wdI2h1HgKS3tI+lUQAFUMCUAgDJ4mMBVgLJmjpnPG2yRX98Qc1S1n7HTgciLlrjzs2u5PwgWQHLYo9KZ29K4DgtQDIaeezSVIN8vesNaZ3Sv09sz0xG7uo+Jl9JVQ4kVT2j7l3p+crMsX65pv2QLGPK1ophsFtLus8ASVPZxfx2AZIJPNEtmlAEpIMCnOlrt8nEcX3wocBMy6X3c/VVQDFS/gBIFi9CjPcf5z6Sa2T0xcb5R2uN/7LjU879GRTQVH3NKQwWKwLUe24RUVvn9MnRV5o01lC4yNiBtC9TuRjXNcD+U+m+ACSjUYS4iaiXZ4CkvbFTcQZI2h0/t68CJO2OI0CyMMfiHRRAARQIQwGAZPGxAAdIrnnB09Sn1caw7/6Gyq9UnJuute22R2RmaFx7Uyabe0XNbqb290Rt68yqNAcf1evzZu8R2bRivTRfuFFSV22W5kvuE/W/unek8/nC71hQk5/Y34C3FSAZjTxWAcn/6jkmXR7u5diYGZXVna/LOVUASVXHqHU/P6o/m6Dq0M+N9srlbQcqnirWraN4ftN/AEntU0VVCwIkAz7JhHVyi8p6AZLFk9uoxEhtB0Ay3DipK5U7/nOXqHukev1T07CMHWpzpjludH6puG7+LxYdGDl7H4nmCzdI77qXRU2LLNmc11WJSE56fvLiXLHBdK3V9mGA5JtJoG0JMUDS3tgprwEk7Y6fe7wASNodR4BkBWkYX0EBFEABAwoAJIuPBZy4QnJoQpXClT08xqw6IDn7Q+See56X7HhGb825nAzuPORARmc8QY2Zuj9oPm+9pFdule4fPy8jzx8TdduYTEu/TPeMyHTfqDN+kUn1y/ir7TL83BvS/aPnpOXKB94cL1DjEwpSMg5boAFAMhp57NmpevlOz3Hpm9HsLyJyeGJYbuw4XNW0qc6Ura37ZM/4oF4/nVvqieEuubB1n9Sk9/h2haBbWyX1GSDpyYIVLwyQ5ERYcCI0mRwAJO1IvgCSIcdp7peEIy8cr/jgroqC4eeOSff3n3HgZMsVm50rGdtu2SHdP3xG+rfvk4nXOkRdVVnpn7rRvbq367xfTnJMrfiYCpCMRhFSSeINkLQ3direAEm74+f2WYCk3XEESFaajfE9FEABFPBXAYBkibGA2jppXbVdun/wrPTc+4L0/MTD48fPS+/6l2Wmf8xTwKoGkueuk4GHD0huakZvvdmcdN/z/CxEVABx+Vrnddd3npbR+hYHOmbHMuV/0JzNiVpuqntYRl5sFPX9pvPXS1PN2lnAybjBvHEDgGQ08tizW+rle72NMjSjP06mIOLK9oNVXaW4PLVHbu44LMcmvV2U8OBguwMjFdB0ayKeq/MSQFLvVFHtUgBJToLzToImYaRqGyBZIrmNkBcBkhGI07K10n7n486vDSs+0KsiYDQjM4Pjs79Y7Bt1XqvCIJeZrrhZ9cXsxLR0/tdPZ+8rURMBvSLUfyo9jgIkq0scw0y8AZL2xk75BiBpd/zcvg+QtDuOAMmq0jK+jAIogAK+KQCQ1KhtnSlJ3alJNZ/PXSctlz8gmdYBT7GqCkgqoHjuOhl9pXn2ak6NNedmss5sTe59IdUPkIeeOiLZYf176hWsJpeT7MikjNY3S9vqnW/CzhjU8JXW/gu/B5CMRh6r7uP4w94mGclOa18E/exoj1zcur+qqxTVetf3p2Qiq/nDgblOdm9fyrn3pFsP8Vy9jwCSBUdwI28AJDkBAiTxQIEHAJIaRYhp36h7SdbUyeAjByWX8ZaUGDlbLGh06LFXZ6dxWc5UrQuLiUr/B0hWnzyGlYADJO2NnfIMQNLu+Ln9HiBpdxwBkgsSLf5FARRAgZAUAEiWGQtQsxmpKUyd26N4eF6+VlouvS94IHneOsk06d+XTt0CJn39g9K4dI10fvtJmWzpEwUp/fpTP5ZWYwktl90/e/UlU7g643EAyWjkscvTe+T6jlflnr5mWdPXIveWedT1p+SOriNVXZ2opltVQHPPuLcfK3ROT8jXu47K2VXcu9Kto3h+038ASb+O9qXbAUiahgq0Pw92cYVkmeQ2In4BSEYkTqpouWiTjLzcVPpIHvCn4wdbJXUNU7VWCh6LfQ8g+WYSaFtCDJC0N3bKawBJu+PnHi8AknbHESAZcDLH6lAABVCgiAIASUNjAbV1DoQL+grJ1JWbZbpHfxrI6cEJUd9pv22nTHUNFXFJdW/npmdkdG9K0ldvnYWSERkHK1anB/E+QDI6eewKVR86j32yIl36cX56X1Uwsja915nqddtQu0zn1I1p9f9eGuuTq9qqmyrWraN4ftN/AEl9D1azJECSE988YGj6RAuQNJTc+uxjgGR04qTuz5i6arOMv9ZRzbHet++OH2yb/cXkMnXvh+joZPrYFUT7AMk3k0DbEmKApL2xU14DSNodP/d4AZC0O44ASd9SNRpCARRAgaoUAEgaqnHDAJK1ddJ2yw6ZGdC/b+Vkc590fuMJmTzeXZWPdL488XqntN700OzVpgkfWwBIRiePdWr79F5R92XUeajl3XrEy7P63tKWeudqzEEP96x0+9aG/rSc05ffZQwAACAASURBVNIgla7fy7YmaVmApOsws88ASZ9BThCD1javAyBpKLn12ccAyWjFSUHJ1pselomQoeT4oTkYec4abkTvc59Tx3WAZGWJfBSSY6doSe2RXcPeCveG8QFZ2c6vGsOOIUDS3r6X7x3VD2tSe+TunuOeqqfemYx8rfuoM+CQ3x6vg/UFQNKTbVkYBVAABYwpAJA0NBYQNJCcm1q24+uPy8zQuJ5fciJTbQOSSfeLeLxaS28FhUtNNvZI+hp1pWSybwUDkAw27ww7z1d1yzmpBvl691FJT+n/YMDtQccmR+SWztdkKdO1VgSDS8UfIOm6zOwzQNLAoLLNwND0tgMkDSW3PvsYIBmxOKliokZdKblFhp4+KrnMtNkzw4LWs5PTMvj4YUldraZpBUaaOk4CJO0tQgCS9sZOFSMASbvj5xaUAEm74wiQXJB88S8KoAAKhKQAQNLQWEBIQLLz20/JzPCEtpv8vF+k7kqHn3tDmi/YKI3L1wY6g5upur6SdgGSduexbj2i86xqlmWpPXJTx2F5dWJYt5vMW259f8ppQ035qrNOltHXCSA5z2rG/gFI+gxyKjnxJOk7AElDya3PPgZIRjBOteucBF0l6j3rXpbp3lHzv1rM5WSisVdUEdN84UZRV2o21Sb7l4smj9cASf0kMWoJNUDS3tgpLwEk7Y6fezwASNodR4CksXqfhlEABVDAkwIASUNjASEBya7vPyvZ0UlPHii7sLrVXTb35qPKqynVD6B77n1xFkYmdLwBIGl3HuvWI+We1RSwy1MN8u2eY9KcGRNvd42c7ZkHxofkuvZX5ZzUHmCkASALkCx7BvBlAYCkzyDH5GB1HNo+ASSberUNnGkbkJZL75+dV554BfKLMYCkoSLEB/86vxpcsV5ab3xQBrbvk+meEf/BZDYn6t4RfffXS0pNn1JTl+hfKwZ17AVI2luEuEDySY9Ttu4dH2TKVgNFRLlCcOHnAEl7+15+LF0g+R2PU7b2z0w50yWpAYL89ngdrC8AktqlEQuiAAqggFEFAJKGxgICB5J10lS7TnrWvijZ8YwvnsnN5GSyqVcGH3tVejfslu4fPSc9a1+SgYcOyPjhdslNzVS8nqmuIUmt3JzYcQeAZLB5Z9B5vlOnpPfI+em9ct9gqwxUcM9I1bl6piflrp5jznSvqs2g9yMJ6wNIVnwY9/RFgKQPgCCoweo4rMcBktdsk/GjXZKbntF6qIQHIGkoKS7if4BksHp77ttzgFBdLZm+dpv0baqX8SNdkp2YEmeKFa8/s8rlnO/NjEzKaH2zdH33aWd62OYV62cLgoT+StFzXIr0J912AJL2JtQukHx8uEumczntxytj/QDJCBRSAEl7+15+UewCyW/3HNfug6q/dk5Pyp3cQzL0AQ2ApKcanoVRAAVQwJgCAElDYwEhAcm+TbudcYJqDZNJ90nn3U9K6ooHpPnCTdJ8/gZpOm+dNK1Y78ym1HLZ/aLuVznxRldFq1LjGL0bX5ltsyZ5szIBJONRj+TXJu5r9aNHdZ/7a9oPyTOjPZLJ/f/svWlwZOd57zdVzoekbj7EubGd5Lpukuv4JrHle32rUpbtcpIvcSkfUrGrbiI79pVEcmYADGcoksPhJoq0aEuWZGqJJdmWRC3kDGa4zHDTUNwlkRIpiuQAs2H2wdLdQANo7Gig9+4n9ZxGE81pDPqcPst7lh+quqYHOP129+/9H/T7nh+e9633dI7o4wYXUtKv7fGHlL7NXRCSPcXT8YMQki4vINu90MxxG4M63Qtv7xFJ3/WUtXG1bl7d7Za++ykZv/lIIJWB9FOznxCSPk1CPP59M6ZicvchazKQOnBMMvc/J7PfesPa77FwYVoq08tSWypYe042qnVp3eqlmlSXClKZWpb1k2lZfPaUzPz9j61qyNTtT1h/SWktz5rAiYDJ3wEIyehPQu6YOiP3ZUds3+6cOmv9lWRrssK/ZjKAkDTD3a+83zp52vY5qOfrvdkR+eTkKd8mtX69z7i1i5B0PI/nARCAAAR8IYCQ9OlagCEhOX/4HakXKr1npSGyfjIjkw8et/5YeWz3weYfLeu1Av3DZb0msXFdYnz3IeuaROFURnpZi1KLESZufzKRVZIIyXjNR3Sc3qqKvDl9Ur45Nybj5XWp93Ji6ArJIvKD5azckjklfZkh5i0+/lEzQrL3jwsnj0RIeiwITF7Mjsxz6154uw+JVkvauu0+iIwMOKcISZ8mIX7148YEQCcH+ntg4tbHJXXgqCX+0/c8LZlPPSuTDz4v2S+8ZE0kdBlW/b7+YYBWH0/c8pg1mbDOR91InopII79zEJLRn4ToXz7uTg/ZvunxcZMKUXw/CMnon3vtudPJv5PzcHd62Lpg0N4G94PPBELSyRSeYyEAAQj4RwAh6dO1ACNCclBy33tL6us9LtnaaMjyjy5a1w2sP1judp1goPkH05m7n5L8z0cdby2je0lqFaZ1bbPbc/l1bcVQuwjJ4Meefo73W1WR92XPyY/zOVmv976c8XqjJk8uTcotk6eojPRRRLbygJD0b3zR3jJC0tCHTWTkIXyMiAnT+UBI+jQJCeJ80klA36Gm9Ne/XmyJf/0jgNb33//eNX/dGMTr4zmu+zsFIRmvSUhrQMu/4e9XhGT4+4jzKP59hJBsn6JzHwIQgIA5AghJn64FBC4kD1t/aDz7rZ9Kfa3UU6DKk0uSue8ZGdv5qLWKkq3rVFqAsOugtfpSZWbV0fPqsq3LL400l4NN2GpNCMl4jHVbVZF7tCpyflQmyutS67EqUk+e2WpJvjM/LpbgZJnWQP6YGyHp6Nd2zwcjJLk4ft2L47YGG/CLJT+EpE+TENPniy6ZbPo18PzX7QOEZDwmIYiT6PUjQjJ6fcZ5Fr8+Q0j2PJ/ngRCAAAQ8JYCQ9GnObEhIznz9x1JbLTrPSL0h80d63NNxQyYu/eCUqGR08qVbz0zc+kTilm1FSEZ/bKvSsC8zLHdNnZWXV2dkrV51Ev2OY0dLa/KV3BXpSzf3oGT+E0xGEJIdUfTlGwhJLo5f9+I44sKngWgEMoeQTG7fc96b63uEZDADTAbycL42AwhJMnFtJvh/8JlASPoy16dRCEAAAo4JICR9mg8aEpLTX35VaivOhWQ5vSjpu5+S1rYwTq8T6OpMmU8/K9WFNUcZrC0XRJd81cc7fc4oH4+QDH7s6eV4v7VE60Ozl+V8aVWqjYaj3LcfrI8cWl+Sv565ILq1hLbt5Wulre2zhpBsT6N/9xGSEZBDUf5Q5bX7NJj1ObcIyWj2G+dbtPsNIbn9wJCBM3z8ygBCkmz5lS3atZ8thKR/E35ahgAEIOCEAELSpzll0EJSrxkNDMrU516Q2tK6kwhYez8uPXdSJvY+JuO9Lp3aP2g9fuX1S46qJOvFikw/9LL12scTtMITQtL+mDFM42tdonUgc1JunTwtTyxmZKHa436tG2dooV6TF1dn5O6ps1a1pbYdpvebhNeCkHT2cdHr0QhJn8UOgsCnwRz95utfiyEkyS2/u4LPAEKSwXYSBvhhfI8ISc69MOYyaa8JIdnrdJ7HQQACEPCWAELSp3mgCSHZPyjpO49JdS7vLCT1huS++UbzmtPAYG/XnvRxNx+R+cO/kEa5Zvv566WqzP7T6+6eO4LXCxGS0ZuPWEu0poflM9Pn5RdrC1JuOFueuP2k0KrIq6V1+cbcqOzNnLKqIlV2Jm0+EIb3i5BsT6Z/9xGSEfygQhT4NEAkC+8PNBGSZIzfM8FnACHJgDsMA/AkvgaEJOdeEnMftveMkPRvwk/LEIAABJwQQEj6NA80JCTHbz4suvyqky/d93HqCy+4WzZ1Q2TqHpZa9Wj3q1GuytzBty2ZqRWeSbkugZCM1nykPzMse9In5dvzY5KuFKT3BVpFivWavLQ6I5/Kjoi2259miVaT8xSEpN3f1u6OQ0gioRLzAZ+UgYwX7xMh6dMkhN83/L7ZJgMIyWhNQkwOknlub7OCkPSWJ/mEZy8ZQEi6m9TzaAhAAAJeEUBI+nQtwJSQ3HNY1s9MOopHbb0s6fuekbFdB93N3/sHZfLB56W+bn8Zy0alJgtHh2R875Hel4vdZs7txfUyP9pASEZj/KxViyoNPzl5Wp5dzsp63X7177UnoUrM0fKafH3uqlUVqSKSqkjzOUBIXptUf/6PkIzgB5UfH3606dOgM6L5QkiSB34nBJ8BhKT5wWcvF9F5TPT7DSEZ/T7kPIx+HyIk/Zns0yoEIAABpwQQkj7NA00IyY0Kw5U3nO3jWJlZkfTdT8nYbndCcqzvkKQOHJXaStF2DFVIzj/2LhWSO3bIjuvc/us/+J/l1oWLsnfyFEt6BrisqSUj08Ny99SIvJGfk4qLJVpL9bq8tDor91IVGboMIyRt/7p2dSBCMqLCCFng0yCRPFh/AYeQJF/8jgk+AwjJ6F9QR4pEsw8RktHsN863ePUbQtLVnJ4HQwACEPCMAELSp3mgKSE5cFgWnxmWRqlqOyO1fFHS97qvkFQhmbnnaamvlWw/t77O3PfebFZmsmTrllISIRn8GFhl5O70kPz19AU5VViWuotFWicrRWupV90rso+qSISk7d+O8ToQIYmAcrcEA/xiyQ8h6dMkhPMllueLV/IWIRn8xAKhAXPNAEKSHPC7wHwGEJLxusjAu4EABKJLACHp07UAI0LysOg+jLP/8BNnUlD3kPxbt3tINp97+qGXpV6wv4ek7jep+06ODzQf79VcO+ztsGSr+bHo9eYDLRn54PR5OVtc6VlF1qQh764vyl/PXLD2iWSvyHD2ORWSwYxfEJIIAgQBGejIAELSp0kIWevIWtgnBkG+PoRkOAek15uY8P349BdCMj59yXkZ3b5ESAYz+edZIAABCHQjgJD06VqACSGp1x/6ByV11zGpzuW7df3mz+sNyX3rp825e69Vivq4mw9L7vtvSaNsvzqzXizL1OdfbO4fqVIyIddQEJLhHcNqFeMD0+esykjd97GXr5VaVY4tT8r+ydPSlxmWgcxw6CoDmUc1M4iQ7CXhzh+DkEzIh1tSPsR5n94M2BCS3nAkj3B0kgGEZHgnIQzO4903CMl49y/nbzT6FyHpfCLPIyAAAQj4QQAh6dMc1qCQVDG4fipjPy6Nhiw+d1om9j3WFIO9XDftH5SJm4/I0vNnpFGt237uer4omXufFl3u1clcOurHIiTDOV7dnR629nl8b32p58rI0fKafDV3xZKQWhWpFZfMT8LLACFp+9e1qwMRkr18sPKYRA0Moj6w6eX1IyR9moTwu4PfHdtkACEZ3kEpE4Z49w1CMt79y/kbjf5FSLqa0/NgCEAAAp4RQEj6dC3AlJDcqHBceGpY6g4qFUvpBUnf/bSM7e5NDKpQTO1/Ukrj846yWbg0IxO3PoGQ3LFjy/0jd+zYIewhGczYdmBDHL68OiP2lfoH436htCp/O3vR2n+Sqshg+s3t3A8h+cEM+/U/hOQ2F4d7ETk8xqfBG/0UqMhBSJJjfpcFnwGEZDQGqG4HuDw+fP2MkAxfn3CeJK9PEJJ+TfdpFwIQgIAzAghJn+aBxoRkcy/G7BdfktpK0X4Y6g1ZeOw9q8pRl311dH1gQ4LOHXxbGuWa7efUSsqlF866q8yM6LVDKiTDN/bdmRqS7y9MyFrd/pLD7WG/UlqTL85ekl3pIdnDEq2RqQpFSLan2L/7CMmIflg5GgzwHp0NnuAlCEmfJiFki3NxmwwgJMM3CUGKJKNPEJLJ6GfO53D3M0LSvwk/LUMAAhBwQgAh6dO1AFNCUuefunzqLY9JaXTOSRSkMr0smU89K2M7D8q4g/0cx3YdlNQdx6SUWnD0fPVSVWb+/kfN5+p178pt5tthvo6KkAzXOFUl4t/OXBRdbrWXr/Hyunwpd3lDRobrvTEn2r4/EJK9JN75YxCSEf2wCvMHKa/NpwFsgFlFSEa/DzkPo9eHCMntB4YMnOHjVwYQkmTLr2zRrv1sISSdT+R5BAQgAAE/CCAkfZpHmhSSKvf6D8v8kXelXnRQ7dUQWX71vKT2H5Wx3SolbVRK7j4kE598XJaeO+Vo70jNcnVuVVIHjiVuuVa9doOQtD9m9Ht8rXs86vKqr6zOOt43siEiqfK6fGX2styUHpK+9LDVlrbn9a1/o032pPQ2OwhJP0YWnW0iJAOUPAgCnwZ29KHnVWcISbLK76vgM4CQ9HYg6fdEhfbj018Iyfj0JedldPsSIdk5Uec7EIAABEwQQEj6NA80KST1mln/oLWnY9lh1WKjVpf826OSuUf3kzxotWOJyfaKSb3fP2jtN5m6/UlZfumcaLWjk69GvS5LPzwj4zcfaT5Hwq7zISTDM4bdmR6SL+cuy1TFwRLHG2HPVUvyrbkxUUl4y+QpuXXytO+3vZlTkVkONQpzNYSkk9/cvR+LkEzYhxySwafBZcxyhJAkJ/yuCD4DCMnwTEKiMFDmNXqXF4SkdyzJJSx7zQBCsvcJPY+EAAQg4CUBhKRP80DTQlKrGwcGZeHoCak72NfRylajIcWL0zL12Rea+ztuCM6xvkPNasaBQWuvyfQ9z0j+7TFpVO3vG9nKbnVxTTL3P5vI6ki99oKQDMcYWkViX3pIXl6dcVwdqVmerhTlF2uL8s76ory3vijv+njT9t9aW7CWltUlZnsdg/O4D2YPIdn6rezvvwjJmIkkJIJPg8eE5QQhSY74XRJ8BhCSHxwIMjCGR1AZQEiStaCyxvNcP2sISX8n/bQOAQhAwC4BhKRP80DTQnJDIqbuPCblySW7cfjAcdXFdVn92RXJfeunMvW5FyR97zMy+VfHZfqrr8nyD89IeWpJpKGLVjr7atQbsvzSiEzsTWZ1JELy+uPDoMfOKva+OHtR0uWCsxBvHF2XhuhNz4IgboVGTf5hblRuTJ1ASGa8yRFCsqfoO34QQjJhognJ4NPgMmY5QkiSE35XBJ8BhKQ3A8igJy08X/T7DSEZ/T7kPIx+HyIkHc/jeQAEIAABXwggJH2aB4ZBSG5USc4dfFvq6+Xe8tNoSKNclXqxYrVRL1Ss5Vl1addev8ozK5K5/7lELtXauu5ChWQ4xrI3pE7IkcW01HsQ673m383jSghJz0UsQtJNIu0/FiEZM5HU+jDjX58GkQnJC0KS/PA7JPgMICTDMQlBbCSvHxCSyetzzvPw9TlC0v4EniMhAAEI+EkAIenTPDAMQlKvZ6mU3HtEVl67IG4kolcZVDGa++YbMq77UOprS8g1t2vfJ0LS/NhUl2vtTw/Lj/I5r+LteztFhCRC0veU+fMECMmEfthd++HH/30adEY0XwhJ8sDvhOAzgJA0PwlBUiSzDxCSyex3zvdw9TtC0p/JPq1CAAIQcEoAIenTPDAsQlKvUfUdktQdR2X9zKTTeHh6fKNal6Xjp5v7UvYnV0bqtReEpPlx6e70sDyQPSfniiue5tzPxhCS3ueGCkk/E7vZNkIyosIIWeDTIJE8WH+RhpAkX/yOCT4DCEnvB5MIB5jayQBCkpzYyQnH+JsThOTmBJ17EIAABEwSQEj6NA8Mk5DckJK6/2M5vWgmbvWG5N8bl9T+J2Ss71BiKyNb110Qkv6OM+2M429Kn7D2Y5yv9ricsYEzCSHpfW4QksEEGSGJgEr8B39rAMC/mwNvhOQmC3IBi6AygJD0fjBpZ+LBMXBHSJIBfg+YzwBCMpjJP88CAQhAoBsBhKRP89+wCUldIrV/ULIPvSyl8TmRAPfMa1RrsvrTy5I+cMyq1gxqvh3m50FImh+L6v6Rg4tpqQV4LnT7fdzt5whJ73ODkOyWOm9+jpBESCIkyUBHBhCSPk1CyFpH1sI8KQj6tSEkvR9MIhlgaicDCElyYicnHONvThCS3kzuaQUCEICAWwIISZ+uBYRNSOq1iY19GzOfflbW3h2XRqXuNj5dH18vVGTp+ClJ3faEjO+mMrJ1zQEh6e840844/hOp9+ToktlljLueQNccgJD0PjcIyWtC5tN/EZIIAgQBGejIAELSp0kIWevIWmsAzr+HBSHp/WDSzsSDY+COkCQD/B4wnwGEpE+zfZqFAAQg4JAAQtKnawFhFJKWlBxs7il52xOy9INTUl8rOUyMvcN1v8jS5KLkvvemTNzyGJWR11wbQkiaH4t+PPWe/GA5ay/QITkKIel9bhCSwYQbIXnNhwAXxX0afME5UiIGIcl5wO/C4DOAkPR+MIlkgKmdDCAkyYmdnHCMvzlBSAYz+edZIAABCHQjgJD0aR64ISQrMyvduuADP194algm9j1mLa/q6xy9b9B6nplv/FjWT6YtMdmoua+YVBFZnV+TxedOSfrup5vXxfoHI3V9zFfuG9dKEZL+jjO7jeP3ZE7KTakT8urq7AfOv7D/pyp1+ce5UbkxdUK6vUd+bi9jCMlgUo+QRJQxECADHRlASPo0CSFrHVkLYnAfledASNobIDKQhpPXGUBIkimvM0V7zjOFkAxm8s+zQAACEOhGACHp07UAFZL7j0rx8qzU8iXbt/kj7wYjJPVaxYYonLjlcZn67A9l6YWzUplekUapKpacrDe6xcf6eaNSk/p6WYqjc7L0/BmZfOAHMn7zERnrOyTjA8jIra5PICSdjx29HG+rkBxID8uLqzOSr1cjc5uvleRruauWTPWSR5LbQkja+jXv+iCEJIIAQUAGOjKAkPRpEkLWOrK21WA8qd9DSJqdhCR50J30946Q5NxL+jkQhvePkHQ9r6cBCEAAAp4QQEj6eC3g5sMycdsTkrr9Sds3a3nTIK8jDAw2xWH/oEzsfUxSB47J7MM/laUfnpH8z67K+plJKY8vSHVhXer5klVJWVstSmV6WYpXcrJ+IiULR4dk8rM/lIlbn7DasEQnVZHbXgtBSIZjPnLr5GnZP3UmUrd9mVOiQjUM4/k4vAaEpCdDia6NICSD/GDnubb9AE6qhAjj+0ZI+jgJ4fcAvweukwGEJIPoOAzgo/geEJKce1HMbdxeM0Ky67ydAyAAAQgEQgAh6e+1AK0SHNtt/9aqWgz8utFAs2LSqmrcc1gm9h6x9n6c+OTjlmhM3faEZD71rGTuf05Sdxy1ROvErY+LVldqNaS+buuxiEhb1z8QkuGYjwxkhqUvHZ1bf3oYGemxjEVIBjLUEITkdS4MB/5hz+uw9SFNv/g7OG7xRUgGw7nFm3/hrRlASIZjEhK3i/y8n+65Qkh2Z0SOYOR3BhCSwUz+eRYIQAAC3QggJJmbdlyf0GVWVSxuSEZLqqpY1du139s4rqMNrnlue80TIclY2++xNu3byxhCstsowZufIyT5UNz2Q5FBRDIHow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HiGJjOqQUe0fitxP5iAJIZnMfud8N9vvCEl7A0QG0nDyOgMISTLldaZoz3mmEJL2Ju8cBQEIQMBvAghJs3NC5uTJ5I+QdD52ZLwNMz8ygJD0e5TRbB8hiZBESJKBjgwgJJM5CGbyY7bfEZIMqP0YUNNm91whJLszIkcw8jsDCMlgJv88CwQgAIFuBBCSZueEzMmTyR8hyVjb77E27dvLGEKy2yjBm58jJJFRHTKKAVAyB0Dt/Y6QJAPteeB+MHlASNobIDKQhpPXGUBIkimvM0V7zjOFkPRmck8rEIAABNwSQEgGM/djjg3n9gwgJJ2PHRlvw8yPDCAk3Y4i7D0eIYmQREiSgY4MICQZHLcPjrkfTB4Qkgyo/RhQ02b3XCEkuzMiRzDyOwMISXuTd46CAAQg4DcBhGQwcz/m2HBuzwBCkrG232Nt2reXMYSk36OMZvsISWRUh4xq/1DkfjIHSQjJZPY757vZfkdI2hsgMpCGk9cZQEiSKa8zRXvOM4WQDGbyz7NAAAIQ6EYAIWl2TsicPJn8EZLOx46Mt2HmRwYQkt1GCd78HCGJkERIkoGODCAkkzkIZvJjtt8Rkgyo/RhQ02b3XCEkuzMiRzDyOwMISW8m97QCAQhAwC0BhKTZOSFz8mTyR0gy1vZ7rE379jKGkHQ7irD3eIQkMqpDRjEASuYAqL3fEZJkoD0P3A8mDwhJewNEBtJw8joDCEky5XWmaM95phCS9ibvHAUBCEDAbwIIyWDmfsyx4dyeAYSk87Ej422Y+ZEBhKTfo4xm+whJhCRCkgx0ZAAhyeC4fXDM/WDygJBkQO3HgJo2u+cKIdmdETmCkd8ZQEgGM/nnWSAAAQh0I4CQDGbuxxwbzu0ZQEgy1vZ7rE379jKGkOw2SvDm5whJZFSHjGr/UOR+MgdJCMlk9jvnu9l+R0jaGyAykIaT1xlASJIprzNFe84zhZD0ZnJPKxCAAATcEkBImp0TMidPJn+EpPOxI+NtmPmRAYSk21GEvccjJBGSCEky0JEBhGQyB8FMfsz2O0KSAbUfA2ra7J4rhGR3RuQIRn5nACFpb/LOURCAAAT8JoCQNDsnZE6eTP4IScbafo+1ad9exhCSfo8ymu0jJJFRHTKKAVAyB0Dt/Y6QJAPteeB+MHlASNobIDKQhpPXi2OvVwAAIABJREFUGUBIkimvM0V7zjOFkAxm8s+zQAACEOhGACEZzNyPOTac2zOAkHQ+dmS8DTM/MoCQ7DZK8ObnCEmEJEKSDHRkACHJ4Lh9cMz9YPKAkGRA7ceAmja75woh2Z0ROYKR3xlASHozuacVCEAAAm4JICSDmfsxx4ZzewYQkoy1/R5r0769jCEk3Y4i7D0eIYmM6pBR7R+K3E/mIAkhmcx+53w32+8ISXsDRAbScPI6AwhJMuV1pmjPeaYQkvYm7xwFAQhAwG8CCEmzc0Lm5Mnkj5B0PnZkvA0zPzKAkPR7lNFsHyGJkERIkoGODCAkkzkIZvJjtt8Rkgyo/RhQ02b3XCEkuzMiRzDyOwMIyWAm/zwLBCAAgW4EEJJm54TMyZPJHyHJWNvvsTbt28sYQrLbKMGbnyMkkVEdMooBUDIHQO39jpAkA+154H4weUBI2hsgMpCGk9cZQEiSKa8zRXvOM4WQ9GZyTysQgAAE3BJASAYz92OODef2DCAknY8dGW/DzI8MICTdjiLsPR4hiZBESJKBjgwgJBkctw+OuR9MHhCSDKj9GFDTZvdcISS7MyJHMPI7AwhJe5N3joIABCDgNwGEZDBzP+bYcG7PAEKSsbbfY23at5cxhKTfo4xm+whJZFSHjGr/UOR+MgdJCMlk9jvnu9l+R0jaGyAykIaT1xlASJIprzNFe84zhZAMZvLPs0AAAhDoRgAhaXZOyJw8mfwRks7Hjoy3YeZHBhCS3UYJ3vwcIYmQREiSgY4MICSTOQhm8mO23xGSDKj9GFDTZvdcISS7MyJHMPI7AwhJbyb3tAIBCEDALQGEpNk5IXPyZPJHSDLW9nusTfv2MoaQdDuKsPd4hCQyqkNGMQBK5gCovd8RkmSgPQ/cDyYPCEl7A0QG0nDyOgMISTLldaZoz3mmEJL2Ju8cBQEIQMBvAgjJYOZ+zLHh3J4BhKTzsSPjbZj5kQGEpN+jjGb7CEmEJEKSDHRkACHJ4Lh9cMz9YPKAkGRA7ceAmja75woh2Z0ROYKR3xlASAYz+edZIAABCHQjgJAMZu7HHBvO7RlASDLW9nusTfv2MoaQ7DZK8ObnCElkVIeMav9Q5H4yB0kIyWT2O+e72X5HSNobIDKQhpPXGUBIkimvM0V7zjOFkPRmck8rEIAABNwSQEianRMyJ08mf4Sk87Ej422Y+ZEBhKTbUYS9xyMkEZIISTLQkQGEZDIHwUx+zPY7QpIBtR8DatrsniuEZHdG5AhGfmcAIWlv8s5REIAABPwmgJA0OydkTp5M/ghJxtp+j7Vp317GEJJ+jzKa7SMkkVEdMooBUDIHQO39jpAkA+154H4weUBI2hsgMpCGk9cZQEiSKa8zRXvOM4WQDGbyz7NAAAIQ6EYAIRnM3I85NpzbM4CQdD52ZLwNMz8ygJDsNkrw5ucISYQkQpIMdGQAIcnguH1wzP1g8oCQZEDtx4CaNrvnCiHZnRE5gpHfGUBIejO5pxUIQAACbgkgJIOZ+zHHhnN7BhCSjLX9HmvTvr2MISTdjiLsPR4hiYzqkFHtH4rcT+YgCSGZzH7nfDfb7whJewNEBtJw8joDCEky5XWmaM95phCS9ibvHAUBCEDAbwIISbNzQubkyeSPkHQ+dmS8DTM/MoCQ9HuU0WwfIYmQREiSgY4MICSTOQhm8mO23xGSDKj9GFDTZvdcISS7MyJHMPI7AwjJYCb/PAsEIACBbgQQkmbnhMzJk8kfIclY2++xNu3byxhCstsowZufIySRUR0yigFQMgdA7f2OkCQD7XngfjB5QEjaGyAykIaT1xlASJIprzNFe84zhZD0ZnJPKxCAAATcEkBIBjP3Y44N5/YMICSdjx0Zb8PMjwwgJN2OIuw9HiGJkERIkoGODCAkGRy3D465H0weEJIMqP0YUNNm91whJLszIkcw8jsDCEl7k3eOggAEIOA3AYRkMHM/5thwbs8AQpKxtt9jbdq3lzGEpN+jjGb7CElkVIeMav9Q5H4yB0kIyWT2O+e72X5HSNobIDKQhpPXGUBIkimvM0V7zjOFkAxm8s+zQAACEOhGACFpdk7InDyZ/BGSzseOjLdh5kcGEJLdRgne/BwhiZBESJKBjgwgJJM5CGbyY7bfEZIMqP0YUNNm91whJLszIkcw8jsDCElvJve0AgEIQMAtAYSk2Tkhc/Jk8kdIMtb2e6xN+/YyhpB0O4qw93iEJDKqQ0YxAErmAKi93xGSZKA9D9wPJg8ISXsDRAbScPI6AwhJMuV1pmjPeaYQkvYm7xwFAQhAwG8CCMlg5n7MseHcngGEpPOxI+NtmPmRAYSk36OMZvsISYQkQpIMdGQAIcnguH1wzP1g8oCQZEDtx4CaNrvnCiHZnRE5gpHfGUBIBjP551kgAAEIdCOAkAxm7sccG87tGUBIMtb2e6xN+/YyhpDsNkrw5ucISWRUh4xq/1DkfjIHSQ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PrJC8sd/8WVZv+OHohdwucGADHibgfrdr8rdf/DnsmPHjm1v9/7hX4geC39v+cMzmTz1M+2Nv/jKlufcr/zO/yS3r47KbctX5NbFS9xgQAY8zICeV/vXxuRXf/dDW55/rc/Cv/zpc3KgnIG9h+z5fcbv81YG7pE5+YN7b93yHPzMZz5jb2bLURCAAAQg4JoAQhJR1i7KuB9MHhCS9mQRUg1OfmcAIel6GGGrgcgKyX/4yK3yxl9+RV766Be4wYAMeJyBn3/86/LxD/3xlheFWhdm9d9P/M5HRI/lPOT3EBlwnwH9TPunj9y25Xn3n/3Gfyv/74+ekj//0TH5s1ef5AYDMuBhBvS8+oufPC2//K9/Y8vzr/W593988+/kL988DnsP2fP7jN/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oULXj8X38gAGSADZIAMkAEyQAbIQPQzgJC87lyeH0AAAhDwnABCElHWLsq4H0weEJL2ZBFSDU5+ZwAh6fmwYssGEZIISYQkGSADZIAMkAEyQAbIABkgA2QglBlASG45j+ebEIAABHwhgJAMRkAh+uDcngGEJKLNb9FG+/YyhpD0ZWjR0ShCkgsPobzwwF+zR/+v2elD+pAMkAEyQAbIABkgA2TAbQYQkh1zeL4BAQhAwDcCCElEWbso434weUBI2pNFSDU4+Z0BhKRvw4sPNIyQREgiJMkAGSADZIAMkAEyQAbIABkgA6HMAELyA/N3/gMBCEDAVwIIyWAEFKIPzu0ZQEgi2vwWbbRvL2MISV+HGO83jpDkwkMoLzy4/UtqHs9f45MBMkAGyAAZIANkgAyQgehnACH5/tydOxCAAAR8J4CQRJS1izLuB5MHhKQ9WYRUg5PfGUBI+j7MsJ4AIYmQREiSATJABsgAGSADZIAMkAEyQAZCmQGEZDAXBngWCEAAAkoAIRmMgEL0wbk9AwhJRJvfoo327WUMIRnMWAghyYWHUF544K/Zo//X7PQhfUgGyAAZIANkgAyQATLgNgMIyWAuDPAsEIAABJQAQhJR1i7KuB9MHhCS9mQRUg1OfmcAIRnMWAghiZBESJIBMkAGyAAZIANkgAyQATJABkKZAYRkMBcGeBYIQAACSgAhGYyAQvTBuT0DCElEm9+ijfbtZQwhGcxYKLJC8jd/+V/Iv/3V35Df+ZX/jhsMyIDHGfh3v/bfy6/9s1/uelFKj9FjOQ/5PUQG3GdAP9N+85d/fcvz7j/6T/5j+dV/81vW7Vf+zW8JNxiQAe8yYJ1b//a3Rc+z7Sq5/vPf/Ffyq7/7Ic4/fgeRAR8y8Gv/7nfkn/3ar2x5DiIkg7kwwLNAAAIQUAIISURZuyjjfjB5QEjak0VINTj5nQGEZDBjocgKyY996I/lnt//c9n/e/83NxiQAY8zcN8f/gf5w3/x21teFGq/WHvX7/+5FO98Sab2PcENBmTAZQaWb39OfvTnD2153v3Kh/5H+T8PfkM+fOde+b0DN3ODARnwMAN6Xv3+3fuuK0Nan3sf+sRH5Y8evEtuTg/JLbMj3GBABjzMwF3VrHz47n1bfgYiJIO5MMCzQAACEFACCMlgBBSiD87tGUBIItr8Fm20by9jCMlgxkKREJIf+9jH5NrbXXtulfv3HZD79t7BDQZkwOMMPLDvTtm3a+D98651Mfbaf+/88J/J2h3PS+rmI9xgQAZcZmD+1qfl5T/74pYXY/+L3/4f5J//y1+Xj9+yV/Z++l5uMCADHmdg3/2fkht23vT+59614079/567Dsh/+d/8S/nTY9+VvVOnucGADHiYgQOltPzenXu3/AxESAZzYYBngQAEIKAEEJKIsnZRxv1g8oCQtCeLkGpw8jsDCMlgxkKREJKvvPKKXHubOz0u5YuzUjg/zQ0GZMDjDFQv5eTSO6ffP++uFZGt/x/48Edldf9xYZAazCAVzvHmnPvkU/LSR7+w5cXYlpB87dI5uVBc5QYDMuBlBkp5uVDOy+s/f+v9z71rx536/zPzM/K7/+sfyZ88+bD4PRGifSbbScvAHYUJq/K7NcZs/xchGcyFAZ4FAhCAgBJASMZ7zsk1hXD2L0KSsX/Sxv5hfb8IyWDGQghJj0UOghRBHIcMICTDOUhl8hDvfkFIIlqRzYYygJBEsGa4CGL6ogBCMpjJP88CAQhAoBsBhGS855xcUwhn/yIkGYubHovz/M0MIiS7jRK8+TlCEiFJdSEZ6MgAQjKcg1QmD/HuF4SkIRnlZaUdbUWzchMhiZBESBrPAELSm8k9rUAAAhBwSwAhGe85J9cUwtm/CEmEJEIwHBlASLodRdh7PEISGdUho+JQ4cd7cFepipAM5yCVyUO8+wUhiZCkQtJQBhCSxmUUE/BwTMBN9gNC0t7knaMgAAEI+E0AIRnvOSfXFMLZvwhJxsImx+E892b+EJJ+jzKa7SMkEZIISTLQkQGEZDgHqUwe4t0vCElDMoqqxmhWNXrZbwhJhCQVksYzgJAMZvLPs0AAAhDoRgAhGe85J9cUwtm/CMlNIYQcg4XJDCAku40SvPk5QhIZ1SGjqC50V10YB34IyXAOUpk8xLtfEJIISSokDWUAIWlcRpmcdPLc4bjogZD0ZnJPKxCAAATcEkBIxnvOyTWFcPYvQjIc41HmBfQDQtLtKMLe4xGSCEmEJBnoyABCMpyDVCYP8e4XhKQhGeVlpR1tRbPaEiGJkKRC0ngGEJL2Ju8cBQEIQMBvAgjJeM85uaYQzv5FSCLCkKHhyABC0u9RRrN9hCQyqkNGxaHCj/fgrsoTIRnOQSqTh3j3C0ISIUmFpKEMICSNyygm4OGYgJvsB4RkMJN/ngUCEIBANwIIyXjPObmmEM7+RUgyFjY5Due5N/OHkOw2SvDm5whJhCRCkgx0ZAAhGc5BKpOHePcLQtKQjKKqMZpVjV72G0ISIUmFpPEMICS9mdzTCgQgAAG3BBCS8Z5zck0hnP2LkNwUQsgxWJjMAELS7SjC3uMRksioDhlFdaG76sI48ENIhnOQyuQh3v2CkERIUiFpKAMISeMyyuSkk+cOx0UPhKS9yTtHQQACEPCbAEIy3nNOrimEs38RkuEYjzIvoB8Qkn6PMprtIyQRkghJMtCRAYRkOAepTB7i3S8ISUMyystKO9qKZrUlQhIhSYWk8QwgJIOZ/PMsEIAABLoRQEjGe87JNYVw9i9CEhGGDA1HBhCS3UYJ3vwcIYmM6pBRcajw4z24q/JESIZzkMrkId79gpBESFIhaSgDCEnjMooJeDgm4Cb7ASHpzeSeViAAAQi4JYCQjPeck2sK4exfhCRjYZPjcJ57M38ISbejCHuPR0giJBGSZKAjAwjJcA5SmTzEu18QkoZkFFWN0axq9LLfEJIISSokjWcAIWlv8s5REIAABPwmgJCM95yTawrh7F+E5KYQQo7BwmQGEJJ+jzKa7SMkkVEdMorqQnfVhXHgh5AM5yCVyUO8+wUhiZCkQtJQBhCSxmWUyUknzx2Oix4IyWAm/zwLBCAAgW4EEJLxnnNyTSGc/YuQDMd4lHkB/YCQ7DZK8ObnCEmEJEKSDHRkACEZzkEqk4d49wtC0pCM8rLSjraiWW2JkERIUiFpPAMISW8m97QCAQhAwC0BhGS855xcUwhn/yIkEWHI0HBkACHpdhRh7/EISWRUh4yKQ4Uf78FdlSdCMpyDVCYP8e4XhCRCkgpJQxlASBqXUUzAwzEBN9kPCEl7k3eOggAEIOA3AYRkvOecXFMIZ/8iJBkLmxyH89yb+UNI+j3KaLaPkERIIiTJQEcGEJLhHKQyeYh3vyAkDckoqhqjWdXoZb8hJBGSVEgazwBCMpjJP88CAQhAoBuB6wnJz/5vN4nc+yNZuPUZbjAgAx5noHzXy/LSn31BduzY0fX263/0YbmrOiX7V0fltpWr3GBABjzMwP61cblt5Yr88m/+q45z8Zd+6ZdkdHS028coP7dBACGJjOqQUVQXuqsujAM/hGS8xRdiM5z9i5BESFIhaSgDCEnjMoq/yt38q9ykskBI2pi5cwgEIACBAAhcT0j+hw/973L8//msHPm/7uMGAzLgcQae+fcPyoP/yyc6BMhWgvKf/9a/ln//7CPyp08+LH/yxLe5wYAMeJiBPz36HfmTx78l/+l/9Wsd5yNC0rtBCEISIYmQJAMdGUBIhlNYIRLj3S8ISUMyystKO9qKZrUlQhIhSYWk8QwgJL2b4NMSBCAAATcEricktxIjfK97NRuMYEQGyAAZiEcGEJJuRhcffCxCEhnVIaPiUOHHe3BX5YmQjLf4QmyGs38RkghJKiQNZQAhaVxGJbUqkPe9WRmKkPzgJJ3/QQACEDBFACEZjwvnCBD6kQyQATLgbQYQkt6NTBCSCEmEJBnoyABCMpzCCpEY735BSBqSUVQ1RrOq0ct+Q0giJKmQNJ4BhKR3E3xaggAEIOCGAELS2wvYCAF4kgEyQAbikQGEpJvRxQcfi5BERnXIKKoL3VUXxoEfQjLe4guxGc7+RUgiJKmQNJQBhKRxGUWl4GalYFJZICQ/OEnnfxCAAARMEUBIxuPCOQKEfiQDZIAMeJsBhKR3IxOEJEISIUkGOjKAkAynsEIkxrtfEJKGZJSXlXa0Fc1qS4QkQpIKSeMZQEh6N8GnJQhAAAJuCOzbt0+4iO3tRWx4wpMMkAEyEI8MXLlyxc1HLI/dIICQREZ1yKg4VPjxHtxVeSIk4y2+EJvh7F+EJEKSCklDGUBIGpdRSa0K5H1vVoYiJLk+AQEIQCAcBL797W/LH//xH3ODARkgA2SADJCBtgx85CMfkWw2G44P64i/Co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o1Ef9oAAAgAElEQVT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zQq/rBTOZ6Vw7pqbfs+6UfXopF8RkjEQXwODMt4/KGO7D8nYroObt75D1veRm+HrY4RktIXk+eKqtN/OFVdEb+3f0/tUQYaQAULSuIzyqipwT+akDGSGpT89LH3pYdmdHtq4Nf+v39djvHo+2vGOJULSxsydQyAAAQhAAAIQgAAEIAABCEScAEISIdkmJFvyrtu/IZB7Kh5HpqRwdqr57/msFC/NSPHKrJSu5qx/i5dnpXhxpikpW8fp4+jzrgwQkuGTVXYEosrH0RsfkdFPfN8SkOP7HpPUHUcl86lnJfNXP5D0vc/IxG1PyvjAoIze8H0Z/fj3msfufBRJucd8nyMkQyiqthGILdGo0nFkQz6qbLxUysvlUl6ultes25VS3vrehdKqJShbx7Yej6AMQb8jJCMt6FRA7koPyQ2pE3JjakgG0ifl1snTctfUWbl/+px8Zvq83JcdkTunzsitk6csWfmJ1Am5KT1kSUsEpXdS0Y2gRUhG/KoCLx8CEIAABCAAAQhAAAIQgIANAghJ5NSmnLow3ZR6Kvaud7s4I8ULpoTkhoQ8l7WkYzmzKJXsslRmV6Q6n5fa0rrUVotSXytZ/9aWC1JdXJdqLi+VqSUpTyyISsr3qyipnNzs+2vOA4SkeTllR0BaxwwMytiNj1oiUuXj9JdekfnBX8jS8dOy8qMLkv/5qKyfzFi5XxtOy+pPr8jyiyOy8NSQzA++I7mHfyZTf/NDGe8/JKM3PGJVVNp+7hBIvDi9VoRkCMTUNgKyJQ5VJLakosrHifK6ZCtFyVVLMl8ty1KtIiu1qqzVmze9r99bqJVltlqSyUpBxstrlqRsr6Jstc+/BnKAkIyckFSJuHNDQt6SOSWfm7kg35kfl6eXp+TFlRl5fW1O3llflDMbVconC0vyi/UFeX0tJ8+vTMsjCxPy5dxluTc7YklJlZMqNt0INR7rTmwiJG3M3DkEAhCAAAQgAAEIQAACEIBAxAkgJK8RMcmsnstalYSVmZWmwFOJt9VtaV2q82tSGs1dV2T5w29DRJ7PSml8XvR11vMladTqjk6/RqkqtZWi9fjS2NzmEq9koKM/EZIREJIDh2Vs56My1ndIsl98SeafeE/yP79qSXonJ0ajXJPSlVlZev6MzHztx5Laf7QpJncdlDjJvii8F4SkARFlQ0C2BGFLRF4srUqqvC4z1ZIs1ypSajj7LKpLQwr1miUppytFGS2vWZWTreVdW8/HvwHmASEZKRGn1ZC6HOvnZi7KwYW0vLaak6ulvFQcnovZalFOrC/Js8tZ+dLsZVGxqVWWiEl3YrFXMYuQdDJ641gIQAACEIAABCAAAQhAAALRJICQREZZlVPFKzl7gq/ekHJ6Ibh9GTeWWC2nFqwqyHqx4smZVi9UpDqXF0tMWs/BUq7tMhkhGW4hae0LedOjMvmZ47L4zEnRamEvvrTKOP/2mMwdfNsSk2M7D1rLu0ZB5sXhNSIkAxRQDkSkisGWLBwvr1uVjk7Fx3bn53q9ZlVOjpXXrP0mzzl8bYhLD3KDkIyEkOzLDMvO9Alr+dWjS5MyVl7f7tRy9DP944Afrebk63NXLTGp0rNXscbjehOaCElHkeVgCEAAAhCAAAQgAAEIQAACkSSAkERIWnKxNDFvK8CNal1UDhZ8X+402xSlF2ekMrsqjUrN1utzepCKyfLkkhQvTjeXciUPVrUkQjK8QnJs10FJ3f6kJQ11+WRfvhoNWX3rqkw+eLxZhdk/SLVkAMvTIiQ9EEseyzytilQZqftA6nKrTqshnZyfWjWpS79eLOWt50Q0BpgHhGTo5ZtWROr+j99dGJczhWUnp5ajY3V5ZV3y9YHpc3KT7keZ6U2uISWdc0NIOooqB0MAAhCAAAQgAAEIQAACEIgkAYRk4gVUVgoXpq1qQTsJDkZIbsjIKzlr6Vhp2HllvR/TqDes6sv395dMfCamBSEZTiE5etOjkr7naVl57YI0qv5I+vYzSYXnzNd/bO0rqUvDxqEKMczvASEZoICyIS5bMlIrF/P1avup4dt9Xc51sVaRq9YyrqtWxSRiMoBcICRDKyR1r8jd6WG5Y+qMvLI6Yy137NsJ2Naw/iHCN+ZGZSB9kiVcA5KyCMm2AHIXAhCAAAQgAAEIQAACEIBATAkgJJMun85lpXg1J42yvYut/gtJXTq1uVdkLV8K9LSrLq0LUnKaCskAKuF6kWK6X6Qu0br27nig50Ultyrzh9+xZCRS0l9RjZAMQDzZEJEqAFsyUpdo1crFoL90GVcVoa2lYpGSPmcDIRlKIdmSkXdlz8ob+bmgT0NZrJXlkfmU9KWHRF8LVY/+MkBIBh5xnhACEIAABCAAAQhAAAIQgEDgBBCSiRaSzX0TdS9Fu1/+CslNGalLqQb+1WhYFZnFSzMBLEnbFH/t+zaG6T4Vkv6KJ6dCUvdynPrr41IYmQr8tNAnbJSqMvfo2zLePyhjfSzf6rT/7B6PkPRZOjmQkSokJwzJyNZJrlJydENKIiR9zgZCMpSyrT8zLPdkz8rP1xZap0Xg/y7XKvLw/Ljo/pUISYRk4AHkCSEAAQhAAAIQgAAEIAABCMSMAEIysUKyuSxqOb0gKhntfvkqJDeqNetrwVZGfuC9NxrWnpWFc01ZGyZJGORrQUiGR0iO7T4kqf1Pyvpw6gNRDfo/tYU1mf7yK83lW9lT0pflaxGSPksnm0JSqxJVBJqojLz2vF6rVzeWb10RpKSP+UBIhk626Z6Rn5w8LW+sBV8Zee15uFCtyD/Oj8qu9FDoOMVJklIheW3y+D8EIAABCEAAAhCAAAQgAIH4EUBIJlJINmVkaXxe6kVnlYi+CUmVkRdnRJdNNf3VqNSkNDEvSZaSCMmQCMmBwzI+MCjLL5wVzaXpr+LlGcnc/6yM7T7oi5CzW0kY1+MQkj4KJ5syUisjL5byslRz9tno57m5UCvLhRL7SfoqZBGSoRJtA+lhGciclO8vpMT8J1/z7E6VC3JfdkT601RK+iVBEZJ+fpLQNgQgAAEIQAACEIAABCAAgXAQQEgmTUhq5d+5rGhlZH297DiF/gjJrBQuTFuViY5fkC4nWW+IVlXWlgtSnV+T6nzeul9fK0ujZr/6s/25a6tFKV7UZVWTWSmJkAyHkNSlWnMP/0w0y26/9NxtNBpum5HVN69I6rYnhf0kvc8IQtKskGztG5mtFKXmwbni+mTbaKDaaEimUrD2k/RVytmUtrF8DQjJ0AhJ3atRpd/fzFyQ6arBFTOuOYH1PHx1NYeQ9HEvTYTkNaHjvxCAAAQgAAEIQAACEIAABGJIACGZCCHZlJC6/1zx8qxUplekUa72FGe/hGQ5tdCTPKznS1KZWpbilVlLahbOTln77KlILF7JSSW7LL3sR6kiszy5lNgqSYSk97LJcVVf/6C1VGtpNNfTuaoPKmcWZfWnl2XxB6dk/vH3ZOHoCVl6/ozk3xmTyvRyb+02GpL79s9kfKN60/H72hMCtiF9DQhJs0JSl2odK69JsdHbH7LoCaUiU5d6zderslqviu4DWW7UpS7u/hhA27tSyotK01gKQdPvCyEZGiGpS7XeNnlK3lyb7+0zSsQ639LldTlXXJXhwpIl81Xq6znp5muxVpGvzF5BSvokJRGSbtLJYyEAAQhAAAIQgAAEIAABCESDAEIyNkJSK/k2xONGFaS15OjIlCXVildzUp5altpKUcRF5YfnQlKXar0003xdTs6ZRkOqC2uWdFTR2lxetb2acZNFaXTOeft6YXm5gJB85RV55ZVXZMeOHVveDnz4o7K6/zjLd/oguEZvekQWHn/P8bLKehrpHxys/OSSZL/4klXJOPqx78noJ77fvH3suzL+ycdl+quvSf7tMZG6c1FSuDAjqQPHZGwXS7d6KWQRkuZkm4o+veV6rMhSEanLvE5VCpbUVHl4uZS39qJMlwuiVZf683qPn78qNLWNkSJ7SfoiZBGSoRCSrerIh2YvSaXHc+VscUWeXMrI381ekk9nz8mBqTPy6eyIfHn2snxnflxeWJmR6UrRyYjz/WP10/K99UVRaaqv1a+lS5PaLkLy/ahxBwIQgAAEIAABCEAAAhCAQGwJICRjISSzUrwwbYk9rYBU+agSTvdBLE8tSXUuL7V8yZWIbJ0B3grJpkTV5WMdSdINGanLvNra51ErQ6/MOl72slGqSmlsLpHLtlIhabiKb+CwVR2puXX6pX90sPjsKZnY95iM3vCItQdlhzTrH5SxGx+R1P6jsvTCiOMqYl0meeYbP2m2PTCIkPZISCMkzQlJrY4cLa9ZFY1OzzldynGmWrIqF1UYalstwakVWvp/lSS6N6VKRa2g7OVLq7PYS9KnjCAkQyHX+jNaHXlaXs33tjLAW/kFuTc7IjekTsjO9JAlDnX5VxWIu9JD1vd3p4fl73NXZKiwJJUeqqGnq0W5L3vO2uMyqeLQr/eNkOzlk4HHQAACEIAABCAAAQhAAAIQiBYBhGTUheSFaSmnF61qQa3o070PdT9F3R+yXqr2VP20XYQ9FZJWdeSs1Fcd/KV6o2FVO2pVpaP9HXXfTF0WtuLgQnC9Ye1raUt6Rj1H17x+hKRZITm2+5DMHXpbag73edXfAfOH35GxvkFb1YvWPpA3H5H5I+9Kbc3ZXl3rZyYldcdRW8/TIUQ9Enhxaxch6ZNssrEcqEpDlYVOl1bVysjZaul9Abld9Z5KShWWuixsL1JSl5Idt5ahpEpyO849/QwhGQohqbLwr7LnZaFW2W4ouuXPtHLxrqmzsjs9tO170crGm9JDsn/yjPy4B/GpyzAfXkxLX5fn8UvaxbldhOSW0eabEIAABCAAAQhAAAIQgAAEYkUAIXmNiClE6v9ZKV6cluriemCh9E5IblRHZhYdVUfqUpRW1aIuS+ukr/T4C9NWtagTWLWlwsaelNPOns/JawvhsQhJg0Jy4LCM7XxU1k6knETVOlb3h1RJ52gp1b5D1vGrb1wWqdnfO09/F8x89TUZ7x9s7ieJZHRdKYqQNCMkVRReKuVl2aEE0eVX56tlqzLyvM2lVFtScrJSEK2sdPKlR7Nsq08ZQUhuK/GCkGADmZOyL3NSBhfSTk4LaxlkrUR+IHtOVGjaea0qJXemhuS+7IiMlZ2PobW6kmVbvV+yFiHpKPocDAEIQAACEIAABCAAAQhAIJIEEJIhlEH2RduGkFxYCyx8nglJrY68PGvt02j3xesykbr8bM8ViyNTVpWkk+Vh64WKtRyu/T6Jh7hESJoUkoPWUqpa0evkS/dUnfzr5y2Z6ahycOCwjPcdkqkHj0t1Pu/kKWX5lfMycesTMt7Hsq2OmF9H3iIkfZJNXSoktTpyorwuZYfLN67Wq5bI1Mc7qcpTKanHL1TL4kxJisxVy+8vCevkOTm2S7YQkrZEnh3Z1+sxKvjunDorpwpLjj6HdCnjz89cspZkdfLce9LDMpAZln+aG3O8VHOqvC6fnDzNPpIe76OJkHQUfQ6GAAQgAAEIQAACEIAABCAQSQIISYSko+B6KSR1n0ttz+5XvVyV4pWcs6Va2/tXJeiVWdGqx3qxYutWWylYe3I6Wh62/Tkjeh8haU5I6nKrM1//iePK58VnTsrEviNiLcN6HeF1XWmmVY67D8rKaxccLWtcGp+X9J3HnFVkOn1tCToeIdlFGnURi71KN11GdapScCQHdWnX6WrJ2huyl+fV50xVCo73sLP2kSyuWkvE9vK8POY6GUNIGheSusej7v84XyvbHRZKQxpysrgsfZmmXHQiJPVYfU5d5vVscdX2c+qBk+XCxj6S9ioynb6upB6PkHQUQw6GAAQgAAEIQAACEIAABCAQSQIIyYgKo2bFXlQrJDeWa51y9lfwtZVi79WRG/1cvDBtCcbSxLyoTNnuVtZjxubE8X6Vkc5Us8ITIWlQSO46KEvHz0ijUrX9oVIvlGXqcy/I2E2P9r5saP+gTH7muFQX7C9fp38kMPU3z4vueXld2ZkgoeiWAULyOrLIJxGpck6rFbXCMVd1todqsV6T8fKa9dheJJ8uMTlaXpO1uv3zXH8h6LKyl0t5hKTXmUBIGheSuifj52cviv0/UxNrL9aDiymr0rEXidefHpbbJ0/LSysztj9v9cCZSlE+P3up5+ft5bUm4TEISUcx5GAIQAACEIAABCAAAQhAAAKRJICQjLQ8iqiQ1ErFSzNSXSrYPmkatbpUpldcC0lL5Op+kk5u5x3uVxnpTCEk3UolV4+39o88KPm3R22fG3pgaXxOMp9+1vlyre2ycGMvyHJ60dFzzx18W8ZvPiLj/UhJV32/57AgJE0IyRVr2dUlh/tHaqWiyszW8qtOpaQ+TvetXKlXHJ1v+XpVrloiNHhWTt9jpI5HSBoVkrqn497Jk3JwwdneydOVotyTHelZDO7JDFvPe3jR2b6VC7WyfGNuVFRoJkEUBvUeEZKOPg44GAIQgAAEIAABCEAAAhCAQCQJICQjLY+iKyRLozlHS0M2ylUpXXW6XGvyRKJXe11SIWmoQtISko/K+umMow+UtaGUpO9+SsZ2uZCCKiT7B2X99KSj587/fFRS+5+kSrJd7vZ4HyEZvGTT6shmpWLNdu7rjYZkK0XRZVd7lW6tykwVG06+tKJSX6/TfSt7fZ2JeRxC0qhY688My22Tp+XV1Zzt00GXTX5nbVH60ydlwMVehrvTQ/L/5a7afl49UP8gQfeeREie9DQ3CElHMeRgCEAAAhCAAAQgAAEIQAACkSSAkERIOgquN3tIZqWccVaFVc+Xttk7cqPicWRKCmc3bnpfqyBb39N/W9+LdJ83Kxi9Eo/Xa6d6KSeX3jktr7zyinXbsWOHbHU78OGPyur+4yzX2aOA6qioUyG5+6BVQezkxFx++ZxM3P5Eb/tHtl77wKCMDwzKyqsXRGr2F80rTy5Kxq0Mbb2GhP+LkDQjJMfL61JsOMh8oy6pcsG1FFShOV91JiRX61W5Usq7fu7EiEa7S7siJD0VS04r6lTs3TF5Rn6xbn9sWKrX5OnlKdHqSr05fc7W8TvTQ/J3s5edfOTKXK0sX81dQUi64N7i3/4vQtJRDDkYAhCAAAQgAAEIQAACEIBAJAkgJCMtpzYqJBft7/nmNqXuheTGa86t2n8p9YZUZrdYrnVDOOq+kLoXZHlqyVrWtTK7KtX5vFQX1qSay0tlZkUq2WUppxekeHm2KSZVTiZwKdbrCchrv4+QNFUhOSjjtzwmpbF5++eHiCw9MywTtzzuiZBcODYk9aL9ZSTrxXJzudhdBxHTLoUqQtKMkJwor0vJgZAsNNztH6kysLXcq1ZaOfnSPSR1qddel4pFRF4nYwjJnoVeu1Dq9b4KyTunzsjQuv29xdfqNTm4mHYtJPvSw/KPc86WSZ+uluSzMxd7Xiq2V05xfxxC0smnAcdCAAIQgAAEIAABCEAAAhCIJgGEZNSF5IVpqUwtS22l2NOtvu6sOsO1kLT2j5yVmpP9Iys1KU/MbwrEjf0fS2NzloCsLq5LvVCRRv36FS6NRkN02VflpMKynFqQ4sWZppxETApC0pCAvFZgDQxK6o6jUkotOPpEWX5pxLMKycXjp6Vertp/fl2+8vMvsmTrtX3Zw/8RkteRRXar3Ho4Tpc+TZXXpexASKoIae7j6G7JVmsPyZqDc21jqcgLpd73rkRIXidjCEmjQlKloArJM4UV2589Wi38T/NjroSkLvW6L3NKHl90tkz6ZKUg92bPISSpkLSdVw6EAAQgAAEIQAACEIAABCAAgSYBhGSkhWRz+U4Va1r55+h2adZaFrKcXhRp2D8dPBGSV3LiRITWS237R6rQvDhjich6wZlMbX+XKierSwVLTFqVkio5Y5AFr94DFZKGBOXAoEz0UCGZf3dcUncfcycFN5Zszb89JtJw8ktBZPZbbzSrI7WNHkQcj2nmDSF5HVnUg2i0K9502dRMpSC6L6Tdr3y9KpddVinq8zoVofr6ctWytVwrFZIeZwUhaVxI3j11VnT5ZLtfhXpNHpq9ZO0f2euSrbp/5F1TZ+VkwX5lpr4+3cdVReZAZtgot7hVTFIhaTf9HAcBCEAAAhCAAAQgAAEIQCC6BBCSsZBQKtMc3jaqDMvj84ELydJoTlRs2v3S5SN1WVbdE1KrImvLBZG6/YvH2z2PJSbn8qKvqTCClGwJTYSkOSFp7SF5eXa72Hb8TP8YIXPfszK289HehaDKxL5Djvev1D9oWDg6ZC01O96HkHQjVxGSHksmGyJTKyTHy2uyVKuIVlytdLnpMTPVkrSWXbUrPtuPU5mozzvncP/IujRkslIUlZnt7XHfg9wgJI2KNWsPyakz8uLKtAwVlrreThaW5Y21Obk3O9Lz/pEqMXelh+RLuctSbNQ6Plev9w09D99cm5fdaWSk10IUIXm91PF9CEAAAhCAAAQgAAEIQAAC8SGAkIyFkGxWSrZkkv1/s9ZSqEFXSOryq06+6mtla2lVlZG6NKsfX/oc5YmFDSmJmERImhKSh2Xspkdl/eyUo5jXlosy+eBx67E9C7H+ZnWm7rfq9GvltQuSuu0JGUNI9i6E9xwWhKQHYsmGhGwXeCoHL5ZWrYpHrXq0c3O7h2NTgjrbt1LPyfV6TcbKa5bMbH8P3PcgNwhJo0JSxdbezEk5MHXGqljUqsXtbndPjciBqbOyN3Oq59et1ZF3TJ2R99YXHX3k6R8lfHd+XHSZWa+FXNLbQ0g6iiIHQwACEIAABCAAAQhAAAIQiCQBhCRCMsAKyWYVZ3nS2dJYWhFZvDIrKg39/NJqyXJm0arEbFac9ip6o/84hKRBIbnroKy8fklkmz1RtzoP5h5925JhYz0tm9qsjpz9xzekni9t1fy231v7xaik9h91t2QsS70iJB3KRK9EnEpJp7den1tl5JVSXtbqzvaO1BNwoVZ2VZnZ62tOxOMQkqGQa/2ZYdFqyW43lYF6TK8Cry89ZC25+sOV6W0/27b64VSlKPdMjVhLxfb6/Dzu5JZ9h5DcKnF8DwIQgAAEIAABCEAAAhCAQLwIICQRkoEKSV16tTLtoAKr0ZDaalFqK4VAzrxGpSYqTHV5WPuVptEXkNe+V4SkISG557CM9R2UucFfSH3NmRgsXc1J+p6ne1u2Vasj9x2RglZmOthLr3VSrg+nJHXA5R6WCEmEpCEhGZRwUxl5sZS3lodtnTt2/602dLnWAsu1+pURhOSWgiiO4kxF5kB6WB5dnBDdh9LJV1Ua8no+Jyo048jG9HtCSDpJI8dCAAIQgAAEIAABCEAAAhCIJgGEJEIyeCE5u2L/bPHGt80AACAASURBVGk0pFGzv9+k/Yavf6RWSpbG56VwbiqxUhIhaU5IjvcPSvbzL0o1l79+SLf6SaMhs998Q8Z2HZSxfid7OQ5aS73O/sPrUl/vrQp5fWRK0nciJHteLndDxrJkqwdLb/olrFy2qzJSqzBz1ZLoHnROv3SPS7dLxQYlXiP5PAjJRAg2lZE7U0PytdxV61x0eh5OV4ry4PR5S2ialndxfH6EpNNEcjwEIAABCEAAAhCAAAQgAIHoEUBIIiSDFZIXZ6TiVLQYOK+0KrN4aUaSunQrQtKgkBw4LBP7HpPi1Zzj5Os+q1N/+2KzStKOlBw4LGM3PiKZTz8npcszPVVH6ossXp7dEJIHXe2h6FboRf3xCMl4CkmVkSoT56pl0UpHp1+VRkPSVEday9X6JjsRkrEXkrpnpArJ7yyMS6q87vQ0lGqjLrrE6y6qI33LCkLScSx5AAQgAAEIQAACEIAABCAAgcgRQEgiJAMXktX5NU9PlEa1blV2tZZ2reWLUi9UepYr1ourN6SSW03s0q0ISYNCUpdt3XVQln54RhplZ8vJaXZVpE9/6RUZ23lQxnZvIwj7DsnojY9I9u9ekvUzk67Ol/L4vKTvftp63VGXgiZfP0IyXkJSKyJVRo6W12S5VumhLrL58awiU0WctuebkEt62whJ3yST6Uq+PZmTlkS8bfK0PLeSlcVapacxqJ5/90ydpToys/X+j170M0Kyp2jyIAhAAAIQgAAEIAABCEAAApEigJBESAYnJM9lLVlSXXT+l+lbnVW632N1Li/lzKKURnNWlZbKmOKVWdFKscrUktRWils91Nb36sWK1VYSqyQRkmaF5Hj/IZl84DmpzDjYb7Ut1eX0osw+/DMZ33tERj/xfRm94RFrWdaxmx61JOTox78nE7c8Jrnvvinl9ELbI3u7q/uuWvtX7tpGgLJHZNfqUYRkfIRba4lWrWx0uk9d+1m4UqvK5VLeEpvISB/zgZCMpZDszwzLzvSQfGb6vPx8bb6n5ZL1fJypFuWh2ctUR/ooI1VoIiTbf/tzHwIQgAAEIAABCEAAAhCAQDwJICQRkpEUkvVC2RIphXNZKYxMNSsZ9f757Ob9s1NNAaoVmXXny+Q1tEpydrXZfsJygpA0LCT3HJbRXQdl9WeXe8quflxVF9Yk/9aozB9+R2b+4Scy/eVXZPqrr1n7TC48+Z7kf35VtKrYi69yaqEpJLeryERIIiQTUIWnVVQjxRVLIs5WS1Jp9L4HsopMra5UuYmM9FFGai4RkrETkrtSQ3JzprlEqy6Z3OtXvlaV786PIyN9lpEIyV4TyuMgAAEIQAACEIAABCAAAQhEiwBCMmGiqfCB95uV8sR8cELy/EaF5IKLJVsbDavqUSsgLRH5gfczLR98f9NNOXlhWqq5VWnUnF8Yrq+VpHgxeXtJIiTNC8mxvkMy9TfPSyXbW5Vk66OoUa1ZclKrGLUtryqUW+3rv1qZnL7rmIztPtRVuplcEjXsz02FpM/SyWch2qqK1P3pVuvVnpZobZ1Xa/WqjG/ISJZqDSAXCMnYCMlWVeQD0+fk1dVZa7nk1nnl9N/5WlkeXUiJLvuqNy+WJaWN63OkQtJpQjkeAhCAAAQgAAEIQAACEIBA9AggJLsJrVj/3ICQvDhjLbPa66mie0MWL8/ak5GtvtuonKzknP+FvC4Lq9VfViVmq70E/IuQNC8kVZ6N7XxU5h59W3T54DB/rZ/OSOrAUYSkyypQhGQA4skHKdleFZmrlqTsoipSz/OVWkWuIiODrQpFSMZCtu1KD1ni8HsLE3KxtOrqY3OiXJBvzF2V3elhGUBGBpIPhKSryPJgCEAAAhCAAAQgAAEIQAACkSCAkEyAXOqoGnz/PZsQktNSyfV4kUiXUJ1ediYjW+91ZEqKV3NSL1WdnZitZVstqblFBWar/Zj9i5AMh5AcHxiU8ZsPy8pPLjnLrcujdV9WJ+dK/t1xSe0/KlrVGfYqxDC/PoRk9ISkykitjJzwoCqy3mjIQrXMnpE+SOOuS94iJAMRTn5VB2r1osrIe7Mj8srqrOjeq26+zhRW5Aszl+Sm1AkqIwOUsQhJN6nlsRCAAAQgAAEIQAACEIAABKJBACEZM5F0ffm4lUwzICQvTEtldqWns6O+Vt5YPnWr99Lte1kp9PjcteVCbxI0wtlCSIZESGqVZN8ha3/G1Z9d6Xk/SScn3Nq7E7L07ClH+0uuvnlFUrc/iZCkQjLYqjYT4qrtOVVEahXWdLUoJZdVkdVGQ3TPSW2PPSMNiGmEZGSF5O70kPSlh+Vrc1flbLG38WXrM1J3G39rbV4emD6PjAxQRLZENUKylUT+hQAEIAABCEAAAhCAAAQgEF8CCMkISyNn8nErYWdISE473xOvUa9LZXrF3dKpI1Oie082yjVHZ3RThG7FL77fQ0iGR0i2lm5N3XlMll86J7qMsF9fhfNZyXz6WVl4algaDqqJl18akdStT8h43yAVki6kJBWSBkRUm2DsWkW3cWyrKnK0vCZLtYrUXe0WKVKs12SyUpBmu9FgYJdVZI5DSEZOSLaqIm+fPC1PLU3KTLXo6qMxX6vK8eVpOTB1xqq2bEky/r3+no9es0FIuoowD4YABCAAAQhAAAIQgAAEIBAJAghJhKQ4uZbaqNabeyqez0pvQjQruhyk069GuSqlsXlRYdLb805bMlP3n9SKRydf1r6VV3PunjtiOUNIhktIWlJy10FL+i0eG5LKbI/LHm8T/OL5aZn6m+dlbPdBWX39skhDa0XsfDVk7tAvZPzmx8RaYtaFkAvzcqpBvDaEZPhlnFYvqjhUgViou/vjABWZKjTHyutWm9puZARe3F4rQjJSQrI/M2xJw7+dvSi/WF+UqssKZT3vvj0/Lnszp0QrLr0WbbRnT2oiJO2MuTgGAhCAAAQgAAEIQAACEIBAtAkgJCMminqWcVu+z6ArJJtSsDQ+7/is0WotlYmuhOT5rLXka3U+7+j560WVoXPuqjO35B/eCkuEZPiEpCUldY/GgcMy/ZXXZPWnV6S+XnGU5a0Orq0UZfnlEZl84Acytuugtexq4ezUVodu/b2GSPahV2RsN/tHupWWCMnwCrlWVeTlUl7mqmXRJVbdfGlVZLZSlIulvIxsSE5kpMH+R0hGRsL1bQjDRxYnZLy85uY0lNV6VV5cmZG/spZoHZKBzHBkOMRRciIkXcWZB0MAAhCAAAQgAAEIQAACEIgEAYRkxERRLITkaE4atbqjE6ReKG/ISBcVkhvVlbr0q5Mvrc4spxYQkjt2yI5rbgc+/FFZ3X+cZTqDrAocGJTRGx6R1G1PSu47b0r+7VGpzDjLtOa/urgm6ycmZPbhn8nEzYdlbOejMt4/aFU5ltP2q5hVimY+/ZwlM90KuaQ/HiFpUEhtU/HXkpFj5TVLYDj5/Lj22M2qyDVrr0j2iwxJnyMkQy/idInW3elhuWPqjLy0MuP6XNTzulUVuYuqyFD0P0Ly2k8M/g8BCEAAAhCAAAQgAAEIQCB+BBCSCMlgl2w9l5Xi1ZzUi84qu2qrRW+E4DnnS8YiJF/pEJEtMYmQNFdJOdZ3SEZvfERS+4/K9Fdfk4WjJyT/zpiURnOWoNRzRpdY1j1TtQpSpaVWJ6+9NyGLTw/LzNd/LOm7n2qKSK28VKnaPyiZu5+W6pz9KuJSaqHZzi4qJN0KVYRkSORUm5xUaaG3tAdLtBbrdaoi29iGqiIUIRkKIXW9qj+tXFRpqJWMukSrm/rk/DVVkbr86/Wel+/bW2rVK04IyfhdaOAdQQACEIAABCAAAQhAAAIQuJYAQhIhGbyQ1H0c88Vrs7jt/1WoFM65qY7cWB51ZEqcVH/pi9LlYlXkuFsuNrzLs25VdcuSreZEo1Op1RKTVtXkgaMy9bkXZPorr8rsP70uc99/S3LffVNm//F1mf7qqzL1+RclfdcxGbvxERn9xPc/uMzqQLM6Mvfwm1JfK217Prb/MP/uuKT3P/nBtoKsGI3RcyEkwyUkW9WLurRq2cUedSpPVmoVGS+vUxWJkER+ZZxJLpWRfelheWj2srXHavvnj9P7WuX88MZekVRFOusHr6Tjdu0gJJ0mmuMhAAEIQAACEIAABCAAAQhEjwBCEiEZvJC8NCPVBWf7/nizZKtKwaxUssuOzlSt5tSqM4QkS7Y6lYVBH6/7OOrSq1o5qYJSpaN10/s3PmL9zNrrcWAL4apCsu+Q5N+6KlK3X3+y8MQJmdj3mIz3UyHptr8RkuERkueLK5b8mKmWXO0XWWnUZbZakkulvCUjtdoyVJWBvJ5mf1AhGUpRqjJSKxi/krsi6XLB0dit/eCaNOTNtXn53OxF2ZkastrcTozxMzOyEiHZnlruQwACEIAABCAAAQhAAAIQiCcBhCRCMlghae3jmJXy5JKjM0qrFItXZl1KwawUL047Wo5SX2S9UJHiZbfPTYWkW1nD47eQiF5WB/YPSur2Jx2dm7qc8dTnfkh1pEf9gJAMh6xrScPpatGVjFyrV62lXrW9VrUlMjIcfdzRDwjJ0AlJqzIyMyRfyl2WTKV3GTlXK8sTSxk5MHVGdqZPhO59Ij835SdC0tHUiIMhAAEIQAACEIAABCAAAQhEkgBCEiEZsJCctpZeLY3NSaNWt33SNCo1KU24XDZV96+8PCvVJWcXtuprZSlciJZQ3GoZViffY8lWn+WfDYE1etOjG9WN35fRG7rcbnzE2v+xZ2mrFZP9gzLztR+L7j1p96t0NSfpA8dkbPfB5h6UNt5Xz68xAW0jJM3LqpaM1GVaqw37lcLt50xdGrJQK8vV8hpVkVGpwERIhkrU7ckMiwrJz89espY6bj+/nNwfKa7I1+auSt/Gsq/Iv035F0YWCEkn6eZYCEAAAhCAAAQgAAEIQAAC0SSAkERIGhGSKgad7FPXqDekklt1t4/kyJS19Gq9VHV0ttaWC+6eN4IZQ0gaFJIby6nmvvVTmX/ihMwffmf725F3rX0itbpR95PsSfhtLNe6/Op5aVTt/6HA0g9Oy8Qtj7uToQkQjXb7BCFpXkhqJaMuDalLrfbyVWs0rCVaL5SoiuyoQgyznERIhkpI9qWH5N7siOh51OvXO+uL8sD0ObkxdUIGHO5bGUZZl4TXhJDsNe08DgIQgAAEIAABCEAAAhCAQHQIICQjKIucVLptf2xWyhPzwQvJ87p06oxUc3lHZ4q7pVOzoiwq0yuOnlP30tPHFM41H789z/hUUSIkzQpJFYvrw2mrilgF+ra3cs2qapz+u5dlbFePlYq6XOv+J60qZNsnSKMh0w+93JSgW+1JiWh0LIcRkmaFpMpIrWos1Gu2T4P2A9+XkSzRGr19MhGSoRGSfelh2Zc5Ja+uzrafXo7uv7e+KPdmz8rO9JDsQUaGpm+7SVWEpKOYczAEIAABCEAAAhCAAAQgAIFIEkBIIiQNCMnmsq3l1IKzk6bRsCRmYWTKkouO5OBIVnR5yXqx4ug5de/K0vg8QnLHDtmxxe3Ahz8qq/uPOxYvdivGEnncwGFLLK786KKjc3Pp2VMyse+xHqokB63nWzg2JLo0st2v0mhO0ncd612CIiw7zhuEpDkhqUu1XizmraVW7Z4D7cfVGw3JVctWRRf7RZrrx56rMhGSoZBWA+lh63U8PD8upYb9z6P2c/FUYVnunz4nu9JDoXhP3SQcP99cRhYh2Z5k7kMAAhCAAAQgAAEIQAACEIgnAYQkQtKR9NDlHFUkFs67rBjU/RyvzEq9UHZ0ZlmCcDQnjqSkVd2Ylcqs86W/dP/IorV/pMv3G7GcUSFpsEJyz2EZ231I5g6+LbV8yfb5UZ5cksz9z8nYTodVkrsPyuT9z0klu2z7ufTA3PfekvGbD8u4LveKXPSEAULSnMhSiThZKYpWOTr90j0j56tluVjKW3tG9izFwrykadxfG0IyFPJOqyM/nT1nnYtOz0M9Xs/jv5o+b1VGIvo2RV9UWCAke0k9j4EABCAAAQhAAAIQgAAEIBAtAgjJiIkiR1WBXd+bqSVbdWnTjSVUp5acnTGNhrX3pFW1aKdScmOp1crMiqPqL31R7+9baed5urKO1nKuCEmzQnK8/5BMfua4VGacSfSV1y5YezraXrp19yHRvSfX3p2QRt3+nnnFq7OSvuspqiM9FrEISTNC8lxxVS6X8rJad7a/sH5OqMCcq5ZEKyzPFlcsIaJSxM+bPhfS02MGCEnjQlKrI3Wp1qPLk87GhXoeSkNOF5flU9kR+cuJd+Wm1Anfb7upwPQ8MwhJx9HnARCAAAQgAAEIQAACEIAABCJHACEZM5HkTFiaFJLNZVuLV3Kie0M6/dKlV8uZRSmMZDeWU1XB2api3Lh/dkqKF6elOpe39uJz/ByFilXFudlutKSisyx88L0hJA0Lyf+/vXv9kesuDzhuiYoW2qpIDXlR9R5VRRRFEUjQF6j9F9o3hVcUCEmcBBUESVTaqnGR6EUIxAukqkIQJ3YI0EAqoEBNQgATkxRImtiO48Re22uv1+tbbK+9673+qjPrzeUcn3h2POc8s7/zsTRyZrK74/M5z2Bmvnlmis9kvGVrOv/zQ2vaYC4+a/Lk1sd7ofBKUXLsxnvTwQ9/OZ15eE8vvq/l8TH1he3pQPFntB05lM3I1Q1TQXLIkanPcLfr0nZk8bara/01t7yUji1cTIfnZ9LR+dk00eBl9efvu3i+F0BFySHOiyA59Li01q28my5tRxaPp7X+ml1aTI9MH0//cfJA2nzqUKOXey/9/E9PPZ82jq+/LcS1npc2v16QXOvk+3oCBAgQIECAAAECBAisPwFBUpBcU/AY2lu29twvbUmu8a0iVx9mxefdFbGxeAvZ2b1TK0Fy98rnSxZvB1sEy8WzMykN8CJzWlpO8yem08yln3c1cW89fq8gGRwke2/bel86/oXta3rb1uKxsXDqfDr9zafToY9+Le1//+beW7iO3byl99mSYzfdl8Y+eG/a/4HNaeJT30nnfvxCKh7Ta/k1+/xUGr/TduRqRBzm74LkEANTnzGy2DYstiPPLK79P4wpHjfFhuT88nLv9+Kfm74U93VkfiYVEVWQHOK8CJKhQXJ1O/KB04fX8tfRS1+7sLzc+/zX6aWF1PTl/KX7eOTc8VRsSd56WJQcVrQUJF8aaf9AgAABAgQIECBAgACBbAUESUEyMEiubkmu/bMkX/mIXJ5bSEvTF9PimZm08OKF3u9L5y+uObS88mcWG5gX9x1/xdblqzcI12NkXMufWZCMD5LFBuLBj341FVvEa/21vLCYLvzsYDp+z2Pp6L9+L43f9WA69LGv9d4GdvJzj6TTDz2Virc9XuuvpQtz6djnH13ZjLQdOdTtyCJsCpJDDEx9Bski7I3PzaQiaKyXXxOC5PBjrCAZGiSLsHfXxM70wsXp9fIwTD89f0qQHHKMFSTXzfj7gxIgQIAAAQIECBAgQGBgAUFSkIwNkr23WT2a5sZPrfkzHgee+it84/LiUpqfePHSW8F2K0SuRktBcgSCZLEl+aH70vEv/iQVIXCQX4vTs70N4pmdR9KF/zvcewvi+cmzqdgAXvOv5eV0+htP9SJcsXE5zM1AP2tl3gTJ9oNk8VmPg7xF5JofP0P6huW0nATJBuZEkAwLksWGYREkPzm5J11cw2cZD+khNfCPeez8SUFSkBx4fnwjAQIECBAgQIAAAQIEuiogSAqSwUGyCH4rn/nYCyXRWypLy2nh5HRaCXOrn0nZvSgpSI5GkOx9TuOt96dzP9k3WEQc4t9s5378fDr4ka+m4m1fBcRm5kOQbCA0vcamZPF2rXsvTqcXB3y71iE+vPr+UYJkQzMiSIYFyY2Hn0y3H34q3XPyYN+Pg1H4QkFy+G9Va0NyFCbbn4EAAQIECBAgQIAAAQLNCgiSguQIBMmVt26d2TPZ+/y7Zkf+tX/64tnZNLv3WKe3I4sYK0g2E5wGCXlFADz8j98c6C1WX3va+/+3xUwc/vuHehubgxyD7+lvngTJhmJTTZQstiMPzJ1PM0uL/T8Ygr9SkGxoRgTJsCB5y/iT6WMTz6Tt02t/G/HIh6MgKUhGzp/7JkCAAAECBAgQIECAwHoVECQFydEIksV52H00zT4/lRbPzoQ8nhbPza58buTu7m5GesvW/sJR24Ft7MZ70+Rnvp/mJs60/tiYfe5Ymvjn76Sxm7asfHbkraNp1PY5aeL+BMmGYlNNkCw+P/Lw/ExajN7MX8OjWpBsaEYEybAgWbxd698e3ZUOzF1YwyMh/ksFSUEyfgr9CQgQIECAAAECBAgQILD+BARJQXJ0gmTvXKxEyYWT59PyIJ9zN8hjcDmlhdMXep+vV0TR1SjX5d9tSI5edBv74L1p8rPfT/NH24uS53bsS0c++e3e27SO3bLVW7U2HGMFyYZi02sEyYn52UH+1gj7HkGyoRkRJEOD5N8d3Z1OLgz2WclRD0ZBUpCMmj33S4AAAQIECBAgQIAAgfUsIEgKkiMWJF9++9YivCzPLTT6+FpeWErzx6e9TWvpcSBIjl6QPLBxaxq78b40+en/SReeGm/0cbE0M59e/NYz6dAd/5mK7czivpvYCPQzXz1ngmRDsakmSO6cPZuOCpJpT41Pp24XJMOC5IfGf5H+YXJ3mllaavTvtWH/cEFSkBz2TPl5BAgQIECAAAECBAgQ6IKAIFkKMd3aijua5g6eHL0gWZyTYlNx99E0d+hUKj7XcejbksvLaeHMTJobP5Vm91y6v07PwuSrNkMFyVeHopEJZxvvT/s/sDkd/sRD6fRDT6WFE9ND/3uqeIvWE196LB247csrnxm5cUQtGt5WjDjngmR7QfLZ2XOpeMvWYwsXh/4YavIH2pBsaEYEydAg+U/Hnk1LabnJh87Qf7YgKUgOfaj8QAIECBAgQIAAAQIECHRAQJDsdIRaCX5rmvPl5TQ3fjrNPNvGW5uuRMnicyXnjpxOC6fOX/XGZLERWQTOuSMvrmxF7ppo6VheHfxGPXwLkqMd4YpNyQO33d/7XMkz334mXTxwck0P4/IXL01fTNNPjKUTm3ekI5u+tfJ5kTdvsRXZcvQUJBuKTZfZACyC5O7Zs+vubSKLx26x1VnE1E5tMF7mHA71+AXJkCB56+Gn0s3jT6bPTL1Q/mtp5K///MLpVHz+ZXEMt7kMxeDjMwfTO++4LW3YsKFy2bRp08jPhD8gAQIECBAgQIAAAQIECFxZQJDseJAsYl/x1qj9XuYmXkzF97Qa1IptyV0Tafa5yXTx4Mk0P3W2FxWLt5Us3tJ1ebH+bb6KzcriaxbPzKT5Y2dXNiJfmHppA7PV41hHsyZIjnaQ7G3v3bI17X//5l40nPjUd9OJ+59IZx95Ls0+O9n7TNS6//lfnlvs/fvedvDuo+nM93anY59/NI3f9WBv+7L4rEpv0Rpz/gXJ9oJkEbOKKHlg7kKanJ9dN5ciRu6bO9/7sw81yDUd/Eb95wuSQwlKg4S5Iuh9YmJXuv/0+Lq6fPb482nj4SfD3AaxHvXvESTr/p+b2wkQIECAAAECBAgQIJCPgCC5jiJRM/HsaJrZObG2SyvbkZfbKFwJk8Vbuc6+MJUujp3oveVssbFZbDz2ourU2V54LP65uK34d0XE7EXUS2Gz93awnT/vl/N9+TZBMiZIDfQ2obdsTUVELN7K9eDffCUdufubafJzD6fjX9ieTty7I5164H/T6W88mU599Wfp+OYdaerff9T79xP/8t3e1x68/cu9sDn2oftsRLa8EVk+34Jku0GyCHrFlmTxWZLr5VJsRhYhVYwcsoEgGRrWbjn8ZHrfoZ+tq8uN478INRv1uDjIn0+QzOcFBkdCgAABAgQIECBAgACBOgFBUphqd9txKN4rb+XaC4vFW64WlyKqFr9f+uzJl66v/vvi9rCQ+nLoayYqD//nL+w9nvY+8XTatm1b73K5t88qbrvjXX+Vzn3sW0JWcMjqha2N96exm7ek4u1cizi5/6/vSfvf96W0//33pLGb7ktjH9y8cr24/QObexGz+NqxW7Y6f6Nw/m69PwmSQ45Mwp1w2e8MCJLimrddDZ8BQbLu6brbCRAgQIAAAQIECBAgkI+AIDmUQDb8ILRewtXo/Tnb+GzL/M+3ILmONiT7iWkbt6YDGzM7pn6Oe519jSApSNp8DJoBQTI8Rg2yUed78vr8SkEynxcYHAkBAgQIECBAgAABAgTqBARJQXIdbkjmHwSjQ68gKd6V307U9eZnQpAMilH9btH5unw3LgVJQdKGZPgMCJJ1T9fdToAAAQIECBAgQIAAgXwEBElBUpA0A5UZECSbj08CH+PyDAiSgqQNyaAZECTDY5Rtx7y2HQc5n4JkPi8wOBICBAgQIECAAAECBAjUCQiSYlQlRkVv57n/+A1QQVIsK8cy15ufCUEyKEbZfMx387HfcytICpI2JMNnQJCse7rudgIECBAgQIAAAQIECOQjIEgKkoKkGajMgCDZfHwS+BiXZ0CQFCRtSAbNgCAZHqMG2ajzPXltVQqS+bzA4EgIECBAgAABAgQIECBQJyBIilGVGGVDMX5DMfocCJJiWTmWud78TAiSQTGq3y06X5fvJqUgKUjakAyfAUGy7um62wkQIECAAAECBAgQIJCPgCApSAqSZqAyA4Jk8/FJ4GNcngFBUpC0IRk0A4JkeIyy7ZjXtuMg51OQzOcFBkdCgAABAgQIECBAgACBOgFBUoyqxKjo7Tz3H7+hKUiKZeVY5nrzMyFIBsUom4/5bj72e24FSUHShmT4DAiSdU/X3U6AAAECBAgQIECAAIF8BARJQVKQNAOVGRAkm49PAh/j8gwIkoKkDcmgGRAkw2PUIBt1vievrUpBMp8XGBwJAQIECBAgQIAAAQIE6gQESTGqEqNsKMZvKEafA0FSLCvHMtebnwlBMihGD/vHcwAAGeFJREFU9btF5+vy3aQUJAVJG5LhMyBI1j1ddzsBAgQIECBAgAABAgTyERAkBUlB0gxUZkCQbD4+CXyMyzMgSAqSNiSDZkCQDI9Rth3z2nYc5HwKkvm8wOBICBAgQIAAAQIECBAgUCcgSIpRlRgVvZ3n/uM3NAVJsawcy1xvfiYEyaAYZfMx383Hfs+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8hqYgKZaVY5nrzc+EIBkUo2w+5rv52O+5FSQFSRuS4TMgSNY9XXc7AQIECBAgQIAAAQIE8hEQJAVJQdIMVGZAkGw+Pgl8jMszIEgKkjYkg2ZAkAyPUYNs1PmevLYqBcl8XmBwJAQIECBAgAABAgQIEKgTECTFqEqMsqEYv6EYfQ4ESbGsHMtcb34mBMmgGNXvFp2vy3eTUpAUJG1Ihs+AIFn3dN3tBAgQIECAAAECBAgQyEdAkBQkBUkzUJkBQbL5+CTwMS7PgCApSNqQDJoBQTI8Rtl2zGvbcZDzKUjm8wKDIyFAgAABAgQIECBAgECdgCApRlViVPR2nvuP39AUJMWycixzvfmZECSDYpTNx3w3H/s9t4KkIGlDMnwGBMm6p+tuJ0CAAAECBAgQIECAQD4CgqQgKUiagcoMCJLNxyeBj3F5BgRJQdKGZNAMCJLhMWqQjTrfk9dWpSCZzwsMjoQAAQIECBAgQIAAAQJ1AoKkGFWJUTYU4zcUo8+BICmWlWOZ683PhCAZFKP63aLzdfluUgqSgqQNyfAZECTrnq67nQABAgQIECBAgAABAvkICJKCpCBpBiozIEg2H58EPsblGRAkBUkbkkEzIEiGxyjbjnltOw5yPgXJfF5gcCQECBAgQIAAAQIECBCoExAkxahKjIreznP/8RuagqRYVo5lrjc/E4JkUIyy+Zjv5mO/51aQFCRtSIbPgCBZ93Td7QQIECBAgAABAgQIEMhHQJAUJAVJM1CZAUGy+fgk8DEuz4AgKUjakAyaAUEyPEYNslHne/LaqhQk83mBwZEQIECAAAECBAgQIECgTkCQFKMqMcqGYvyGYvQ5ECTFsnIsc735mRAkg2JUv1t0vi7fTUpBUpC0IRk+A4Jk3dN1txMgQIAAAQIECBAgQCAfAUFSkBQkzUBlBgTJ5uOTwMe4PAOCpCBpQzJoBgTJ8Bhl2zGvbcdBzqcgmc8LDI6EAAECBAgQIECAAAECdQKCpBhViVHR23nuP35DU5AUy8qxzPXmZ0KQDIpRNh/z3Xzs99wKkoKkDcnwGRAk656uu50AAQIECBAgQIAAAQL5CAiSgqQgaQYqMyBINh+fBD7G5RkQJAVJG5JBMyBIhseoQTbqfE9eW5WCZD4vMDgSAgQIECBAgAABAgQI1AkIkmJUJUbZUIzfUIw+B4KkWFaOZa43PxOCZFCM6neLztflu0kpSAqSNiTDZ0CQrHu67nYCBAgQIECAAAECBAjkIyBICpKCpBmozIAg2Xx8EvgYl2dAkBQkbUgGzYAgGR6jbDvmte04yPkUJPN5gcGRECBAgAABAgQIECBAoE5AkBSjKjEqejvP/cdvaAqSYlk5lrne/EwIkkExyuZjvpuP/Z5bQVKQtCEZPgOCZN3TdbcTIECAAAECBAgQIEAgHwFBUpAUJM1AZQYEyebjk8DHuDwDgqQgaUMyaAYEyfAYNchGne/Ja6tSkMznBQZHQoAAAQIECBAgQIAAgToBQVKMqsQoG4rxG4rR50CQFMvKscz15mdCkAyKUf1u0fm6fDcpBUlB0oZk+AwIknVP191OgAABAgQIECBAgACBfAQESUFSkDQDlRkQJJuPTwIf4/IMCJKCpA3JoBkQJMNjlG3HvLYdBzmfgmQ+LzA4EgIECBAgQIAAAQIECNQJCJJiVCVGRW/nuf/4DU1BUiwrxzLXm58JQTIoRtl8zHfzsd9zK0gKkjYkw2dAkKx7uu52AgQIECBAgAABAgQI5CMgSAqSgqQZqMyAINl8fBL4GJdnQJAUJG1IBs2AIBkeowbZqPM9eW1VCpL5vMDgSAgQIECAAAECBAgQIFAnIEiKUZUYZUMxfkMx+hwIkmJZOZa53vxMCJJBMarfLTpfl+8mpSApSNqQDJ8BQbLu6brbCRAgQIAAAQIECBAgkI+AIClICpJmoDIDgmTz8UngY1yeAUFSkLQhGTQDgmR4jLLtmNe24yDnU5DM5wUGR0KAAAECBAgQIECAAIE6AUFSjKrEqOjtPPcfv6EpSIpl5VjmevMzIUgGxSibj/luPvZ7bgVJQdKGZPgMCJJ1T9fdToAAAQIECBAgQIAAgXwEBElBUpA0A5UZECSbj08CH+PyDAiSgqQNyaAZECTDY9QgG3W+J6+tSkEynxcYHAkBAgQIECBAgAABAgTqBARJMaoSo2woxm8oRp8DQVIsK8cy15ufCUEyKEb1u0Xn6/LdpBQkBUkbkuEzIEjWPV13OwECBAgQIECAAAECBPIRECQFSUHSDFRmQJBsPj4JfIzLMyBICpI2JINmQJAMj1G2HfPadhzkfAqS+bzA4EgIECBAgAABAgQIECBQJyBIilGVGBW9nef+4zc0BUmxrBzLXG9+JgTJoBhl8zHfzcd+z60gKUjakAyfAUGy7um62wkQIECAAAECBAgQIJCPgCApSAqSZqAyA4Jk8/FJ4GNcngFBUpC0IRk0A4JkeIwaZKPO9+S1VSlI5vMCgyMhQIAAAQIECBAgQIBAnYAgKUZVYpQNxfgNxehzIEiKZeVY5nrzMyFIBsWofrfofF2+m5SCpCBpQzJ8BgTJuqfrbidAgAABAgQIECBAgEA+AoKkIClImoHKDAiSzccngY9xeQYESUHShmTQDAiS4THKtmNe246DnE9BMp8XGBwJAQIECBAgQIAAAQIE6gQESTGqEqOit/Pcf/yGpiAplpVjmevNz4QgGRSjbD7mu/nY77kVJAVJG5LhMyBI1j1ddzsBAgQIECBAgAABAgTyERAkBUlB0gxUZkCQbD4+CXyMyzMgSAqSNiSDZkCQDI9Rg2zU+Z68tioFyXxeYHAkBAgQIECAAAECBAgQqBMQJMWoSoyyoRi/oRh9DgRJsawcy1xvfiYEyaAY1e8Wna/Ld5NSkBQkbUiGz4AgWfd03e0ECBAgQIAAAQIECBDIR0CQFCQFSTNQmQFBsvn4JPAxLs+AIClI2pAMmgFBMjxG2XbMa9txkPMpSObzAoMjIUCAAAECBAgQIECAQJ2AIClGVWJU9Hae+4/f0BQkxbJyLHO9+ZkQJINilM3HfDcf+z23gqQgaUMyfAYEybqn624nQIAAAQIECBAgQIBAPgKCpCApSJqBygwIks3HJ4GPcXkGBElB0oZk0AwIkuExapCNOt+T11alIJnPCwyOhAABAgQIECBAgAABAnUCgqQYVYlRNhTjNxSjz4EgKZaVY5nrzc+EIBkUo/rdovN1+W5SCpKCpA3J8BkQJOuerrudAAECBAgQIECAAAEC+QgIkoKkIGkGKjMgSDYfnwQ+xuUZECQFSRuSQTMgSIbHKNuOeW07DnI+Bcl8XmBwJAQIECBAgAABAgQIEKgTECTFqEqMit7Oc//xG5qCpFhWjmWuNz8TgmRQjLL5mO/mY7/nVpAUJG1Ihs+AIFn3dN3tBAgQIECAAAECBAgQyEdAkBQkBUkzUJkBQbL5+CTwMS7PgCApSNqQDJoBQTI8Rg2yUed78tqqFCTzeYHBkRAgQIAAAQIECBAgQKBOQJAUoyoxyoZi/IZi9DkQJMWycixzvfmZECSDYlS/W3S+Lt9NSkFSkLQhGT4DgmTd03W3EyBAgAABAgQIECBAIB8BQVKQFCTNQGUGBMnm45PAx7g8A4KkIGlDMmgGBMnwGGXbMa9tx0HOpyCZzwsMjoQAAQIECBAgQIAAAQJ1AoKkGFWJUdHbee4/fkNTkBTLyrHM9eZnQpAMilE2H/PdfOz33AqSgqQNyfAZECTrnq67nQABAgQIECBAgAABAvkICJKCpCBpBiozIEg2H58EPsblGRAkBUkbkkEzIEiGx6hBNup8T15blYJkPi8wOBICBAgQIECAAAECBAjUCYxskHzHO96RNmzY0Lts27YtlS8nnj6Q5p6bqoQU23Xx23XOwfo/B4KkWFaOZa43PxOCZFCM6neLztflu0kpSAqSNiTDZ0CQrHu67nYCBAgQIECAAAECBAjkIzCyQfL6668XJG3uCc5BMyBINh+fBD7G5RkQJAVJG5JBMyBIhsco2455bTsOcj4FyXxeYHAkBAgQIECAAAECBAgQqBMY2SC5c+fO9Pjjj9uQDApSthzX/5bj1ZxDQVIsK8cy15ufCUEyKEbZfMx387HfcytICpI2JMNnQJCse7rudgIECBAgQIAAAQIECOQjMLJBcpW4eNvW8tu1Fte9ZWu3g9nVxDbfe+XZESSbj08CH+PyDAiSgqQNyaAZECTDY9QgG3W+J6+tSkFy9dmv3wkQIECAAAECBAgQIJCvgCBpA9HbopqBygwIkmJZOZa53vxMCJJBMarfLTpfl+8mpSApSNqQDJ8BQTLfFxwcGQECBAgQIECAAAECBFYFBEkxqhKjbBBeeYMwdyNBsvn4JPAxLs+AIClI2pAMmgFBMjxG2XbMa9txkPMpSK4+Pfc7AQIECBAgQIAAAQIE8hUQJAVJQdIMVGZAkBTLyrHM9eZnQpAMilE2H/PdfOz33AqSgqQNyfAZECTzfcHBkREgQIAAAQIECBAgQGBVQJAUoyoxKvftP8d35Q1QQbL5+CTwMS7PgCApSNqQDJoBQTI8Rg2yUed78tqqFCRXn577nQABAgQIECBAgAABAvkKCJKCpCBpBiozIEiKZeVY5nrzMyFIBsWofrfofF2+m5SCpCBpQzJ8BgTJfF9wcGQECBAgQIAAAQIECBBYFRAkxahKjLJBeOUNwtyNBMnm45PAx7g8A4KkIGlDMmgGBMnwGGXbMa9tx0HOpyC5+vTc7wQIECBAgAABAgQIEMhXYN0GyZPPHEjzz02l2T2TLgzMwJBnYHHvibT3iafTtm3bepcNGzaky13u/NP3pPMf/+906LYHXBiYgaucgZMfeShte8+/Xfaxds2f/HH6zd/97fTw87vTniKeuDAwA8Obgbnp9Nz8+fTDHY+99Pfe6t9/r/z9mVPH0g1/9u70Fw9+Md0+8bQLAzMwxBm44+J4euedt1/278BNmzbl+2zckREgQIAAAQIECBAgQKBDAus8SB4XooYcogRegbuYgaW+g+R708wd30mHb/+KCwMzcJUzcPqj/5Uefu+nL/ti7DVve8vLQXJuOu1xYWAGhjgD51eC5E93XDlI/vm7019+/Uvpw5M7XRiYgSHOwJ3zR9K77hIkO/Q6hEMlQIAAAQIECBAgQKCDAus2SG7/wY/Sjh9uT489+mMXBmZgyDNQPLZ++MgPXnph9nLbkcVt177xTen6a/8wvfWa33NhYAaucgbe9uY/SNe96bcuGyR/6Vd+Of3qr/9aeuDrD6ZHdzzmwsAMDHkGiu3I7z/88Et/771yM3L1n3+wfXv6o7e8Jf3G7/9OKraWXRiYgeHNwLXXvzW98dprLvt3oA3JDr5K4ZAJECBAgAABAgQIEMhSYN0GydUXh/y+8paaHDg0OQN1QdLtl38rWy5cmpiBN7zhDWnLli2vGUya/N8BP9vfM2ZgW7ruuusuG0yaeMz7mf4uMQMrMyBIZvk6hIMiQIAAAQIECBAgQKCDAiMfJF//+td74afm8/u8SOGFqrZm4HWve53HocehGQiegSJItvWYdz/+fjEDZsAMmIFRmQFBsoOvUjhkAgQIECBAgAABAgSyFBj5IPn2t7/dC7DBL4KPyosR/hxeGDMDZsAMmAEzYAbMgBkwA92aAUEyy9chHBQBAgQIECBAgAABAh0UGPkgecMNNwiSgqQZMANmwAyYATNgBsyAGTADZqCDM3D33Xd38Gm6QyZAgAABAgQIECBAgEB+AoJkB5/U+6/Ku/VflTvfzrcZMANmwAyYATNgBszAep0BQTK/FyEcEQECBAgQIECAAAEC3RQY+SC5b9++tGvXLhcGZsAMmAEzYAbMgBkwA2bADJiBjs3A1NRUN5+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3RoAAAQIECBAgQIAAAQIECBAgQIAAAQIECBAgQKBTAoJkp063gyVAgAABAgQIECBAgAABAgQIECBAgAABAgQIECDQroAg2a63eyNAgAABAgQIECBAgAABAgQIECBAgAABAgQIECDQKQFBslOn28ESIECAAAECBAgQIECAAAECBAgQIECAAAECBAgQaFdAkGzX270RIECAAAECBAgQIECAAAECBAgQIECAAAECBAgQ6JSAINmp0+1gCRAgQIAAAQIECBAgQIAAAQIECBAgQIAAAQIECLQrIEi26+3eCBAgQIAAAQIECBAgQIAAAQIECBAgQIAAAQIECHRKQJDs1Ol2sAQIECBAgAABAgQIECBAgAABAgQIECBAgAABAgTaFRAk2/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dGgAABAgQIECBAgAABAgQIECBAgAABAgQIECBAoFMCgmSnTreDJUCAAAECBAgQIECAAAECBAgQIECAAAECBAgQINCuwP8DGwD2cKquwQ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a:extLst>
              <a:ext uri="{FF2B5EF4-FFF2-40B4-BE49-F238E27FC236}">
                <a16:creationId xmlns:a16="http://schemas.microsoft.com/office/drawing/2014/main" id="{345ED4D7-D5CF-0C43-978F-F00996EF9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4093748"/>
            <a:ext cx="3537984" cy="2341761"/>
          </a:xfrm>
          <a:prstGeom prst="rect">
            <a:avLst/>
          </a:prstGeom>
          <a:solidFill>
            <a:srgbClr val="F7F7F7"/>
          </a:solidFill>
        </p:spPr>
      </p:pic>
      <p:pic>
        <p:nvPicPr>
          <p:cNvPr id="3076" name="Picture 4">
            <a:extLst>
              <a:ext uri="{FF2B5EF4-FFF2-40B4-BE49-F238E27FC236}">
                <a16:creationId xmlns:a16="http://schemas.microsoft.com/office/drawing/2014/main" id="{CB8AF115-DCBA-364E-A76A-F2C937798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758" y="4093748"/>
            <a:ext cx="3537984" cy="2341760"/>
          </a:xfrm>
          <a:prstGeom prst="rect">
            <a:avLst/>
          </a:prstGeom>
          <a:solidFill>
            <a:srgbClr val="F7F7F7"/>
          </a:solidFill>
        </p:spPr>
      </p:pic>
      <p:pic>
        <p:nvPicPr>
          <p:cNvPr id="3082" name="Picture 10">
            <a:extLst>
              <a:ext uri="{FF2B5EF4-FFF2-40B4-BE49-F238E27FC236}">
                <a16:creationId xmlns:a16="http://schemas.microsoft.com/office/drawing/2014/main" id="{B5B7F567-B785-3F40-95B9-A330E9090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742" y="4093747"/>
            <a:ext cx="3537984" cy="2341760"/>
          </a:xfrm>
          <a:prstGeom prst="rect">
            <a:avLst/>
          </a:prstGeom>
          <a:solidFill>
            <a:srgbClr val="F7F7F7"/>
          </a:solidFill>
        </p:spPr>
      </p:pic>
      <p:sp>
        <p:nvSpPr>
          <p:cNvPr id="17" name="Прямоугольник 16">
            <a:extLst>
              <a:ext uri="{FF2B5EF4-FFF2-40B4-BE49-F238E27FC236}">
                <a16:creationId xmlns:a16="http://schemas.microsoft.com/office/drawing/2014/main" id="{A2397E8B-D4EE-0E4B-818D-F15740969666}"/>
              </a:ext>
            </a:extLst>
          </p:cNvPr>
          <p:cNvSpPr/>
          <p:nvPr/>
        </p:nvSpPr>
        <p:spPr bwMode="auto">
          <a:xfrm>
            <a:off x="307974" y="1015062"/>
            <a:ext cx="5238247" cy="38491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1508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36881"/>
            <a:ext cx="10515600" cy="854075"/>
          </a:xfrm>
        </p:spPr>
        <p:txBody>
          <a:bodyPr>
            <a:normAutofit/>
          </a:bodyPr>
          <a:lstStyle/>
          <a:p>
            <a:r>
              <a:rPr lang="ru-RU" sz="4800" b="1" dirty="0">
                <a:solidFill>
                  <a:schemeClr val="bg1"/>
                </a:solidFill>
              </a:rPr>
              <a:t>Виды операций локального </a:t>
            </a:r>
            <a:r>
              <a:rPr lang="en-US" sz="4800" b="1" dirty="0">
                <a:solidFill>
                  <a:schemeClr val="bg1"/>
                </a:solidFill>
              </a:rPr>
              <a:t>Pooling</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07975" y="990956"/>
                <a:ext cx="11404600" cy="5499100"/>
              </a:xfrm>
            </p:spPr>
            <p:txBody>
              <a:bodyPr>
                <a:normAutofit/>
              </a:bodyPr>
              <a:lstStyle/>
              <a:p>
                <a:pPr>
                  <a:lnSpc>
                    <a:spcPct val="100000"/>
                  </a:lnSpc>
                  <a:spcBef>
                    <a:spcPts val="0"/>
                  </a:spcBef>
                </a:pPr>
                <a:r>
                  <a:rPr lang="ru-RU" sz="2000" dirty="0">
                    <a:solidFill>
                      <a:schemeClr val="bg1"/>
                    </a:solidFill>
                    <a:cs typeface="Times New Roman" panose="02020603050405020304" pitchFamily="18" charset="0"/>
                  </a:rPr>
                  <a:t>Максимум </a:t>
                </a:r>
                <a:r>
                  <a:rPr lang="en-US" sz="2000" dirty="0" err="1">
                    <a:solidFill>
                      <a:schemeClr val="bg1"/>
                    </a:solidFill>
                    <a:cs typeface="Times New Roman" panose="02020603050405020304" pitchFamily="18" charset="0"/>
                  </a:rPr>
                  <a:t>MaxPooling</a:t>
                </a:r>
                <a:r>
                  <a:rPr lang="en-US" sz="2000" dirty="0">
                    <a:solidFill>
                      <a:schemeClr val="bg1"/>
                    </a:solidFill>
                    <a:cs typeface="Times New Roman" panose="02020603050405020304" pitchFamily="18" charset="0"/>
                  </a:rPr>
                  <a:t>: </a:t>
                </a:r>
                <a14:m>
                  <m:oMath xmlns:m="http://schemas.openxmlformats.org/officeDocument/2006/math">
                    <m:acc>
                      <m:accPr>
                        <m:chr m:val="̃"/>
                        <m:ctrlPr>
                          <a:rPr lang="pt-BR" sz="2000" i="1" dirty="0" smtClean="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pt-BR" sz="2000" i="1" dirty="0" smtClean="0">
                        <a:solidFill>
                          <a:schemeClr val="bg1"/>
                        </a:solidFill>
                        <a:latin typeface="Cambria Math" panose="02040503050406030204" pitchFamily="18" charset="0"/>
                        <a:cs typeface="Times New Roman" panose="02020603050405020304" pitchFamily="18" charset="0"/>
                      </a:rPr>
                      <m:t> = </m:t>
                    </m:r>
                    <m:r>
                      <m:rPr>
                        <m:sty m:val="p"/>
                      </m:rPr>
                      <a:rPr lang="pt-BR" sz="2000" i="1" dirty="0" smtClean="0">
                        <a:solidFill>
                          <a:schemeClr val="bg1"/>
                        </a:solidFill>
                        <a:latin typeface="Cambria Math" panose="02040503050406030204" pitchFamily="18" charset="0"/>
                        <a:cs typeface="Times New Roman" panose="02020603050405020304" pitchFamily="18" charset="0"/>
                      </a:rPr>
                      <m:t>max</m:t>
                    </m:r>
                    <m:r>
                      <a:rPr lang="pt-BR" sz="2000" i="1" dirty="0" smtClean="0">
                        <a:solidFill>
                          <a:schemeClr val="bg1"/>
                        </a:solidFill>
                        <a:latin typeface="Cambria Math" panose="02040503050406030204" pitchFamily="18" charset="0"/>
                        <a:cs typeface="Times New Roman" panose="02020603050405020304" pitchFamily="18" charset="0"/>
                      </a:rPr>
                      <m:t>[</m:t>
                    </m:r>
                    <m:sSub>
                      <m:sSubPr>
                        <m:ctrlPr>
                          <a:rPr lang="pt-BR" sz="2000" i="1" dirty="0" smtClean="0">
                            <a:solidFill>
                              <a:schemeClr val="bg1"/>
                            </a:solidFill>
                            <a:latin typeface="Cambria Math" panose="02040503050406030204" pitchFamily="18" charset="0"/>
                            <a:cs typeface="Times New Roman" panose="02020603050405020304" pitchFamily="18" charset="0"/>
                          </a:rPr>
                        </m:ctrlPr>
                      </m:sSubPr>
                      <m:e>
                        <m:r>
                          <a:rPr lang="pt-BR" sz="2000" i="1" dirty="0" smtClean="0">
                            <a:solidFill>
                              <a:schemeClr val="bg1"/>
                            </a:solidFill>
                            <a:latin typeface="Cambria Math" panose="02040503050406030204" pitchFamily="18" charset="0"/>
                            <a:cs typeface="Times New Roman" panose="02020603050405020304" pitchFamily="18" charset="0"/>
                          </a:rPr>
                          <m:t>𝑟</m:t>
                        </m:r>
                      </m:e>
                      <m:sub>
                        <m:r>
                          <a:rPr lang="pt-BR" sz="2000" i="1" dirty="0" smtClean="0">
                            <a:solidFill>
                              <a:schemeClr val="bg1"/>
                            </a:solidFill>
                            <a:latin typeface="Cambria Math" panose="02040503050406030204" pitchFamily="18" charset="0"/>
                            <a:cs typeface="Times New Roman" panose="02020603050405020304" pitchFamily="18" charset="0"/>
                          </a:rPr>
                          <m:t>𝑖𝑗</m:t>
                        </m:r>
                      </m:sub>
                    </m:sSub>
                    <m:r>
                      <a:rPr lang="pt-BR" sz="2000" i="1" dirty="0" smtClean="0">
                        <a:solidFill>
                          <a:schemeClr val="bg1"/>
                        </a:solidFill>
                        <a:latin typeface="Cambria Math" panose="02040503050406030204" pitchFamily="18" charset="0"/>
                        <a:cs typeface="Times New Roman" panose="02020603050405020304" pitchFamily="18" charset="0"/>
                      </a:rPr>
                      <m:t>]</m:t>
                    </m:r>
                  </m:oMath>
                </a14:m>
                <a:r>
                  <a:rPr lang="en-US" sz="2000" dirty="0">
                    <a:solidFill>
                      <a:schemeClr val="bg1"/>
                    </a:solidFill>
                    <a:cs typeface="Times New Roman" panose="02020603050405020304" pitchFamily="18" charset="0"/>
                  </a:rPr>
                  <a:t>,</a:t>
                </a:r>
              </a:p>
              <a:p>
                <a:pPr lvl="2">
                  <a:lnSpc>
                    <a:spcPct val="100000"/>
                  </a:lnSpc>
                  <a:spcBef>
                    <a:spcPts val="0"/>
                  </a:spcBef>
                </a:pPr>
                <a:r>
                  <a:rPr lang="ru-RU" dirty="0">
                    <a:solidFill>
                      <a:schemeClr val="bg1"/>
                    </a:solidFill>
                    <a:cs typeface="Times New Roman" panose="02020603050405020304" pitchFamily="18" charset="0"/>
                  </a:rPr>
                  <a:t>М</a:t>
                </a:r>
                <a:r>
                  <a:rPr lang="en-US" dirty="0" err="1">
                    <a:solidFill>
                      <a:schemeClr val="bg1"/>
                    </a:solidFill>
                    <a:cs typeface="Times New Roman" panose="02020603050405020304" pitchFamily="18" charset="0"/>
                  </a:rPr>
                  <a:t>и</a:t>
                </a:r>
                <a:r>
                  <a:rPr lang="ru-RU" dirty="0" err="1">
                    <a:solidFill>
                      <a:schemeClr val="bg1"/>
                    </a:solidFill>
                    <a:cs typeface="Times New Roman" panose="02020603050405020304" pitchFamily="18" charset="0"/>
                  </a:rPr>
                  <a:t>нимальный</a:t>
                </a:r>
                <a:r>
                  <a:rPr lang="ru-RU" dirty="0">
                    <a:solidFill>
                      <a:schemeClr val="bg1"/>
                    </a:solidFill>
                    <a:cs typeface="Times New Roman" panose="02020603050405020304" pitchFamily="18" charset="0"/>
                  </a:rPr>
                  <a:t> </a:t>
                </a:r>
                <a:r>
                  <a:rPr lang="ru-RU" dirty="0" err="1">
                    <a:solidFill>
                      <a:schemeClr val="bg1"/>
                    </a:solidFill>
                    <a:cs typeface="Times New Roman" panose="02020603050405020304" pitchFamily="18" charset="0"/>
                  </a:rPr>
                  <a:t>пулинг</a:t>
                </a:r>
                <a:r>
                  <a:rPr lang="ru-RU" dirty="0">
                    <a:solidFill>
                      <a:schemeClr val="bg1"/>
                    </a:solidFill>
                    <a:cs typeface="Times New Roman" panose="02020603050405020304" pitchFamily="18" charset="0"/>
                  </a:rPr>
                  <a:t>: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 </m:t>
                    </m:r>
                    <m:r>
                      <m:rPr>
                        <m:sty m:val="p"/>
                      </m:rPr>
                      <a:rPr lang="pt-BR" i="1" dirty="0">
                        <a:solidFill>
                          <a:schemeClr val="bg1"/>
                        </a:solidFill>
                        <a:latin typeface="Cambria Math" panose="02040503050406030204" pitchFamily="18" charset="0"/>
                        <a:cs typeface="Times New Roman" panose="02020603050405020304" pitchFamily="18" charset="0"/>
                      </a:rPr>
                      <m:t>m</m:t>
                    </m:r>
                    <m:r>
                      <a:rPr lang="en-US" b="0" i="1" dirty="0" smtClean="0">
                        <a:solidFill>
                          <a:schemeClr val="bg1"/>
                        </a:solidFill>
                        <a:latin typeface="Cambria Math" panose="02040503050406030204" pitchFamily="18" charset="0"/>
                        <a:cs typeface="Times New Roman" panose="02020603050405020304" pitchFamily="18" charset="0"/>
                      </a:rPr>
                      <m:t>𝑖𝑛</m:t>
                    </m:r>
                    <m:r>
                      <a:rPr lang="pt-BR" i="1" dirty="0">
                        <a:solidFill>
                          <a:schemeClr val="bg1"/>
                        </a:solidFill>
                        <a:latin typeface="Cambria Math" panose="02040503050406030204" pitchFamily="18" charset="0"/>
                        <a:cs typeface="Times New Roman" panose="02020603050405020304" pitchFamily="18" charset="0"/>
                      </a:rPr>
                      <m:t>[</m:t>
                    </m:r>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r>
                      <a:rPr lang="pt-BR" i="1" dirty="0">
                        <a:solidFill>
                          <a:schemeClr val="bg1"/>
                        </a:solidFill>
                        <a:latin typeface="Cambria Math" panose="02040503050406030204" pitchFamily="18" charset="0"/>
                        <a:cs typeface="Times New Roman" panose="02020603050405020304" pitchFamily="18" charset="0"/>
                      </a:rPr>
                      <m:t>]</m:t>
                    </m:r>
                  </m:oMath>
                </a14:m>
                <a:r>
                  <a:rPr lang="en-US" dirty="0">
                    <a:solidFill>
                      <a:schemeClr val="bg1"/>
                    </a:solidFill>
                    <a:cs typeface="Times New Roman" panose="02020603050405020304" pitchFamily="18" charset="0"/>
                  </a:rPr>
                  <a:t>,</a:t>
                </a:r>
              </a:p>
              <a:p>
                <a:pPr lvl="2">
                  <a:lnSpc>
                    <a:spcPct val="100000"/>
                  </a:lnSpc>
                  <a:spcBef>
                    <a:spcPts val="0"/>
                  </a:spcBef>
                </a:pPr>
                <a:r>
                  <a:rPr lang="ru-RU" dirty="0">
                    <a:solidFill>
                      <a:schemeClr val="bg1"/>
                    </a:solidFill>
                    <a:cs typeface="Times New Roman" panose="02020603050405020304" pitchFamily="18" charset="0"/>
                  </a:rPr>
                  <a:t>Медианный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m:t>
                    </m:r>
                    <m:r>
                      <a:rPr lang="en-US" b="0" i="1" dirty="0" smtClean="0">
                        <a:solidFill>
                          <a:schemeClr val="bg1"/>
                        </a:solidFill>
                        <a:latin typeface="Cambria Math" panose="02040503050406030204" pitchFamily="18" charset="0"/>
                        <a:cs typeface="Times New Roman" panose="02020603050405020304" pitchFamily="18" charset="0"/>
                      </a:rPr>
                      <m:t>𝑠𝑜𝑟𝑡</m:t>
                    </m:r>
                    <m:d>
                      <m:dPr>
                        <m:begChr m:val="["/>
                        <m:endChr m:val="]"/>
                        <m:ctrlPr>
                          <a:rPr lang="pt-BR" i="1" dirty="0">
                            <a:solidFill>
                              <a:schemeClr val="bg1"/>
                            </a:solidFill>
                            <a:latin typeface="Cambria Math" panose="02040503050406030204" pitchFamily="18" charset="0"/>
                            <a:cs typeface="Times New Roman" panose="02020603050405020304" pitchFamily="18" charset="0"/>
                          </a:rPr>
                        </m:ctrlPr>
                      </m:dPr>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d>
                    <m:d>
                      <m:dPr>
                        <m:begChr m:val="["/>
                        <m:endChr m:val="]"/>
                        <m:ctrlPr>
                          <a:rPr lang="en-US" b="0" i="1" dirty="0" smtClean="0">
                            <a:solidFill>
                              <a:schemeClr val="bg1"/>
                            </a:solidFill>
                            <a:latin typeface="Cambria Math" panose="02040503050406030204" pitchFamily="18" charset="0"/>
                            <a:cs typeface="Times New Roman" panose="02020603050405020304" pitchFamily="18" charset="0"/>
                          </a:rPr>
                        </m:ctrlPr>
                      </m:dPr>
                      <m:e>
                        <m:r>
                          <a:rPr lang="en-US" b="0" i="1" dirty="0" smtClean="0">
                            <a:solidFill>
                              <a:schemeClr val="bg1"/>
                            </a:solidFill>
                            <a:latin typeface="Cambria Math" panose="02040503050406030204" pitchFamily="18" charset="0"/>
                            <a:cs typeface="Times New Roman" panose="02020603050405020304" pitchFamily="18" charset="0"/>
                          </a:rPr>
                          <m:t>𝑐𝑒𝑛𝑡𝑟𝑎𝑙</m:t>
                        </m:r>
                        <m:r>
                          <a:rPr lang="en-US" b="0" i="1" dirty="0" smtClean="0">
                            <a:solidFill>
                              <a:schemeClr val="bg1"/>
                            </a:solidFill>
                            <a:latin typeface="Cambria Math" panose="02040503050406030204" pitchFamily="18" charset="0"/>
                            <a:cs typeface="Times New Roman" panose="02020603050405020304" pitchFamily="18" charset="0"/>
                          </a:rPr>
                          <m:t> </m:t>
                        </m:r>
                        <m:r>
                          <a:rPr lang="en-US" b="0" i="1" dirty="0" smtClean="0">
                            <a:solidFill>
                              <a:schemeClr val="bg1"/>
                            </a:solidFill>
                            <a:latin typeface="Cambria Math" panose="02040503050406030204" pitchFamily="18" charset="0"/>
                            <a:cs typeface="Times New Roman" panose="02020603050405020304" pitchFamily="18" charset="0"/>
                          </a:rPr>
                          <m:t>𝑣𝑎𝑙𝑢𝑒</m:t>
                        </m:r>
                      </m:e>
                    </m:d>
                  </m:oMath>
                </a14:m>
                <a:endParaRPr lang="ru-RU" b="0" dirty="0">
                  <a:solidFill>
                    <a:schemeClr val="bg1"/>
                  </a:solidFill>
                  <a:cs typeface="Times New Roman" panose="02020603050405020304" pitchFamily="18" charset="0"/>
                </a:endParaRPr>
              </a:p>
              <a:p>
                <a:pPr lvl="2">
                  <a:lnSpc>
                    <a:spcPct val="100000"/>
                  </a:lnSpc>
                  <a:spcBef>
                    <a:spcPts val="0"/>
                  </a:spcBef>
                </a:pPr>
                <a:r>
                  <a:rPr lang="en-US" dirty="0">
                    <a:solidFill>
                      <a:schemeClr val="bg1"/>
                    </a:solidFill>
                    <a:cs typeface="Times New Roman" panose="02020603050405020304" pitchFamily="18" charset="0"/>
                  </a:rPr>
                  <a:t>K-max </a:t>
                </a:r>
                <a14:m>
                  <m:oMath xmlns:m="http://schemas.openxmlformats.org/officeDocument/2006/math">
                    <m:r>
                      <a:rPr lang="en-US" i="1" dirty="0" smtClean="0">
                        <a:solidFill>
                          <a:schemeClr val="bg1"/>
                        </a:solidFill>
                        <a:latin typeface="Cambria Math" panose="02040503050406030204" pitchFamily="18" charset="0"/>
                        <a:cs typeface="Times New Roman" panose="02020603050405020304" pitchFamily="18" charset="0"/>
                      </a:rPr>
                      <m:t>𝑝𝑜𝑜𝑙𝑖𝑛𝑔</m:t>
                    </m:r>
                    <m:r>
                      <a:rPr lang="en-US" b="0" i="1" dirty="0" smtClean="0">
                        <a:solidFill>
                          <a:schemeClr val="bg1"/>
                        </a:solidFill>
                        <a:latin typeface="Cambria Math" panose="02040503050406030204" pitchFamily="18" charset="0"/>
                        <a:cs typeface="Times New Roman" panose="02020603050405020304" pitchFamily="18" charset="0"/>
                      </a:rPr>
                      <m:t> </m:t>
                    </m:r>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m:t>
                    </m:r>
                    <m:r>
                      <a:rPr lang="en-US" i="1" dirty="0">
                        <a:solidFill>
                          <a:schemeClr val="bg1"/>
                        </a:solidFill>
                        <a:latin typeface="Cambria Math" panose="02040503050406030204" pitchFamily="18" charset="0"/>
                        <a:cs typeface="Times New Roman" panose="02020603050405020304" pitchFamily="18" charset="0"/>
                      </a:rPr>
                      <m:t>𝑠𝑜𝑟𝑡</m:t>
                    </m:r>
                    <m:d>
                      <m:dPr>
                        <m:begChr m:val="["/>
                        <m:endChr m:val="]"/>
                        <m:ctrlPr>
                          <a:rPr lang="pt-BR" i="1" dirty="0">
                            <a:solidFill>
                              <a:schemeClr val="bg1"/>
                            </a:solidFill>
                            <a:latin typeface="Cambria Math" panose="02040503050406030204" pitchFamily="18" charset="0"/>
                            <a:cs typeface="Times New Roman" panose="02020603050405020304" pitchFamily="18" charset="0"/>
                          </a:rPr>
                        </m:ctrlPr>
                      </m:dPr>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d>
                    <m:d>
                      <m:dPr>
                        <m:begChr m:val="["/>
                        <m:endChr m:val="]"/>
                        <m:ctrlPr>
                          <a:rPr lang="en-US" i="1" dirty="0">
                            <a:solidFill>
                              <a:schemeClr val="bg1"/>
                            </a:solidFill>
                            <a:latin typeface="Cambria Math" panose="02040503050406030204" pitchFamily="18" charset="0"/>
                            <a:cs typeface="Times New Roman" panose="02020603050405020304" pitchFamily="18" charset="0"/>
                          </a:rPr>
                        </m:ctrlPr>
                      </m:dPr>
                      <m:e>
                        <m:r>
                          <a:rPr lang="en-US" b="0" i="1" dirty="0" smtClean="0">
                            <a:solidFill>
                              <a:schemeClr val="bg1"/>
                            </a:solidFill>
                            <a:latin typeface="Cambria Math" panose="02040503050406030204" pitchFamily="18" charset="0"/>
                            <a:cs typeface="Times New Roman" panose="02020603050405020304" pitchFamily="18" charset="0"/>
                          </a:rPr>
                          <m:t>:</m:t>
                        </m:r>
                        <m:r>
                          <a:rPr lang="en-US" b="0" i="1" dirty="0" smtClean="0">
                            <a:solidFill>
                              <a:schemeClr val="bg1"/>
                            </a:solidFill>
                            <a:latin typeface="Cambria Math" panose="02040503050406030204" pitchFamily="18" charset="0"/>
                            <a:cs typeface="Times New Roman" panose="02020603050405020304" pitchFamily="18" charset="0"/>
                          </a:rPr>
                          <m:t>𝑘</m:t>
                        </m:r>
                      </m:e>
                    </m:d>
                  </m:oMath>
                </a14:m>
                <a:endParaRPr lang="en-US" dirty="0">
                  <a:solidFill>
                    <a:schemeClr val="bg1"/>
                  </a:solidFill>
                  <a:cs typeface="Times New Roman" panose="02020603050405020304" pitchFamily="18" charset="0"/>
                </a:endParaRPr>
              </a:p>
              <a:p>
                <a:pPr>
                  <a:lnSpc>
                    <a:spcPct val="100000"/>
                  </a:lnSpc>
                  <a:spcBef>
                    <a:spcPts val="0"/>
                  </a:spcBef>
                </a:pPr>
                <a:r>
                  <a:rPr lang="ru-RU" sz="2000" dirty="0">
                    <a:solidFill>
                      <a:schemeClr val="bg1"/>
                    </a:solidFill>
                    <a:cs typeface="Times New Roman" panose="02020603050405020304" pitchFamily="18" charset="0"/>
                  </a:rPr>
                  <a:t>Средний </a:t>
                </a:r>
                <a:r>
                  <a:rPr lang="ru-RU" sz="2000" dirty="0" err="1">
                    <a:solidFill>
                      <a:schemeClr val="bg1"/>
                    </a:solidFill>
                    <a:cs typeface="Times New Roman" panose="02020603050405020304" pitchFamily="18" charset="0"/>
                  </a:rPr>
                  <a:t>пулинг</a:t>
                </a:r>
                <a:r>
                  <a:rPr lang="ru-RU" sz="2000" dirty="0">
                    <a:solidFill>
                      <a:schemeClr val="bg1"/>
                    </a:solidFill>
                    <a:cs typeface="Times New Roman" panose="02020603050405020304" pitchFamily="18" charset="0"/>
                  </a:rPr>
                  <a:t> </a:t>
                </a:r>
                <a:r>
                  <a:rPr lang="en-US" sz="2000" dirty="0">
                    <a:solidFill>
                      <a:schemeClr val="bg1"/>
                    </a:solidFill>
                    <a:cs typeface="Times New Roman" panose="02020603050405020304" pitchFamily="18" charset="0"/>
                  </a:rPr>
                  <a:t>(average pooling):</a:t>
                </a:r>
                <a14:m>
                  <m:oMath xmlns:m="http://schemas.openxmlformats.org/officeDocument/2006/math">
                    <m:r>
                      <a:rPr lang="en-US" sz="2000" b="0" i="0" dirty="0" smtClean="0">
                        <a:solidFill>
                          <a:schemeClr val="bg1"/>
                        </a:solidFill>
                        <a:latin typeface="Cambria Math" panose="02040503050406030204" pitchFamily="18" charset="0"/>
                        <a:cs typeface="Times New Roman" panose="02020603050405020304" pitchFamily="18" charset="0"/>
                      </a:rPr>
                      <m:t> </m:t>
                    </m:r>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en-US" sz="2000" i="1" dirty="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r>
                          <a:rPr lang="ru-RU" sz="2000" i="1" dirty="0">
                            <a:solidFill>
                              <a:schemeClr val="bg1"/>
                            </a:solidFill>
                            <a:latin typeface="Cambria Math" panose="02040503050406030204" pitchFamily="18" charset="0"/>
                            <a:cs typeface="Times New Roman" panose="02020603050405020304" pitchFamily="18" charset="0"/>
                          </a:rPr>
                          <m:t>1</m:t>
                        </m:r>
                      </m:num>
                      <m:den>
                        <m:r>
                          <a:rPr lang="en-US" sz="2000" i="1" dirty="0">
                            <a:solidFill>
                              <a:schemeClr val="bg1"/>
                            </a:solidFill>
                            <a:latin typeface="Cambria Math" panose="02040503050406030204" pitchFamily="18" charset="0"/>
                            <a:cs typeface="Times New Roman" panose="02020603050405020304" pitchFamily="18" charset="0"/>
                          </a:rPr>
                          <m:t>𝑠𝑖𝑧𝑒</m:t>
                        </m:r>
                        <m:d>
                          <m:dPr>
                            <m:ctrlPr>
                              <a:rPr lang="en-US" sz="2000" i="1" dirty="0">
                                <a:solidFill>
                                  <a:schemeClr val="bg1"/>
                                </a:solidFill>
                                <a:latin typeface="Cambria Math" panose="02040503050406030204" pitchFamily="18" charset="0"/>
                                <a:cs typeface="Times New Roman" panose="02020603050405020304" pitchFamily="18" charset="0"/>
                              </a:rPr>
                            </m:ctrlPr>
                          </m:dPr>
                          <m:e>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nary>
                  </m:oMath>
                </a14:m>
                <a:r>
                  <a:rPr lang="en-US" sz="2000" dirty="0">
                    <a:solidFill>
                      <a:schemeClr val="bg1"/>
                    </a:solidFill>
                    <a:cs typeface="Times New Roman" panose="02020603050405020304" pitchFamily="18" charset="0"/>
                  </a:rPr>
                  <a:t>,</a:t>
                </a:r>
              </a:p>
              <a:p>
                <a:pPr lvl="2">
                  <a:lnSpc>
                    <a:spcPct val="100000"/>
                  </a:lnSpc>
                  <a:spcBef>
                    <a:spcPts val="0"/>
                  </a:spcBef>
                </a:pPr>
                <a:r>
                  <a:rPr lang="en-US" dirty="0" err="1">
                    <a:solidFill>
                      <a:schemeClr val="bg1"/>
                    </a:solidFill>
                    <a:cs typeface="Times New Roman" panose="02020603050405020304" pitchFamily="18" charset="0"/>
                  </a:rPr>
                  <a:t>Lp</a:t>
                </a:r>
                <a:r>
                  <a:rPr lang="en-US" dirty="0">
                    <a:solidFill>
                      <a:schemeClr val="bg1"/>
                    </a:solidFill>
                    <a:cs typeface="Times New Roman" panose="02020603050405020304" pitchFamily="18" charset="0"/>
                  </a:rPr>
                  <a:t> pooling: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en-US" i="1" dirty="0">
                        <a:solidFill>
                          <a:schemeClr val="bg1"/>
                        </a:solidFill>
                        <a:latin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cs typeface="Times New Roman" panose="02020603050405020304" pitchFamily="18" charset="0"/>
                          </a:rPr>
                        </m:ctrlPr>
                      </m:fPr>
                      <m:num>
                        <m:r>
                          <a:rPr lang="ru-RU" i="1" dirty="0">
                            <a:solidFill>
                              <a:schemeClr val="bg1"/>
                            </a:solidFill>
                            <a:latin typeface="Cambria Math" panose="02040503050406030204" pitchFamily="18" charset="0"/>
                            <a:cs typeface="Times New Roman" panose="02020603050405020304" pitchFamily="18" charset="0"/>
                          </a:rPr>
                          <m:t>1</m:t>
                        </m:r>
                      </m:num>
                      <m:den>
                        <m:r>
                          <a:rPr lang="en-US" i="1" dirty="0">
                            <a:solidFill>
                              <a:schemeClr val="bg1"/>
                            </a:solidFill>
                            <a:latin typeface="Cambria Math" panose="02040503050406030204" pitchFamily="18" charset="0"/>
                            <a:cs typeface="Times New Roman" panose="02020603050405020304" pitchFamily="18" charset="0"/>
                          </a:rPr>
                          <m:t>𝑠𝑖𝑧𝑒</m:t>
                        </m:r>
                        <m:d>
                          <m:dPr>
                            <m:ctrlPr>
                              <a:rPr lang="en-US" i="1" dirty="0">
                                <a:solidFill>
                                  <a:schemeClr val="bg1"/>
                                </a:solidFill>
                                <a:latin typeface="Cambria Math" panose="02040503050406030204" pitchFamily="18" charset="0"/>
                                <a:cs typeface="Times New Roman" panose="02020603050405020304" pitchFamily="18" charset="0"/>
                              </a:rPr>
                            </m:ctrlPr>
                          </m:dPr>
                          <m:e>
                            <m:sSub>
                              <m:sSubPr>
                                <m:ctrlPr>
                                  <a:rPr lang="en-US" i="1" dirty="0">
                                    <a:solidFill>
                                      <a:schemeClr val="bg1"/>
                                    </a:solidFill>
                                    <a:latin typeface="Cambria Math" panose="02040503050406030204" pitchFamily="18" charset="0"/>
                                    <a:cs typeface="Times New Roman" panose="02020603050405020304" pitchFamily="18" charset="0"/>
                                  </a:rPr>
                                </m:ctrlPr>
                              </m:sSubPr>
                              <m:e>
                                <m:r>
                                  <a:rPr lang="en-US" i="1" dirty="0">
                                    <a:solidFill>
                                      <a:schemeClr val="bg1"/>
                                    </a:solidFill>
                                    <a:latin typeface="Cambria Math" panose="02040503050406030204" pitchFamily="18" charset="0"/>
                                    <a:cs typeface="Times New Roman" panose="02020603050405020304" pitchFamily="18" charset="0"/>
                                  </a:rPr>
                                  <m:t>𝑟</m:t>
                                </m:r>
                              </m:e>
                              <m:sub>
                                <m:r>
                                  <a:rPr lang="en-US" i="1" dirty="0">
                                    <a:solidFill>
                                      <a:schemeClr val="bg1"/>
                                    </a:solidFill>
                                    <a:latin typeface="Cambria Math" panose="02040503050406030204" pitchFamily="18" charset="0"/>
                                    <a:cs typeface="Times New Roman" panose="02020603050405020304" pitchFamily="18" charset="0"/>
                                  </a:rPr>
                                  <m:t>𝑖𝑗</m:t>
                                </m:r>
                              </m:sub>
                            </m:sSub>
                          </m:e>
                        </m:d>
                      </m:den>
                    </m:f>
                    <m:sSup>
                      <m:sSupPr>
                        <m:ctrlPr>
                          <a:rPr lang="en-US" i="1" dirty="0">
                            <a:solidFill>
                              <a:schemeClr val="bg1"/>
                            </a:solidFill>
                            <a:latin typeface="Cambria Math" panose="02040503050406030204" pitchFamily="18" charset="0"/>
                            <a:cs typeface="Times New Roman" panose="02020603050405020304" pitchFamily="18" charset="0"/>
                          </a:rPr>
                        </m:ctrlPr>
                      </m:sSupPr>
                      <m:e>
                        <m:d>
                          <m:dPr>
                            <m:ctrlPr>
                              <a:rPr lang="en-US" i="1" dirty="0">
                                <a:solidFill>
                                  <a:schemeClr val="bg1"/>
                                </a:solidFill>
                                <a:latin typeface="Cambria Math" panose="02040503050406030204" pitchFamily="18" charset="0"/>
                                <a:cs typeface="Times New Roman" panose="02020603050405020304" pitchFamily="18" charset="0"/>
                              </a:rPr>
                            </m:ctrlPr>
                          </m:dPr>
                          <m:e>
                            <m:sSup>
                              <m:sSupPr>
                                <m:ctrlPr>
                                  <a:rPr lang="en-US" i="1" dirty="0">
                                    <a:solidFill>
                                      <a:schemeClr val="bg1"/>
                                    </a:solidFill>
                                    <a:latin typeface="Cambria Math" panose="02040503050406030204" pitchFamily="18" charset="0"/>
                                    <a:cs typeface="Times New Roman" panose="02020603050405020304" pitchFamily="18" charset="0"/>
                                  </a:rPr>
                                </m:ctrlPr>
                              </m:sSupPr>
                              <m:e>
                                <m:nary>
                                  <m:naryPr>
                                    <m:chr m:val="∑"/>
                                    <m:supHide m:val="on"/>
                                    <m:ctrlPr>
                                      <a:rPr lang="en-US" i="1" dirty="0">
                                        <a:solidFill>
                                          <a:schemeClr val="bg1"/>
                                        </a:solidFill>
                                        <a:latin typeface="Cambria Math" panose="02040503050406030204" pitchFamily="18" charset="0"/>
                                        <a:cs typeface="Times New Roman" panose="02020603050405020304" pitchFamily="18" charset="0"/>
                                      </a:rPr>
                                    </m:ctrlPr>
                                  </m:naryPr>
                                  <m:sub>
                                    <m:r>
                                      <a:rPr lang="en-US" i="1" dirty="0">
                                        <a:solidFill>
                                          <a:schemeClr val="bg1"/>
                                        </a:solidFill>
                                        <a:latin typeface="Cambria Math" panose="02040503050406030204" pitchFamily="18" charset="0"/>
                                        <a:cs typeface="Times New Roman" panose="02020603050405020304" pitchFamily="18" charset="0"/>
                                      </a:rPr>
                                      <m:t>𝑖𝑗</m:t>
                                    </m:r>
                                  </m:sub>
                                  <m:sup/>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nary>
                              </m:e>
                              <m:sup>
                                <m:r>
                                  <a:rPr lang="en-US" i="1" dirty="0">
                                    <a:solidFill>
                                      <a:schemeClr val="bg1"/>
                                    </a:solidFill>
                                    <a:latin typeface="Cambria Math" panose="02040503050406030204" pitchFamily="18" charset="0"/>
                                    <a:cs typeface="Times New Roman" panose="02020603050405020304" pitchFamily="18" charset="0"/>
                                  </a:rPr>
                                  <m:t>𝑝</m:t>
                                </m:r>
                              </m:sup>
                            </m:sSup>
                          </m:e>
                        </m:d>
                      </m:e>
                      <m:sup>
                        <m:r>
                          <a:rPr lang="en-US" i="1" dirty="0">
                            <a:solidFill>
                              <a:schemeClr val="bg1"/>
                            </a:solidFill>
                            <a:latin typeface="Cambria Math" panose="02040503050406030204" pitchFamily="18" charset="0"/>
                            <a:cs typeface="Times New Roman" panose="02020603050405020304" pitchFamily="18" charset="0"/>
                          </a:rPr>
                          <m:t>1/</m:t>
                        </m:r>
                        <m:r>
                          <a:rPr lang="en-US" i="1" dirty="0">
                            <a:solidFill>
                              <a:schemeClr val="bg1"/>
                            </a:solidFill>
                            <a:latin typeface="Cambria Math" panose="02040503050406030204" pitchFamily="18" charset="0"/>
                            <a:cs typeface="Times New Roman" panose="02020603050405020304" pitchFamily="18" charset="0"/>
                          </a:rPr>
                          <m:t>𝑝</m:t>
                        </m:r>
                      </m:sup>
                    </m:sSup>
                  </m:oMath>
                </a14:m>
                <a:r>
                  <a:rPr lang="en-US" dirty="0">
                    <a:solidFill>
                      <a:schemeClr val="bg1"/>
                    </a:solidFill>
                    <a:cs typeface="Times New Roman" panose="02020603050405020304" pitchFamily="18" charset="0"/>
                  </a:rPr>
                  <a:t> ,</a:t>
                </a:r>
              </a:p>
              <a:p>
                <a:pPr>
                  <a:lnSpc>
                    <a:spcPct val="100000"/>
                  </a:lnSpc>
                  <a:spcBef>
                    <a:spcPts val="0"/>
                  </a:spcBef>
                </a:pPr>
                <a:r>
                  <a:rPr lang="ru-RU" sz="2000" dirty="0">
                    <a:solidFill>
                      <a:schemeClr val="bg1"/>
                    </a:solidFill>
                    <a:cs typeface="Times New Roman" panose="02020603050405020304" pitchFamily="18" charset="0"/>
                  </a:rPr>
                  <a:t>Смешанный </a:t>
                </a:r>
                <a:r>
                  <a:rPr lang="ru-RU" sz="2000" dirty="0" err="1">
                    <a:solidFill>
                      <a:schemeClr val="bg1"/>
                    </a:solidFill>
                    <a:cs typeface="Times New Roman" panose="02020603050405020304" pitchFamily="18" charset="0"/>
                  </a:rPr>
                  <a:t>пулинг</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oMath>
                </a14:m>
                <a:r>
                  <a:rPr lang="ru-RU" sz="2000" dirty="0">
                    <a:solidFill>
                      <a:schemeClr val="bg1"/>
                    </a:solidFill>
                    <a:cs typeface="Times New Roman" panose="02020603050405020304" pitchFamily="18" charset="0"/>
                  </a:rPr>
                  <a:t> = </a:t>
                </a:r>
                <a14:m>
                  <m:oMath xmlns:m="http://schemas.openxmlformats.org/officeDocument/2006/math">
                    <m:r>
                      <a:rPr lang="en-US" sz="2000" i="1" dirty="0" smtClean="0">
                        <a:solidFill>
                          <a:schemeClr val="bg1"/>
                        </a:solidFill>
                        <a:latin typeface="Cambria Math" panose="02040503050406030204" pitchFamily="18" charset="0"/>
                        <a:cs typeface="Times New Roman" panose="02020603050405020304" pitchFamily="18" charset="0"/>
                      </a:rPr>
                      <m:t>𝛼</m:t>
                    </m:r>
                    <m:r>
                      <m:rPr>
                        <m:sty m:val="p"/>
                      </m:rPr>
                      <a:rPr lang="pt-BR" sz="2000" i="1" dirty="0">
                        <a:solidFill>
                          <a:schemeClr val="bg1"/>
                        </a:solidFill>
                        <a:latin typeface="Cambria Math" panose="02040503050406030204" pitchFamily="18" charset="0"/>
                        <a:cs typeface="Times New Roman" panose="02020603050405020304" pitchFamily="18" charset="0"/>
                      </a:rPr>
                      <m:t>max</m:t>
                    </m:r>
                    <m:d>
                      <m:dPr>
                        <m:begChr m:val="["/>
                        <m:endChr m:val="]"/>
                        <m:ctrlPr>
                          <a:rPr lang="pt-BR" sz="2000" i="1" dirty="0">
                            <a:solidFill>
                              <a:schemeClr val="bg1"/>
                            </a:solidFill>
                            <a:latin typeface="Cambria Math" panose="02040503050406030204" pitchFamily="18" charset="0"/>
                            <a:cs typeface="Times New Roman" panose="02020603050405020304" pitchFamily="18" charset="0"/>
                          </a:rPr>
                        </m:ctrlPr>
                      </m:dPr>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d>
                    <m:r>
                      <a:rPr lang="en-US" sz="2000" b="0" i="1" dirty="0" smtClean="0">
                        <a:solidFill>
                          <a:schemeClr val="bg1"/>
                        </a:solidFill>
                        <a:latin typeface="Cambria Math" panose="02040503050406030204" pitchFamily="18" charset="0"/>
                        <a:cs typeface="Times New Roman" panose="02020603050405020304" pitchFamily="18" charset="0"/>
                      </a:rPr>
                      <m:t>+(1−</m:t>
                    </m:r>
                    <m:r>
                      <a:rPr lang="en-US" sz="2000" i="1" dirty="0">
                        <a:solidFill>
                          <a:schemeClr val="bg1"/>
                        </a:solidFill>
                        <a:latin typeface="Cambria Math" panose="02040503050406030204" pitchFamily="18" charset="0"/>
                        <a:cs typeface="Times New Roman" panose="02020603050405020304" pitchFamily="18" charset="0"/>
                      </a:rPr>
                      <m:t>𝛼</m:t>
                    </m:r>
                    <m:r>
                      <a:rPr lang="en-US" sz="2000" b="0" i="1" dirty="0" smtClean="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r>
                          <a:rPr lang="ru-RU" sz="2000" i="1" dirty="0">
                            <a:solidFill>
                              <a:schemeClr val="bg1"/>
                            </a:solidFill>
                            <a:latin typeface="Cambria Math" panose="02040503050406030204" pitchFamily="18" charset="0"/>
                            <a:cs typeface="Times New Roman" panose="02020603050405020304" pitchFamily="18" charset="0"/>
                          </a:rPr>
                          <m:t>1</m:t>
                        </m:r>
                      </m:num>
                      <m:den>
                        <m:r>
                          <a:rPr lang="en-US" sz="2000" i="1" dirty="0">
                            <a:solidFill>
                              <a:schemeClr val="bg1"/>
                            </a:solidFill>
                            <a:latin typeface="Cambria Math" panose="02040503050406030204" pitchFamily="18" charset="0"/>
                            <a:cs typeface="Times New Roman" panose="02020603050405020304" pitchFamily="18" charset="0"/>
                          </a:rPr>
                          <m:t>𝑠𝑖𝑧𝑒</m:t>
                        </m:r>
                        <m:d>
                          <m:dPr>
                            <m:ctrlPr>
                              <a:rPr lang="en-US" sz="2000" i="1" dirty="0">
                                <a:solidFill>
                                  <a:schemeClr val="bg1"/>
                                </a:solidFill>
                                <a:latin typeface="Cambria Math" panose="02040503050406030204" pitchFamily="18" charset="0"/>
                                <a:cs typeface="Times New Roman" panose="02020603050405020304" pitchFamily="18" charset="0"/>
                              </a:rPr>
                            </m:ctrlPr>
                          </m:dPr>
                          <m:e>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nary>
                  </m:oMath>
                </a14:m>
                <a:endParaRPr lang="en-US" sz="2000" dirty="0">
                  <a:solidFill>
                    <a:schemeClr val="bg1"/>
                  </a:solidFill>
                  <a:cs typeface="Times New Roman" panose="02020603050405020304" pitchFamily="18" charset="0"/>
                </a:endParaRPr>
              </a:p>
              <a:p>
                <a:pPr>
                  <a:lnSpc>
                    <a:spcPct val="100000"/>
                  </a:lnSpc>
                  <a:spcBef>
                    <a:spcPts val="0"/>
                  </a:spcBef>
                </a:pPr>
                <a:r>
                  <a:rPr lang="en-US" sz="2000" dirty="0">
                    <a:solidFill>
                      <a:schemeClr val="bg1"/>
                    </a:solidFill>
                    <a:cs typeface="Times New Roman" panose="02020603050405020304" pitchFamily="18" charset="0"/>
                  </a:rPr>
                  <a:t>Soft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en-US" sz="2000" i="1" dirty="0" smtClean="0">
                        <a:solidFill>
                          <a:schemeClr val="bg1"/>
                        </a:solidFill>
                        <a:latin typeface="Cambria Math" panose="02040503050406030204" pitchFamily="18" charset="0"/>
                        <a:cs typeface="Times New Roman" panose="02020603050405020304" pitchFamily="18" charset="0"/>
                      </a:rPr>
                      <m:t>=</m:t>
                    </m:r>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𝑃</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nary>
                    <m:r>
                      <a:rPr lang="en-US" sz="2000" b="0" i="1" dirty="0" smtClean="0">
                        <a:solidFill>
                          <a:schemeClr val="bg1"/>
                        </a:solidFill>
                        <a:latin typeface="Cambria Math" panose="02040503050406030204" pitchFamily="18" charset="0"/>
                        <a:cs typeface="Times New Roman" panose="02020603050405020304" pitchFamily="18" charset="0"/>
                      </a:rPr>
                      <m:t>⁡, </m:t>
                    </m:r>
                    <m:sSub>
                      <m:sSubPr>
                        <m:ctrlPr>
                          <a:rPr lang="en-US" sz="2000" b="0" i="1" dirty="0" smtClean="0">
                            <a:solidFill>
                              <a:schemeClr val="bg1"/>
                            </a:solidFill>
                            <a:latin typeface="Cambria Math" panose="02040503050406030204" pitchFamily="18" charset="0"/>
                            <a:cs typeface="Times New Roman" panose="02020603050405020304" pitchFamily="18" charset="0"/>
                          </a:rPr>
                        </m:ctrlPr>
                      </m:sSubPr>
                      <m:e>
                        <m:r>
                          <a:rPr lang="en-US" sz="2000" b="0" i="1" dirty="0" smtClean="0">
                            <a:solidFill>
                              <a:schemeClr val="bg1"/>
                            </a:solidFill>
                            <a:latin typeface="Cambria Math" panose="02040503050406030204" pitchFamily="18" charset="0"/>
                            <a:cs typeface="Times New Roman" panose="02020603050405020304" pitchFamily="18" charset="0"/>
                          </a:rPr>
                          <m:t>𝑃</m:t>
                        </m:r>
                      </m:e>
                      <m:sub>
                        <m:r>
                          <a:rPr lang="en-US" sz="2000" b="0" i="1" dirty="0" smtClean="0">
                            <a:solidFill>
                              <a:schemeClr val="bg1"/>
                            </a:solidFill>
                            <a:latin typeface="Cambria Math" panose="02040503050406030204" pitchFamily="18" charset="0"/>
                            <a:cs typeface="Times New Roman" panose="02020603050405020304" pitchFamily="18" charset="0"/>
                          </a:rPr>
                          <m:t>𝑖𝑗</m:t>
                        </m:r>
                      </m:sub>
                    </m:sSub>
                    <m:r>
                      <a:rPr lang="en-US" sz="2000" i="1" dirty="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sSup>
                          <m:sSupPr>
                            <m:ctrlPr>
                              <a:rPr lang="en-US" sz="2000" i="1" dirty="0">
                                <a:solidFill>
                                  <a:schemeClr val="bg1"/>
                                </a:solidFill>
                                <a:latin typeface="Cambria Math" panose="02040503050406030204" pitchFamily="18" charset="0"/>
                                <a:cs typeface="Times New Roman" panose="02020603050405020304" pitchFamily="18" charset="0"/>
                              </a:rPr>
                            </m:ctrlPr>
                          </m:sSupPr>
                          <m:e>
                            <m:r>
                              <a:rPr lang="en-US" sz="2000" i="1" dirty="0">
                                <a:solidFill>
                                  <a:schemeClr val="bg1"/>
                                </a:solidFill>
                                <a:latin typeface="Cambria Math" panose="02040503050406030204" pitchFamily="18" charset="0"/>
                                <a:cs typeface="Times New Roman" panose="02020603050405020304" pitchFamily="18" charset="0"/>
                              </a:rPr>
                              <m:t>𝑒</m:t>
                            </m:r>
                          </m:e>
                          <m:sup>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sup>
                        </m:sSup>
                      </m:num>
                      <m:den>
                        <m:nary>
                          <m:naryPr>
                            <m:chr m:val="∑"/>
                            <m:supHide m:val="on"/>
                            <m:ctrlPr>
                              <a:rPr lang="en-US" sz="2000" i="1" dirty="0" smtClean="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2000" i="1" dirty="0">
                                    <a:solidFill>
                                      <a:schemeClr val="bg1"/>
                                    </a:solidFill>
                                    <a:latin typeface="Cambria Math" panose="02040503050406030204" pitchFamily="18" charset="0"/>
                                    <a:cs typeface="Times New Roman" panose="02020603050405020304" pitchFamily="18" charset="0"/>
                                  </a:rPr>
                                </m:ctrlPr>
                              </m:sSupPr>
                              <m:e>
                                <m:r>
                                  <a:rPr lang="en-US" sz="2000" i="1" dirty="0">
                                    <a:solidFill>
                                      <a:schemeClr val="bg1"/>
                                    </a:solidFill>
                                    <a:latin typeface="Cambria Math" panose="02040503050406030204" pitchFamily="18" charset="0"/>
                                    <a:cs typeface="Times New Roman" panose="02020603050405020304" pitchFamily="18" charset="0"/>
                                  </a:rPr>
                                  <m:t>𝑒</m:t>
                                </m:r>
                              </m:e>
                              <m:sup>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sup>
                            </m:sSup>
                          </m:e>
                        </m:nary>
                      </m:den>
                    </m:f>
                  </m:oMath>
                </a14:m>
                <a:r>
                  <a:rPr lang="en-US" sz="2000" dirty="0">
                    <a:solidFill>
                      <a:schemeClr val="bg1"/>
                    </a:solidFill>
                    <a:cs typeface="Times New Roman" panose="02020603050405020304" pitchFamily="18" charset="0"/>
                  </a:rPr>
                  <a:t> </a:t>
                </a:r>
              </a:p>
              <a:p>
                <a:pPr>
                  <a:lnSpc>
                    <a:spcPct val="100000"/>
                  </a:lnSpc>
                  <a:spcBef>
                    <a:spcPts val="0"/>
                  </a:spcBef>
                </a:pPr>
                <a:r>
                  <a:rPr lang="en-US" sz="2000" dirty="0">
                    <a:solidFill>
                      <a:schemeClr val="bg1"/>
                    </a:solidFill>
                    <a:cs typeface="Times New Roman" panose="02020603050405020304" pitchFamily="18" charset="0"/>
                  </a:rPr>
                  <a:t>Random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pt-BR" sz="20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2000" i="1" dirty="0">
                            <a:solidFill>
                              <a:schemeClr val="bg1"/>
                            </a:solidFill>
                            <a:latin typeface="Cambria Math" panose="02040503050406030204" pitchFamily="18" charset="0"/>
                            <a:cs typeface="Times New Roman" panose="02020603050405020304" pitchFamily="18" charset="0"/>
                          </a:rPr>
                        </m:ctrlPr>
                      </m:dPr>
                      <m:e>
                        <m:sSub>
                          <m:sSubPr>
                            <m:ctrlPr>
                              <a:rPr lang="en-US" sz="2000" b="0" i="1" dirty="0" smtClean="0">
                                <a:solidFill>
                                  <a:schemeClr val="bg1"/>
                                </a:solidFill>
                                <a:latin typeface="Cambria Math" panose="02040503050406030204" pitchFamily="18" charset="0"/>
                                <a:cs typeface="Times New Roman" panose="02020603050405020304" pitchFamily="18" charset="0"/>
                              </a:rPr>
                            </m:ctrlPr>
                          </m:sSubPr>
                          <m:e>
                            <m:r>
                              <a:rPr lang="en-US" sz="2000" b="0" i="1" dirty="0" smtClean="0">
                                <a:solidFill>
                                  <a:schemeClr val="bg1"/>
                                </a:solidFill>
                                <a:latin typeface="Cambria Math" panose="02040503050406030204" pitchFamily="18" charset="0"/>
                                <a:cs typeface="Times New Roman" panose="02020603050405020304" pitchFamily="18" charset="0"/>
                              </a:rPr>
                              <m:t>𝑟</m:t>
                            </m:r>
                          </m:e>
                          <m:sub>
                            <m:r>
                              <a:rPr lang="en-US" sz="2000" b="0" i="1" dirty="0" smtClean="0">
                                <a:solidFill>
                                  <a:schemeClr val="bg1"/>
                                </a:solidFill>
                                <a:latin typeface="Cambria Math" panose="02040503050406030204" pitchFamily="18" charset="0"/>
                                <a:cs typeface="Times New Roman" panose="02020603050405020304" pitchFamily="18" charset="0"/>
                              </a:rPr>
                              <m:t>𝑙</m:t>
                            </m:r>
                          </m:sub>
                        </m:sSub>
                      </m:e>
                    </m:d>
                    <m:r>
                      <a:rPr lang="en-US" sz="2000" b="0" i="1" dirty="0" smtClean="0">
                        <a:solidFill>
                          <a:schemeClr val="bg1"/>
                        </a:solidFill>
                        <a:latin typeface="Cambria Math" panose="02040503050406030204" pitchFamily="18" charset="0"/>
                        <a:cs typeface="Times New Roman" panose="02020603050405020304" pitchFamily="18" charset="0"/>
                      </a:rPr>
                      <m:t>;</m:t>
                    </m:r>
                    <m:r>
                      <a:rPr lang="en-US" sz="2000" b="0" i="1" dirty="0" smtClean="0">
                        <a:solidFill>
                          <a:schemeClr val="bg1"/>
                        </a:solidFill>
                        <a:latin typeface="Cambria Math" panose="02040503050406030204" pitchFamily="18" charset="0"/>
                        <a:cs typeface="Times New Roman" panose="02020603050405020304" pitchFamily="18" charset="0"/>
                      </a:rPr>
                      <m:t>𝑙</m:t>
                    </m:r>
                    <m:r>
                      <a:rPr lang="en-US" sz="2000" b="0" i="1" dirty="0" smtClean="0">
                        <a:solidFill>
                          <a:schemeClr val="bg1"/>
                        </a:solidFill>
                        <a:latin typeface="Cambria Math" panose="02040503050406030204" pitchFamily="18" charset="0"/>
                        <a:cs typeface="Times New Roman" panose="02020603050405020304" pitchFamily="18" charset="0"/>
                      </a:rPr>
                      <m:t> ∼</m:t>
                    </m:r>
                    <m:r>
                      <a:rPr lang="en-US" sz="2000" b="0" i="1" smtClean="0">
                        <a:solidFill>
                          <a:schemeClr val="bg1"/>
                        </a:solidFill>
                        <a:latin typeface="Cambria Math" panose="02040503050406030204" pitchFamily="18" charset="0"/>
                      </a:rPr>
                      <m:t>𝑢𝑛𝑖𝑓𝑜𝑟𝑚</m:t>
                    </m:r>
                  </m:oMath>
                </a14:m>
                <a:endParaRPr lang="en-US" sz="2000" dirty="0">
                  <a:solidFill>
                    <a:schemeClr val="bg1"/>
                  </a:solidFill>
                  <a:cs typeface="Times New Roman" panose="02020603050405020304" pitchFamily="18" charset="0"/>
                </a:endParaRPr>
              </a:p>
              <a:p>
                <a:pPr lvl="1">
                  <a:lnSpc>
                    <a:spcPct val="100000"/>
                  </a:lnSpc>
                  <a:spcBef>
                    <a:spcPts val="0"/>
                  </a:spcBef>
                </a:pPr>
                <a:r>
                  <a:rPr lang="en-US" sz="2000" dirty="0" err="1">
                    <a:solidFill>
                      <a:schemeClr val="bg1"/>
                    </a:solidFill>
                    <a:cs typeface="Times New Roman" panose="02020603050405020304" pitchFamily="18" charset="0"/>
                  </a:rPr>
                  <a:t>softstochastic</a:t>
                </a:r>
                <a:r>
                  <a:rPr lang="en-US" sz="2000" dirty="0">
                    <a:solidFill>
                      <a:schemeClr val="bg1"/>
                    </a:solidFill>
                    <a:cs typeface="Times New Roman" panose="02020603050405020304" pitchFamily="18" charset="0"/>
                  </a:rPr>
                  <a:t>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1600" i="1" dirty="0">
                            <a:solidFill>
                              <a:schemeClr val="bg1"/>
                            </a:solidFill>
                            <a:latin typeface="Cambria Math" panose="02040503050406030204" pitchFamily="18" charset="0"/>
                            <a:cs typeface="Times New Roman" panose="02020603050405020304" pitchFamily="18" charset="0"/>
                          </a:rPr>
                        </m:ctrlPr>
                      </m:accPr>
                      <m:e>
                        <m:r>
                          <a:rPr lang="pt-BR" sz="1600" i="1" dirty="0">
                            <a:solidFill>
                              <a:schemeClr val="bg1"/>
                            </a:solidFill>
                            <a:latin typeface="Cambria Math" panose="02040503050406030204" pitchFamily="18" charset="0"/>
                            <a:cs typeface="Times New Roman" panose="02020603050405020304" pitchFamily="18" charset="0"/>
                          </a:rPr>
                          <m:t>𝑟</m:t>
                        </m:r>
                      </m:e>
                    </m:acc>
                    <m:r>
                      <a:rPr lang="pt-BR" sz="16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600" i="1" dirty="0">
                            <a:solidFill>
                              <a:schemeClr val="bg1"/>
                            </a:solidFill>
                            <a:latin typeface="Cambria Math" panose="02040503050406030204" pitchFamily="18" charset="0"/>
                            <a:cs typeface="Times New Roman" panose="02020603050405020304" pitchFamily="18" charset="0"/>
                          </a:rPr>
                        </m:ctrlPr>
                      </m:dPr>
                      <m:e>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𝑙</m:t>
                            </m:r>
                          </m:sub>
                        </m:sSub>
                      </m:e>
                    </m:d>
                    <m:r>
                      <a:rPr lang="en-US" sz="1600" i="1" dirty="0">
                        <a:solidFill>
                          <a:schemeClr val="bg1"/>
                        </a:solidFill>
                        <a:latin typeface="Cambria Math" panose="02040503050406030204" pitchFamily="18" charset="0"/>
                        <a:cs typeface="Times New Roman" panose="02020603050405020304" pitchFamily="18" charset="0"/>
                      </a:rPr>
                      <m:t>;</m:t>
                    </m:r>
                    <m:r>
                      <a:rPr lang="en-US" sz="1600" i="1" dirty="0">
                        <a:solidFill>
                          <a:schemeClr val="bg1"/>
                        </a:solidFill>
                        <a:latin typeface="Cambria Math" panose="02040503050406030204" pitchFamily="18" charset="0"/>
                        <a:cs typeface="Times New Roman" panose="02020603050405020304" pitchFamily="18" charset="0"/>
                      </a:rPr>
                      <m:t>𝑙</m:t>
                    </m:r>
                    <m:r>
                      <a:rPr lang="en-US" sz="1600" i="1" dirty="0">
                        <a:solidFill>
                          <a:schemeClr val="bg1"/>
                        </a:solidFill>
                        <a:latin typeface="Cambria Math" panose="02040503050406030204" pitchFamily="18" charset="0"/>
                        <a:cs typeface="Times New Roman" panose="02020603050405020304" pitchFamily="18" charset="0"/>
                      </a:rPr>
                      <m:t> ∼</m:t>
                    </m:r>
                    <m:f>
                      <m:fPr>
                        <m:type m:val="lin"/>
                        <m:ctrlPr>
                          <a:rPr lang="en-US" sz="1600" i="1" dirty="0" smtClean="0">
                            <a:solidFill>
                              <a:schemeClr val="bg1"/>
                            </a:solidFill>
                            <a:latin typeface="Cambria Math" panose="02040503050406030204" pitchFamily="18" charset="0"/>
                            <a:cs typeface="Times New Roman" panose="02020603050405020304" pitchFamily="18" charset="0"/>
                          </a:rPr>
                        </m:ctrlPr>
                      </m:fPr>
                      <m:num>
                        <m:sSup>
                          <m:sSupPr>
                            <m:ctrlPr>
                              <a:rPr lang="en-US" sz="1600" i="1" dirty="0">
                                <a:solidFill>
                                  <a:schemeClr val="bg1"/>
                                </a:solidFill>
                                <a:latin typeface="Cambria Math" panose="02040503050406030204" pitchFamily="18" charset="0"/>
                                <a:cs typeface="Times New Roman" panose="02020603050405020304" pitchFamily="18" charset="0"/>
                              </a:rPr>
                            </m:ctrlPr>
                          </m:sSupPr>
                          <m:e>
                            <m:r>
                              <a:rPr lang="en-US" sz="1600" i="1" dirty="0">
                                <a:solidFill>
                                  <a:schemeClr val="bg1"/>
                                </a:solidFill>
                                <a:latin typeface="Cambria Math" panose="02040503050406030204" pitchFamily="18" charset="0"/>
                                <a:cs typeface="Times New Roman" panose="02020603050405020304" pitchFamily="18" charset="0"/>
                              </a:rPr>
                              <m:t>𝑒</m:t>
                            </m:r>
                          </m:e>
                          <m:sup>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𝑖𝑗</m:t>
                                </m:r>
                              </m:sub>
                            </m:sSub>
                          </m:sup>
                        </m:sSup>
                      </m:num>
                      <m:den>
                        <m:d>
                          <m:dPr>
                            <m:ctrlPr>
                              <a:rPr lang="en-US" sz="1600" i="1" dirty="0" smtClean="0">
                                <a:solidFill>
                                  <a:schemeClr val="bg1"/>
                                </a:solidFill>
                                <a:latin typeface="Cambria Math" panose="02040503050406030204" pitchFamily="18" charset="0"/>
                                <a:cs typeface="Times New Roman" panose="02020603050405020304" pitchFamily="18" charset="0"/>
                              </a:rPr>
                            </m:ctrlPr>
                          </m:dPr>
                          <m:e>
                            <m:nary>
                              <m:naryPr>
                                <m:chr m:val="∑"/>
                                <m:supHide m:val="on"/>
                                <m:ctrlPr>
                                  <a:rPr lang="en-US" sz="1600" i="1" dirty="0">
                                    <a:solidFill>
                                      <a:schemeClr val="bg1"/>
                                    </a:solidFill>
                                    <a:latin typeface="Cambria Math" panose="02040503050406030204" pitchFamily="18" charset="0"/>
                                    <a:cs typeface="Times New Roman" panose="02020603050405020304" pitchFamily="18" charset="0"/>
                                  </a:rPr>
                                </m:ctrlPr>
                              </m:naryPr>
                              <m:sub>
                                <m:r>
                                  <a:rPr lang="en-US" sz="16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600" i="1" dirty="0">
                                        <a:solidFill>
                                          <a:schemeClr val="bg1"/>
                                        </a:solidFill>
                                        <a:latin typeface="Cambria Math" panose="02040503050406030204" pitchFamily="18" charset="0"/>
                                        <a:cs typeface="Times New Roman" panose="02020603050405020304" pitchFamily="18" charset="0"/>
                                      </a:rPr>
                                    </m:ctrlPr>
                                  </m:sSupPr>
                                  <m:e>
                                    <m:r>
                                      <a:rPr lang="en-US" sz="1600" i="1" dirty="0">
                                        <a:solidFill>
                                          <a:schemeClr val="bg1"/>
                                        </a:solidFill>
                                        <a:latin typeface="Cambria Math" panose="02040503050406030204" pitchFamily="18" charset="0"/>
                                        <a:cs typeface="Times New Roman" panose="02020603050405020304" pitchFamily="18" charset="0"/>
                                      </a:rPr>
                                      <m:t>𝑒</m:t>
                                    </m:r>
                                  </m:e>
                                  <m:sup>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𝑖𝑗</m:t>
                                        </m:r>
                                      </m:sub>
                                    </m:sSub>
                                  </m:sup>
                                </m:sSup>
                              </m:e>
                            </m:nary>
                          </m:e>
                        </m:d>
                      </m:den>
                    </m:f>
                  </m:oMath>
                </a14:m>
                <a:endParaRPr lang="en-US" sz="1600" dirty="0">
                  <a:solidFill>
                    <a:schemeClr val="bg1"/>
                  </a:solidFill>
                  <a:cs typeface="Times New Roman" panose="02020603050405020304" pitchFamily="18" charset="0"/>
                </a:endParaRPr>
              </a:p>
              <a:p>
                <a:pPr>
                  <a:lnSpc>
                    <a:spcPct val="100000"/>
                  </a:lnSpc>
                  <a:spcBef>
                    <a:spcPts val="600"/>
                  </a:spcBef>
                </a:pPr>
                <a:r>
                  <a:rPr lang="en-US" sz="2000" dirty="0">
                    <a:solidFill>
                      <a:schemeClr val="bg1"/>
                    </a:solidFill>
                    <a:cs typeface="Times New Roman" panose="02020603050405020304" pitchFamily="18" charset="0"/>
                  </a:rPr>
                  <a:t>local impose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dirty="0">
                            <a:solidFill>
                              <a:schemeClr val="bg1"/>
                            </a:solidFill>
                            <a:latin typeface="Cambria Math" panose="02040503050406030204" pitchFamily="18" charset="0"/>
                            <a:cs typeface="Times New Roman" panose="02020603050405020304" pitchFamily="18" charset="0"/>
                          </a:rPr>
                          <m:t>𝑟</m:t>
                        </m:r>
                      </m:e>
                    </m:acc>
                    <m:r>
                      <a:rPr lang="en-US" sz="2000" dirty="0">
                        <a:solidFill>
                          <a:schemeClr val="bg1"/>
                        </a:solidFill>
                        <a:latin typeface="Cambria Math" panose="02040503050406030204" pitchFamily="18" charset="0"/>
                        <a:cs typeface="Times New Roman" panose="02020603050405020304" pitchFamily="18" charset="0"/>
                      </a:rPr>
                      <m:t>=</m:t>
                    </m:r>
                    <m:r>
                      <m:rPr>
                        <m:sty m:val="p"/>
                      </m:rPr>
                      <a:rPr lang="en-US" sz="2000" dirty="0">
                        <a:solidFill>
                          <a:schemeClr val="bg1"/>
                        </a:solidFill>
                        <a:latin typeface="Cambria Math" panose="02040503050406030204" pitchFamily="18" charset="0"/>
                        <a:cs typeface="Times New Roman" panose="02020603050405020304" pitchFamily="18" charset="0"/>
                      </a:rPr>
                      <m:t>max</m:t>
                    </m:r>
                    <m:r>
                      <a:rPr lang="en-US" sz="2000" i="1" dirty="0">
                        <a:solidFill>
                          <a:schemeClr val="bg1"/>
                        </a:solidFill>
                        <a:latin typeface="Cambria Math" panose="02040503050406030204" pitchFamily="18" charset="0"/>
                        <a:cs typeface="Times New Roman" panose="02020603050405020304" pitchFamily="18" charset="0"/>
                      </a:rPr>
                      <m:t>⁡{</m:t>
                    </m:r>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dirty="0">
                            <a:solidFill>
                              <a:schemeClr val="bg1"/>
                            </a:solidFill>
                            <a:latin typeface="Cambria Math" panose="02040503050406030204" pitchFamily="18" charset="0"/>
                            <a:cs typeface="Times New Roman" panose="02020603050405020304" pitchFamily="18" charset="0"/>
                          </a:rPr>
                          <m:t>𝑤</m:t>
                        </m:r>
                      </m:e>
                      <m:sub>
                        <m:r>
                          <a:rPr lang="en-US" sz="2000" dirty="0">
                            <a:solidFill>
                              <a:schemeClr val="bg1"/>
                            </a:solidFill>
                            <a:latin typeface="Cambria Math" panose="02040503050406030204" pitchFamily="18" charset="0"/>
                            <a:cs typeface="Times New Roman" panose="02020603050405020304" pitchFamily="18" charset="0"/>
                          </a:rPr>
                          <m:t>𝑖𝑗</m:t>
                        </m:r>
                      </m:sub>
                    </m:sSub>
                    <m:r>
                      <a:rPr lang="en-US" sz="2000" i="1" dirty="0">
                        <a:solidFill>
                          <a:schemeClr val="bg1"/>
                        </a:solidFill>
                        <a:latin typeface="Cambria Math" panose="02040503050406030204" pitchFamily="18" charset="0"/>
                        <a:cs typeface="Times New Roman" panose="02020603050405020304" pitchFamily="18" charset="0"/>
                      </a:rPr>
                      <m:t>},</m:t>
                    </m:r>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dirty="0">
                            <a:solidFill>
                              <a:schemeClr val="bg1"/>
                            </a:solidFill>
                            <a:latin typeface="Cambria Math" panose="02040503050406030204" pitchFamily="18" charset="0"/>
                            <a:cs typeface="Times New Roman" panose="02020603050405020304" pitchFamily="18" charset="0"/>
                          </a:rPr>
                          <m:t>𝑤</m:t>
                        </m:r>
                      </m:e>
                      <m:sub>
                        <m:r>
                          <a:rPr lang="en-US" sz="2000" dirty="0">
                            <a:solidFill>
                              <a:schemeClr val="bg1"/>
                            </a:solidFill>
                            <a:latin typeface="Cambria Math" panose="02040503050406030204" pitchFamily="18" charset="0"/>
                            <a:cs typeface="Times New Roman" panose="02020603050405020304" pitchFamily="18" charset="0"/>
                          </a:rPr>
                          <m:t>𝑖𝑗</m:t>
                        </m:r>
                      </m:sub>
                    </m:sSub>
                  </m:oMath>
                </a14:m>
                <a:r>
                  <a:rPr lang="en-US" sz="2000" dirty="0">
                    <a:solidFill>
                      <a:schemeClr val="bg1"/>
                    </a:solidFill>
                    <a:cs typeface="Times New Roman" panose="02020603050405020304" pitchFamily="18" charset="0"/>
                  </a:rPr>
                  <a:t> - </a:t>
                </a:r>
                <a:r>
                  <a:rPr lang="ru-RU" sz="2000" dirty="0">
                    <a:solidFill>
                      <a:schemeClr val="bg1"/>
                    </a:solidFill>
                    <a:cs typeface="Times New Roman" panose="02020603050405020304" pitchFamily="18" charset="0"/>
                  </a:rPr>
                  <a:t>веса обученной </a:t>
                </a:r>
                <a:r>
                  <a:rPr lang="en-US" sz="2000" dirty="0">
                    <a:solidFill>
                      <a:schemeClr val="bg1"/>
                    </a:solidFill>
                    <a:cs typeface="Times New Roman" panose="02020603050405020304" pitchFamily="18" charset="0"/>
                  </a:rPr>
                  <a:t/>
                </a:r>
                <a:br>
                  <a:rPr lang="en-US" sz="2000" dirty="0">
                    <a:solidFill>
                      <a:schemeClr val="bg1"/>
                    </a:solidFill>
                    <a:cs typeface="Times New Roman" panose="02020603050405020304" pitchFamily="18" charset="0"/>
                  </a:rPr>
                </a:br>
                <a:r>
                  <a:rPr lang="en-US" sz="2000"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доп. Нейронной сети.</a:t>
                </a:r>
                <a:endParaRPr lang="en-US" sz="2000" dirty="0">
                  <a:solidFill>
                    <a:schemeClr val="bg1"/>
                  </a:solidFill>
                  <a:cs typeface="Times New Roman" panose="02020603050405020304" pitchFamily="18" charset="0"/>
                </a:endParaRPr>
              </a:p>
              <a:p>
                <a:pPr lvl="1">
                  <a:lnSpc>
                    <a:spcPct val="100000"/>
                  </a:lnSpc>
                  <a:spcBef>
                    <a:spcPts val="0"/>
                  </a:spcBef>
                </a:pPr>
                <a:endParaRPr lang="en-US" sz="2000" dirty="0">
                  <a:solidFill>
                    <a:schemeClr val="bg1"/>
                  </a:solidFill>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7975" y="990956"/>
                <a:ext cx="11404600" cy="5499100"/>
              </a:xfrm>
              <a:blipFill>
                <a:blip r:embed="rId2"/>
                <a:stretch>
                  <a:fillRect l="-445" t="-691"/>
                </a:stretch>
              </a:blipFill>
            </p:spPr>
            <p:txBody>
              <a:bodyPr/>
              <a:lstStyle/>
              <a:p>
                <a:r>
                  <a:rPr lang="ru-RU">
                    <a:noFill/>
                  </a:rPr>
                  <a:t> </a:t>
                </a:r>
              </a:p>
            </p:txBody>
          </p:sp>
        </mc:Fallback>
      </mc:AlternateContent>
      <p:sp>
        <p:nvSpPr>
          <p:cNvPr id="4" name="AutoShape 2" descr="data:image/png;base64,iVBORw0KGgoAAAANSUhEUgAAByQAAAPxCAYAAAC7IBoaAAAgAElEQVR4AezdCZRkd33Ye85Ljokd25yXtyV5yfECeVl4STAIpJFGIwkkFmGWsBrbmMWG4JgYLy8Y29hgFi8k2PGWGLQigTACYbHY0nRr32bRjDSSRvsuDVpGPdPV23RV1/J751ZPi6FrprtuVd37r676zDl9Rq2prn/V5/7utPp+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YX94OuJCRAgQIAAAQIECBAgQCCtwNAGyZe85CXxnOc8xwcDM2AGzIAZMANmwAyYATNgBszAGMzAJz7xibQ/HVudAAECBAgQIECAAAECBAoTGNog+eIXv9hBhzE46CA6i+5mwAyYATNgBsyAGTADZsAMZDPw/ve/P/bu3fs9H08//XRhPwx7YgIECBAgQIAAAQIECBAoT2Bog+Rxxx0nSAqSZsAMmAEzYAbMgBkwA2bADJiBMZ6Bj33sY+X9dGwlAgQIECBAgAABAgQIEChMQJAc4x/u/Z/o/k90M2AGzMDGmYEf+IEfiB/5kR+J5z//+T4YmIFEM/Dc5z5XGPPfzmag5BkQJAs7FuCJCRAgQIAAAQIECBAgUKqAIFnyD9QO/m+cg/+2lW1lBszAMM3A93//98eFF14YExMTPhiYgUQzkP0PAcP094LX4vvUOMzAxz/+8VJ/QLYYAQIECBAgQIAAAQIECBQjIEgKkg6smQEzYAbMwAaYAUFSiBWj08+AICkAjkMAHLb3KEgWcyDAsxIgQIAAAQIECBAgQKBsAUFyAxyEHraDAl6Pg3FmwAyYgfJnQJBMH6MEQdtAkCz/7z7fb5gLkmUfIrAeAQIECBAgQIAAAQIEihHYsEHyB/7xv4gf+pF/Hz/4z/+tDwZmYMAz8EM/+u/j+573f6171lz2mOyx9kN/D5mB/mcg+56WfW872sH3f/B9/0v80A/+QFzy1S/FTddf6YOBGShgBq64YnLNS+HecN2V8a/+5Qvix/7J98f/++M/6IOBGRjgDPz7f/FD8X/+o+876vdAQbKYAwGelQABAgQIECBAgAABAmULbNggecLv745XfS3i9C82fDAwAwOegTO/EfH8N3/8qAeFjowlL3jrJyJ7rP3Q30NmoP8ZyL6nnfAHtx51v/t3L/jB+JF/+rx4cM83o3Fwlw8GZmCAM9A8uCua07ti241XrRkkK/u2x6knvjAu+5OfiPmrT/PBwAwMcAbillfGR9/740f9HihIln2IwHoECBAgQIAAAQIECBAoRmDjBslP745XfTXi9AuXfDAwAwOegTMvjfjxLoLk87Mgean90N9D/h4exAxk39NO+P1bjnow9t8eDpIP7Plm1A/s8sHADAxwBrLI3w6SN3QXJP/2j38iZq86zQcDMzDAGWgHyff82FG/BwqSxRwI8KwECBAgQIAAAQIECBAoW2DDBsnjP3VzvPIrEa/4QtUHAzMw4Bl4zdcjfvxNHzvqQaEjz5B8/lt+L7LH2g/9PWQG+p+B7Hva8Z/eddT97tkgeWsWJG/2wcAMDHQGdkV2luS2dYLkdHaG5KYXxrc/+6KoXHGqDwZmYIAzELvOiN9+tyBZ9sEA6xEgQIAAAQIECBAgQKBMAUFywCHHQfn+D8ozTG8oSKbfBvaD8dsGgqTQKjanmgFBUmAVmFPPgCBZ5iEAaxEgQIAAAQIECBAgQCCNgCApSDq7zQx0zIAgOX4xTABNv80FyVQxyrpCqCCZOkZZXxAVJNMcDLAqAQIECBAgQIAAAQIEyhQQJMWojhglTKQPE6m3gSBpBlLP4DiuL0gKg8JgqhkQJAVBQTD1DAiSZR4CsBYBAgQIECBAgAABAgTSCAiSgqQgaQY6ZkCQFCTHMQimfs+CZKoYZV0hVJBMHaOsL4gKkmkOBliVAAECBAgQIECAAAECZQoIkmJUR4xKfVDe+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KWz99DBMk028D+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Z0EyVYyyrhAqSKaOUdYXRAXJNAcDrEqAAAECBAgQIECAAIEyBQRJMaojRqU+KG/99DFMkEy/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Wtnz6GCZLpt4H9YPy2gSApDAqDqWZAkBQEBcHUMyBIlnkIwFoECBAgQIAAAQIECBBIIyBICpKCpBnomAFBcvximACafpsLkqlilHWFUEEydYyyviAqSKY5GGBVAgQIECBAgAABAgQIlCkgSIpRHTFKmEgfJlJvA0HSDKSewXFcX5AUBoXBVDMgSAqCgmDqGRAkyzwEYC0CBAgQIECAAAECBAikERAkBUlB0gx0zIAgKUiOYxBM/Z4FyVQxyrpCqCCZOkZZXxAVJNMcDLAqAQIECBAgQIAAAQIEyhQQJMWojhiV+qC89dPHMEEy/TawH4zfNhAkhUFhMNUMCJKCoCCYegYEyTIPAViLAAECBAgQIECAAAECaQQESUFSkDQDHTMgSI5fDBNA029zQTJVjLKuECpIpo5R1hdEBck0BwOsSoAAAQIECBAgQIAAgTIFBEkxqiNGCRPpw0TqbSBImoHUMziO6wuSwqAwmGoGBElBUBBMPQOCZJmHAKxFgAABAgQIECBAgACBNAKCpCApSJqBjhkQJAXJcQyCqd+zIJkqRllXCBUkU8co6wuigmSagwFWJUCAAAECBAgQIECAQJkCgqQY1RGjUh+Ut376GCZIpt8G9oPx2waCpDAoDKaaAUFSEBQEU8+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zQXJVDHKukKoIJk6RllfEBUk0xwMsCoBAgQIECBAgAABAgTKFBAkxaiOGCVMpA8TqbeBIGkGUs/gOK4vSAqDwmCqGRAkBUFBMPUMCJJlHgKwFgECBAgQIECAAAECBNIICJKCpCBpBjpmQJAUJMcxCKZ+z4JkqhhlXSFUkEwdo6wviAqSaQ4GWJUAAQIECBAgQIAAAQJlCgiSYlRHjEp9UN766WOYIJl+G9gPxm8bCJLCoDCYagYESUFQEEw9A4JkmYcArEWAAAECBAgQIECAAIE0AoKkIClImoGOGRAkxy+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TYXJFPFKOsKoYJk6hhlfUFUkExzMMCqBAgQIECAAAECBAgQKFNAkBSjOmKUMJE+TKTeBoKkGUg9g+O4viApDAqDqWZAkBQEBcHUMyBIlnkIwFoECBAgQIAAAQIECBBIIyBICpKCpBnomAFBUpAcxyCY+j0LkqlilHWFUEEydYyyviAqSKY5GGBVAgQIECBAgAABAgQIlCkgSIpRHTEq9UF566ePYYJk+m1gPxi/bSBICoPCYKoZECQFQUEw9QwIkmUeArAWAQIECBAgQIAAAQIE0ggIkoKkIGkGOmZAkBy/GCaApt/mgmSqGGVdIVSQTB2jrC+ICpJpDgZYlQABAgQIECBAgAABAmUKCJJiVEeMEibSh4nU20CQNAOpZ3Ac1xckhUFhMNUMCJKCoCCYegYEyTIPAViLAAECBAgQIECAAAECaQQESUFSkDQDHTMgSAqS4xgEU79nQTJVjLKuECpIpo5R1hdEBck0BwOsSoAAAQIECBAgQIAAgTIFBEkxqiNGpT4ob/30MUyQTL8N7Afjtw0ESWFQGEw1A4KkICgIpp4BQbLMQwDWIkCAAAECBAgQIECAQBoBQVKQFCTNQMcMCJLjF8ME0PTbXJBMFaOsK4QKkqljlPUFUUEyzcEAqxIgQIAAAQIECBAgQKBMAUFSjOqIUcJE+jCRehsIkmYg9QyO4/qCpDAoDKaaAUFSEBQEU8+AIFnmIQBrESBAgAABAgQIECBAII2AIClICpJmoGMGBElBchyDYOr3LEimilHWFUIFydQxyvqCqCCZ5mCAVQkQIECAAAECBAgQIFCmgCApRnXEqNQH5a2fPoYJkum3gf1g/LaBICkMCoOpZkCQFAQFwdQzIEiWeQjAWgQIECBAgAABAgQIEEgjIEgKkoKkGeiYAUFy/GKYAJp+mwuSqWKUdYVQQTJ1jLK+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nDROptIEiagdQzOI7rC5LCoDCYagYESUFQEEw9A4JkmYcArEWAAAECBAgQIECAAIE0AoKkIClImoGOGRAkBclxDIKp37MgmSpGWVcIFSRTxyjrC6KCZJqDAVYlQIAAAQIECBAgQIBAmQKCpBjVEaNSH5S3fvoYJkim3wb2g/HbBoKkMCgMppoBQVIQFARTz4AgWeYhAGsRIECAAAECBAgQIEAgjYAgKUgKkmagYwYEyfGLYQJo+m0uSKaKUdYVQgXJ1DHK+oKoIJnmYIBVCRAgQIAAAQIECBAgUKaAIClGdcQoYSJ9mEi9DQRJM5B6BsdxfUFSGBQGU82AICkICoKpZ0CQLPMQgLUIECBAgAABAgQIECCQRkCQFCQFSTPQMQOCpCA5jkEw9XsWJFPFKOsKoYJk6hhlfUFUkExzMMCqBAgQIECAAAECBAgQKFNAkBSjOmJU6oPy1k8fwwTJ9NvAfjB+20CQFAaFwVQzIEgKgoJg6hkQJMs8BGAtAgQIECBAgAABAgQIpBEQJAVJQdIMdMyAIDl+MUwATb/NBclUMcq6QqggmTpGWV8QFSTTHAywKgECBAgQIECAAAECBMoUECTFqI4YJUykDxOpt4EgaQZSz+A4ri9ICoPCYKoZECQFQUEw9QwIkmUeArAWAQIECBAgQIAAAQIE0ggIkoKkIGkGOmZAkBQkxzEIpn7PgmSqGGVdIVSQTB2jrC+ICpJpDgZYlQABAgQIECBAgAABAmUKCJJiVEeMSn1Q3vrpY5ggmX4b2A/GbxsIksKgMJhqBgRJQVAQTD0DgmSZhwCsRYAAAQIECBAgQIAAgTQCgqQgKUiagY4ZECTHL4YJoOm3uSCZKkZZVwgVJFPHKOsLooJkmoMBViVAgAABAgQIECBAgECZAoKkGNURo4SJ9GEi9TYQJM1A6hkcx/UFSWFQGEw1A4KkICgIpp4BQbLMQwDWIkCAAAECBAgQIECAQBoBQVKQFCTNQMcMCJKC5DgGwdTvWZBMFaOsK4QKkqljlPUFUUEyzcEAqxIgQIAAAQIECBAgQKBMAUFSjOqIUakPyls/fQwTJNNvA/vB+G0DQVIYFAZTzYAgKQgKgqlnQJAs8xCAtQgQIECAAAECBAgQIJBGQJAUJAVJM9AxA4Lk+MUwATT9NhckU8Uo6wqhgmTqGGV9QVSQTHMwwKoECBAgQIAAAQIECBAoU0CQFKM6YpQwkT5MpN4GgqQZSD2D47i+ICkMdhUGp3ZGvf2x4/DvO6OrrzvA99hOguToBcFTojJ5clQmTorpiU0xPXFi+58rk5uX//0VAuCwbXNBssxDANYiQIAAAQIECBAgQIBAGgFBUpAsLUieen41Tjlv7Y9Tz6vGy22T0rbJsaKPIDm8QfLlXexH6+1ng/jzbH8+1vz4973ZCJIpglkW89b6SPGajlizHR63R31q++HouDvqB2+N+vTthz9uW/78wK7DcTJ77OFQKUDmCLWC5LDFqdyvZ3JzTG99WUxf9uLljyxAXnl6zFz3xpi94R0xe8NPxcx1/yFmrj4zKlecFtOXHxfTl7+0HSvb4VKgjNzmAzYTJNMcDLAqAQIECBAgQIAAAQIEyhQQJMWv0qLCKy+sxk9+qRqvPcZH9mdnfrEaZ1zQ28F8EWRwboLk4CwHPZfZ/pHtJ2vtS8faxwb571/zxWqc7u/Pgf79KUgeEeIKj2m7on4gi3u3RP1g9vvRPm5ZfkwW+wp/PUe+9+wMyCws7oz69G3RmLknGvMPR/PQvmguPhXN6jPRqh2M1lIlmrUD0azuj+bik9FceDwacw9GY+au5UjZDpMrIfPI5/fPndtTkEwdo3pb/5SobN3UDoszV70q5nd9MBZu/1gs3PWZWLz/r6L6yJej9sTlUd9/Y9T3Xx+1Jyai9vilsfjwBXHozj+K+d2/HrM3/uyzgbIysTl5lOvNYTTO9hQkyzwEYC0CBAgQIECAAAECBAikERAkHVAf6AH1o8WX7KzHN3y5Gv/j5npcenfjmB/fuKcRX9jTiJ+5pBan2S6Fb5ejbauVfydIDmeQPO38anzosqX46zsacek9x96X1trPBvVnf7WrHq+/qBrZ/r0yN37vz0KQLCmUTe2MRuWOaB56IpqLT6/xsT+a848cPgOxrNeWBcTd0Zi9rx0g2+GxWcv1X4itxqFoVqeiufBYNGbuXo6pz55hWdL7KDXgDuI9CZIbLoRtPaF9RuTs9W+Jhds+GrXHLonmwqMRrWbX+0tz8Zl2+F986IKYv+XXY+aa17bjpjMm0wROQbLr0fVAAgQIECBAgAABAgQIbFgBQVL4KjwmnHR2Nd77jVocWmqtu6NMV1vxy5fVwuUg+wsb/YYhQTKt/9G2X3Yp4y3nVuOi2+vr7kdlPODh6Wa87au1OPnc4bM6mt9G+HeC5CDCUhfPMbU9mvMPdbWbtOqz7bMU22crFhnZsrMZD9zcDohZJG21BrOftxqL7bDZqOw9fEnXbJ2yz/jsYpsUadvVcwuSGyZITp7cvsxqdgnWQ3d9JpaeviZa9YWu9ue1HpSdeVzb982Y3/ORqFz5ipjeeryzJQd8Sdb1ZkyQXGtC/RkBAgQIECBAgAABAgRGQ0CQFCQLDZJZRDnl3Gp8ZHKpqz3miblWfPDvBMnU8USQHL7Ilu1Lm8+pxtUPN7ral4p+0F3PNOOtFwuSg9xXBcmSwtXUzmge+k5Xu0h2WdTssqmFBsksRk7f1n5NrWa1q9eV90Gt+vzhsz1vWb7HZFeRrqTtMRSvRZBcLxYNxZ9PnhSViWU89NIAACAASURBVBNjbvevxNIz2/LuBl09vlWrRPWhC2L2xp+O6a0nROWKU4TJksKkINnViHoQAQIECBAgQIAAAQIENrSAIClIFhokt5y3fL+7r97ZXUQRJIcjhAmSw7EdjoxdLz9/+TXdub/7y9EV+d1JkBz8jAiSJQSwdvy7vX3/xW72j8KD5MrrqU1383L6fEyrfQ/K9n0zD5+R2XkvxRK2wVAEyNXvU5AciuC4VviaOLEdBhfu/HT7nqp97gzrfnn2PyHM7/rPh8+UFCXLmA9Bct2x9AACBAgQIECAAAECBAhseAFBUpAsNEhml3P8hW/W4qn59S/Xmu1NguTgI8eRUavbfxYkh2M7HLm9svtH/vTXavHIdHf7UtHfnQTJwc+IILk6EhXw+dSOaMw9FNHq7n+SKTRIZq+lckfXcXRQ+3Szun/5vpii5PL9NduBVJAsIzj1vMbk5pi55sxYfOCsaC3NDGpXWPd5mvMPxlw7SmZnSqa5r+I4rStIrjuSHkCAAAECBAgQIECAAIENLyBICpKFBcksRr7ygmp8ZW/398ISJAcfOY6MWt3+syA5HNvhyO2V3Vf1NyZr8XSXcb/o706C5OBnRJAsIEA+ezberuVLlR7ckysAFhYksxhY2Rutpdmid9WjPn+zNhX1g3sOX7511xFhrshtMMzPLUgObfia2BwzV78yqo9efNRZLvpfNuYejLmbPxiVCVGy6BkRJIueZs9PgAABAgQIECBAgACB9AKCpCBZSJA89bxqbDm3Gh+/ph6Vxe7P6BIkBx85joxa3f6zIDkc22Fle7XvxXpeNf5sRz3mat3vT0V+ixEkBz8jgmSBwWpqZ9QP7Fq+d2Sr+32okCCZxciDt0ardrDIXXTd524eeqJtUuj9MZ8NwgVu24GsIUgWHZt6ev7snpFXbInF+/4iopXucuVZvJ+97o1RmdzsTMkCzxQVJNf9a9sDCBAgQIAAAQIECBAgsOEFBElBcuBB8pTzqnHi2dX4tcuX4pFK9wd+s71JkBx85FiJWnl+FySHYzusbLMsSGZnHF9ydzMa+Xapwr5JCZKDnxFBsqBolQXAqZ3RnH8kormUa58oKkg25x/r+rKxuV5wjge3mrVozN5/+CzJguwHEgvLeG2CZE/BsMA4VZncEpWJzbFw22/lOqs5xy7Q/UObtag+8qWoTJ4clSvcT7KoWREkux9JjyRAgAABAgQIECBAgMBGFRAkBcmBBsnN51Rjy3nV+O0rl+LO/fnLiSA5+MixErXy/C5IDsd2WNlmK0Fy+750Z4is/iYnSA5+RgTJAsLT1PblMyPnH41Ws7p6jNf9fLBBMrts7PZoVO6KVuPQumuv/4D832NXP2d2P7769G0u3ZqdPXtwV2y74aqYmJg45sf0vu1x6qYXxrc/+yJnyhUZI7PoN3lyzG3/hcgumdrLr8bsvbG0/9qo7ftGVB+5KGr7vhlLz9wYzflHe3m6aFafibldH4rKRHbWpvtJFmEgSPY0mr6IAAECBAgQIECAAAECG0pAkBQk+w6SLz+/GlmIPOHsarz5K7X48531eGK2twOlguTgI8dK1MrzuyA5HNthZZtl+9hrv1SN+w4MT5B8ZKYZb/tqrX3m5srr9Ht/cyNIDjBIts+KzO7TeEc0F5/s+WzEwQbJ7P3tboeNnv5LsdVonynWXHwqmgv7ornwWPsStM3q/mjV5yKit++7zUP7li/dumHOZhzgnDz7ngXJIgJTz885cWLMXPPaWHr6mty7SvPQd6L6yJdjbucHYuaaM2N66wkxfdlPxPTEppi59vUxv/tXo/bkRLQaizmfuxW1J688HCSdJdnztl0j5gqSOUfSwwkQIECAAAECBAgQILABBQRJQXLdIJnFkFPPr0Z2KdbsvpDZpSOzALnp7Gq87Kzlz3/mklr84fX1uObhZtT7aCaCZH9BY1BBSJAcju2wsj1PO78a//FbtXh8prvgcM9UKy69pxEX39mIr901+I9L7mrEX+ysx+suqkV2v9iV1+n3/iwEyZyhKbsvZPsjuyRr9rF9+ePAzdGo3NkOdsuhrvf/OhtokMzOjpx7IKJVz/2CsjMqs0vOZveefPZ9tt/vtvZ7b1T2RnZPyLyXpM1eSHbmaGPmrmft6s9GupzbY0N/nSBZRGDq7Tm3RHa51oXbfif3flKfuTsWbv1w+1KvlYkTVl1iNTvrcnNMb31ZzFz1ylh84Kxo5ryPa/Y/Asxte3dUJrJLtzpLctAGgmTukfcFBAgQIECAAAECBAgQ2HACgqQguW5MyGLIGRdU43UXVeMtF1fjZy+pxc9/oxYf/LtafOraepy/pxHZpSSX+giRK3uOINlf0BhUEBIkh2M7rGzPLPp94tqlOHCouyD5p9vrsensxXjRXy3GcZ8r5uP4s6qR/c8KK6/R7/1bCJJ5Atju5Tg3vSfq03dEvXJnNGbuicb8w+0zIlv1+ZVvK339PtAgeeDmaC4+nfv1ZGdyZZefXA6RO+OowfDZ+2Q+GtHMHzyzsy3bcXdDR8U887P6sYLkoONSz8+XnR157RuifvCWXPtKdj/UuZt/KaYvf2lUrtiydjCc2NSOlYv3fy7fmcWNxag+fGFMb93kXpIFBFlBMtfIezABAgQIECBAgAABAgQ2pIAgKUgeMyhkIfLVF1bjo1cuxVfvbMS372vElQ81YtvjzdjzZDMeONiKWmOwcy9I9h81BhGGBMnh2A7ZtszuH5mdnXzOLfVYXOpuf/utK2vte7lmXzuIefAc5TgKkqsj0erPd7YjZLMdHZ9uX/q0VTvYvoxpa2muh0swrr8/DSxITu1on4XYqi+sv+gRj1iOkfcfvsfjao9Vn2dni2bRc+Gx3GdKLr/P27tbZySjpSDZc0AcaJjKzo48JRZu/91cobBVnYr5Wz8c05cfv3aIPPK1ZpdwveZ1UX/66iP2uPX/sT6953CMdNnWQc+MILn+/HkEAQIECBAgQIAAAQIENrqAIOmA/TGDRRZB3nBRNSYfGHB1XGOvESTLCR/rBSZBcji2w0qQzC6RvPWBRrS6OEEy+58Essu7nnjO8LyH9ebNny9vK0FyVWBbHb6yswAre2NQZz+u8a3o2T8aXJDcvhwKu9mJV1ZvNaI5/2i+SLgSJRefyhV0otWIxlwWPrcf/QzM1dti5D4XJAcdl3p6vokTY/a6N0Vj+raVvWD935v1qD50+KzFyXXOjDwySF5xSvu+kvM3/6dcf6dkl06evfFn2peV7ek9fs9rcNnXIw0FyfXH3SMIECBAgAABAgQIECCw0QUESUFyzSD5+ouq8a17BMlxCyaC5PDEvPY9XM+rxm1PdVEjI+LRSit+7uu1OEmQPObfbcO6PwuS3QTJO6K1NFPaf3sNJEhmkfDgrZGdzZnn13fX3pEvErbPxrw79xmjzcUno35gV761RiZMCpJHhqE0/5zd43FLLOz5SJ7dpH3m8ez1b+opEE5nZ0le/x9iaWpb12tm96VduOP3lu9TeYWzJAc5K4Jk12PogQQIECBAgAABAgQIENiwAoKkIHnMg/bZGZKC5PCEqTIjiiA5PNs9u3TyWy+uxUPT3QXJGx9rth9/8nnD8x7KnN2NvJYgOapBcns0Zu+LaNZy/cdic+HxfGdHroqDreozudbLLifbqNzZ15pHvb/lqtc1nI8RJAcZlnp6ronNUbnmNVF7/NLu57axGIv3fz4qEyf2FCTb95q88hWxsPeT0Zh7IBqz2cf9x/7IHjO9Nw7d9YdRmTjJfSQHfLanINn96HskAQIECBAgQIAAAQIENqqAIClICpJmoGMGBMnhiXmnnl+NX7u8Fk/OdRckv7K3Hq+7aPm+kxs5zo3jaxckRzVIblu+XGuO/1Js3zty5u7eL6E6tT2acw9FtOrdr9pqjvFlWwXJniLiIINUdrnWG94SzUOPdz2zrer+mN32rh5j5OHLpU5uiZmrz4y5Xf855m7+4Nofhx8ze+M7xMhBbvvDzyVIdj36HkiAAAECBAgQIECAAIENKyBIilEdMWolBDhDcnii1Mo2Ket3QXI4tv3Lv7AcFj9741JUFrsLkp/dVo/TL6jGac6QPObfbWXtR3nXESRHNUjuiGb7no7d/7dis7q/z8un7oz69G25L2+b3R+vnt2rc0Oc1bjOvOR6D4Jk2iCZXa715Ji/5de630ki2pdCrlxxWn9BMothk1tieusJXX9UJjdHWq/RvPekIJlr/D2YAAECBAgQIECAAAECG1JAkBQkj3nQXpAcjiiVN2oM4vGC5HBs+yxIZpde/eu9jag3u/se8+tba3HyuZ2vfyVubj632r6/5IlnV2PT2dU48ZxqZP9uy7nVOFXEPObfh4PYr9Z7DkFyncCUhbLKRruHZG/3j2wuPBb1qW39hcGpHdHMednW9n0kD+7ub91cIXCdbV7acwmSSQPbxMlRufrVUX3kou6+0WWPalZj8cFzlmPk5JYuA2F2z0f3fUy6rdc4s1KQ7H78PZIAAQIECBAgQIAAAQIbVUCQFCSPeQBekOyMOusFhVH5c0FyOLZ9FhE3n1ONGx7trkbO1SJ+/hu1dmRcmcUsTh5/1nJ8fOOXa/Guv6nFB761FL9y2VL8+tal+ODfLsV7Lq3F279aizO/VI0TDofKbP9feQ6/l2MhSK4TpzZikJza0b4vY6s+3/1/J7Yvnfpg75drXYl42WVbD30nIro7uzp7ga3adNSnb4/61M4xi5KCZMpINT1xYsxc96Zozt7b9X7Sqk7F3M7/eIyzI09p31dy+vKXxvRlL4npy35i+feJTTG99WXf/Tz784lNx3iO0TwLMeV2Xm9tQbLr8fdAAgQIECBAgAABAgQIbFgBQVKQPGZ0yILEGy6qxsT9jdIG/Im5Vnzw72qR3TdPBElnIEimsz9y7l9+fjVedUE17nmmuyB59zOt+JlLau2ImYXI7AzI7POPXVOPs3c3YusDjdj1RDPu2t+Kh6db8fhMK+6basXuJ5px3aON+Na9jfiLnfX4tcuX4g1frrW//mhnWx75Gv3z4GZFkOwmSO6NXHGvz+9eraVK+9KnPQe6LEjO3R/RXOr6lbQah6Ixc0//l07NzpCcfzjXfSSX176r/7VXouiG+V2QXC8WFfnnWRScvelnIxrVrveTxvQdMXPV6d8bEyc3x/Rlx0Vl6wkxe8PbY/7W/xILez8dh+7+k1i8/3Ox+NAFsfjgubF475/FoTv/MBb2/FbM3fTOmM6+7vKXtCNmke/Tc68deQXJrsffAwkQIECAAAECBAgQILBhBQRJQfKY4S+7fONrv1iNP9lWb5+hlZ2l1e3H9Y9mgaMZe/d3f2ZGthcJkoOLG/2EIkFyOLbDaedX492X1uLRSnf70eSDzfgPf12Nl36+Gu/4Wq29727f14jZWr7vUVmonHiwEX+8rR5v/kotssu7upxr8TMhSK4XJJfvi5id9ZedyZfv42C0agej1VjMtTP0HyS3R3Ph0XxnKWYRtJKdpdjnvRyzGDpzT2SRsetf2dmZs/f3f3bmhgmRKzMnSKaLZT3cP7LVjNrjl7bvO9m+BGv7HpDHx8zVZ8bCbR+N6oPnRf2ZG9v3bm0d638GaDWjVTvQvldr9ZEvxcIdvxezN/xU+wzKysRJXV4Cdu3Als50Y74uQbLrv6k9kAABAgQIECBAgAABAhtWQJAUJI8ZJLOgdfoXqvGTF1XbUSILE91+vOmva+0zrD51bT3XziFIFh89ugmVguRwbIcsAn70qqV4ZqG7IHn2LfU44wvV+I3JpbjpsUY0u/uyY+6jjVbE1Q8347evXIrs8rHZfSa7mR+P6c1JkFyJQ2v9vivqB2+N+sE9OT+yr7k1snsk5vk1kCB56Ik8S0Z2Kcr6wVuifqDPy6Zml12dzu65OZtr/cb8w4LkxERMHOVjet/2OHXTC+Pbn32RYLXGvQBzhbjs/o9Xnh6H7v3Truc0+x8LFu//q+WzI9uXYT0x5nb956jt+9toLU13/TxHPrBVX4j6MzfFobv+KGaufX1MX37c9559Oaj363mOue8IkkdOpH8mQIAAAQIECBAgQIDAaAoIkoLkuoEhO0sru3xrno8sXJx0TjU+vLX7y9Rlu5gg2VvIGHQAEiTTb4csAGb73P+8uRELXe5Gf3B9PT5zQz2enOuzRK76frd/vhUX3FaP13+5Fu1LuLqk8rp/b/ayTwqSa4XIVX/WvsdhFuy6/Mgen13C9NC+VdO99qd9B8kDN0dz8em1F1n1p9nj6wd29X8Px6mb29E2ew95fjUXHuv/7ExnSB4zuuSKdeMQryY3R+Xq10T1sUu6HtMssh/a+6n2JVZnrnpVLN7759GYe7Drr1/zgc2lWHpyMuZv/XC0z76c2GxbljSHguSak+kPCRAgQIAAAQIECBAgMBICgqQgWciB9ezed1lM+c3JLkvK4d1JkEwfwrKQIkim3w5ZkNx8bjW+eW+z6zMdb3q8GZXqYGPkkd/pvnlPI970lcNR0t+dA/+7U5BcFR0HHrV2Rna51zy/+g+Su6JZ3Z9nyfZZnPVBvfeDu9uXqs3zArJoO7D1B/U+Cn8el2xNFkonToyZa98Q2X1au/2VXWp1/uZfipkrT4/qI1+OaHV3n+Vunz97XPY/Bize9xcxc+UZ7i0pSOYZHY8lQIAAAQIECBAgQIAAgTUEBEkH1Qd+UD0LWoJk+qDVyxlaK18jSKbfflmQzM5G3PWdwR9oXeN7wrp/dNkDzXjzxTX3lCzge4cgOYJB8uAt0axOrbtfHfmALJrWp7YPLAq2annXf2IwZ2gWHhEHOS+CZLoguSlmrn9LNOeze61296u58HjM3vTOWLzvryJaje6+qIdHtZqLUX3oCzFzzU+G+0oWf19KZ0j2MKS+hAABAgQIECBAgAABAhtMQJAs4KDyStQZ598FyfRBq5/5EyTTb7/sUslv+HI17j8wXEEy+x53yV2NeNWF1TjFPSUH+j90CJKDDExHe66yz5Dc2b5vZXY2V55fWWypT20bTJCc2t7jGZq7B7P+homSgmSqIDk9sSlmb3h7NHPsJ9m9YLN7SLbqc3l2rd4e22pE9dGLY+aa17qnZMFnSgqSvY2oryJAgAABAgQIECBAgMBGEhAkBcmBHlBfiWCCZPqgtbItevldkEy//U45vxq/9Le12DdT3CVYe/1mVWtEfPLapciiafbRy4z5mk43QfJoEXGQ/67kIJndt3L6tmjVpnPtasv3cBxUkNzWwz0s90f94C2H7885SP9hfi5BMlmQ3LocJKNxqPv9pLWU+1LE3T/5UR7ZqsfiA2cdvnTrKe4pWVCYFCSPMnv+FQECBAgQIECAAAECBEZMQJAUJAuJCYJkZ2zYSAFGkEy//bJ7sP7B9Utx8NBgguRivRXztVY0BnTC5cPTrXjPN2rte8Vml5fdSPM9rK9VkCw6WJUdJHdEffqOaC3N5PpPx+RBsjoV9YN72vf0G597SQqSSYPkTT9byH0gc+146zy4fd/KW/6/qGw9QZAUJNeZFn9MgAABAgQIECBAgAABAscSECQdSC8kJAiSGzvQCJJpt18W+LacV40L9tQjOxuxl19Pz7fi6ocbceGeRvzlznp85salduD8k231OOeWRmx9oBmPTPcXO790eyNenV269by0XsMaGPO+LkFyBINkZW/uy0o25x8b4CVb858h2aodbJ/ZWc/O8Nwwl1ztd3YEyVRBsjJ5UszveN9gg2SrEY3Z+6I+tSOWnr4mlvZf1758crO6v5dvp89+Tf3A7pi59g1RuWKLKFlAlHSG5LOj5h8IECBAgAABAgQIECAwsgKCpCApSJqBjhkQJNMGtixInnRONa58KH+NrDYi/vbeZvzWFUvxxr+uxsvOWozjPleN489a/njpWdV46ecX48wv1uJXL1+Ky+9vRqPZW5h8eq4V7/x6Lba4l2THPpQ3RmaPFyT7jUrrfX35Z0g2Zu6KVn0+139Epg+S01Gfvr0dcwTJiZiY+O7H9L7tceqmF8a3P/siQWogQeqUqEyeHPO7PzSgINmMpaevikN3fzbmb/5PMXvjO2Lm2jfGzHVvitlt746F234zqo9+JZqHnsi1T648uNVYjEP3/PeoTGyy/Qey/U/9HkdBcmXS/E6AAAECBAgQIECAAIHRFRAkxaiBHEhfffDdGZJpg9bq7ZH3c0Ey7fZbuQTqHU/nC4VPzbfif97ciFd/sdYOkNlZlsfa9tlZjZvOrsbrL6rF526uR3ZGZS+//nRHPV55oXtJHss5z78XJNcLiv3+eYIgWblzg54hKUgeGSJX/lmQ/N6A1P9ZlYeD5C2/0neQbC3NRvWhc2Pmmp+M6cteHNNbj1++5+Pk5qhMnNSOiNOXH9f+54Xbfjcasw/08i0v6gd2xcyVZzhLUpDsaX58EQECBAgQIECAAAECBMZdQJAUJI8ZLPIcSF/9WEHy2CFotdUwfi5Ipt1+p55fbZ95uG+2+0g4U434zI319tmKJ+c4YzGLltkZjr9z1VI8s9D9eivfPO9+phlv/ko18qw5jDM/DK9JkOw3OK739eUHyXpl491DslVzD8mVALn6d0GyiCC5OeZv/sW+gmTz0Hfi0F1/GJUrTlmOj2vFssOBcm73r7bPBF75Xtbt783agZjf81tRyZ5nrXX8WW4fZ0h2O4UeR4AAAQIECBAgQIAAgY0rIEgKkoKkGeiYAUEyfZD85b+rxZ4nm/HEXCv2zazxMduKRyut+MudjTg9u/dkjhi5EuGyAJqdLXnerY1Yaub7hlZvRrzvm7X2PS9Xns/vvc2PILleUOz3z8sOkjvbwaO1VMm1UzUXBn0PyXz3zcvus1c/eGu4h+R3L9W6EiYFyQKC5MSJMbv9PT0HyVZ9IRbu/P2obD2hffnXriLh5MntMyjnd/1yNBefzLV/RqsRtX3fiOlsvSyACo8DMxAk842iRxMgQIAAAQIECBAgQGAjCgiSYlRHjBpETHCGZG9BYhD2g3gOQTLt9ssu2frWi6vtezx+ZHIp/svEsT8+PLkUv375UvuyqdllWHvd/qedX403f6UW2RmPeX/94Q1LccYFLtvaq/3K1wmS/QbH9b6+5CB5YGfUD+6JVu1grl2qufB41Ke2xUDu3zi1PbLAmOdXc/GpqB/cHfXs9R9Yz3RU/nxXNA/uim03XPU994xcCZErvwuSgw6Sp8b01k0xe9PPRBb68v9qte91WrnyFVGZ3JIvjE2eFDNXvDwWHzw397KNg3uiMnlqVCYFyUEGWUEy9yj6AgIECBAgQIAAAQIECGw4AUFSkOw5YKwcRD/a74Jk72HoaJ5l/ztBMv32y85aPOmc5TMXTzy7Gsf6yM5sPPGc/mNgFkGzy67+0Q1LMVfL973sG/c04nUX1eKU89O7lb2vDHI9QbLouFV2kLw56gdviWZtKtcO1Ty0L+pT2wcTA6d2RrOad/0n2vfJEySdITnI2HSs52oHyRt+KqKxmGs/yR6c3Tdy4baPRmWit8unTk9sirkd749m9UCutZvzj8bcTe/q/oxMZ1F2FYsFyVxj6MEECBAgQIAAAQIECBDYkAKCpCApSJqBjhkQJMczrGVnSb7mi9V4aDrfWZJ3PN2Kt1xccx/JPv8uESRHMEge2B3N6jO5/gOxeeiJ9llfgzo7MbvnXZ5f7SA6NmdGrsycMySPFQyL/vdZFJy94e3Rqk3nGdMsR0b9wO6oXHVG/rMjDwfC6YmTYubq10T10a/lWrtVnYqFOz5x+H6VzpIc1IwIkrnG0IMJECBAgAABAgQIECCwIQUEyT4PIA/y7JhRei5nSG7soCVIbuzt1+vfJVmQPPW8amzfl+/SeftmW/H2rwmSvbqvfJ0guRKHivo9wRmSB26O5uLTuf4DMXt8/cCu/s+QnMrO0Lw1d+hZvmTsOF2uNZs3QXJQUSn380xsipnr3xKN+Ydy7Set5lJUH/lyVCazsyN7jYKnRBYlF279SL616/OxeN9fCpIDPvNTkMw1hh5MgAABAgQIECBAgACBDSkgSAqSHWfHrRwc7+d3QXJjBy1BcmNvv1733Wy/zaLk1++uR6PV/fe0ymLEO75Wi83njKdbr96rv06QLCpErjxvgiA5tSOyezLm+ZXdczK792Tfl0yd2hn1yt5o1efyLB/N+UcGeobmoM70LPZ5BMncIXFQMWrixJi59vWx9My2XHPayqLgPX96+OzIXoNkdg/L42NuxwciWjmuDNCsRvWh8wXJQc3A4ecRJHPtAh5MgAABAgQIECBAgACBDSkgSAqSgqQZ6JgBQXI8w1p2H8ksSP7FjqVYWOr+e1q9GfFzfyNIrg6MeT8XJFfCYVG/pwiS2yO7BGqeX1lArFfu7D8KTu2Ixuy90cp5b77m3IODu4flhrn0qyCZLEhObo6Zq8+M2uPfyLObRLN2MOb3/OZAguTstndHK8+ljVvNqD1+SWSXm+397MxTu7qvYrLtMuDY2M37ECRz7QIeTIAAAQIECBAgQIAAgQ0pIEiKUR0xKu9B9KM93hmSGztoCZIbe/sdbZ/s5t+tBMlPXLMUM9Xuv6dlJ1P+/DdcsrUb47UeI0gWFSJXnjdNkGzMPZTr7KtWs9oOifWpHf1dtjU7OzO7DGar3v3O3FyKxsy9guTEREwc5WN63/Y4ddML49uffZGYNKhgNbmlfR/Ixfs/374vZLfDmp15PLv9PT3fP3IlkLXvYXnjO6Ixc2e3S7dfZ23fpYLkoGbAGZI5Zs9DCRAgQIAAAQIECBAgsLEFBElBUpA0Ax0zIEimC5JZFDz18L0cs/s5dvORfc1aoavbP1u5ZOtnb1qKuVr339yWmhHvys6QPHcwr6Pb1ztqjxMkV8JhUb+nCJI7ojFzT76zFFvNGMhZilMrZ2d2f/3l1tJs+zKvfcfQDXNm5MqsOUNyJdCV/vtkdrnV0+LQ3k+mC5I3vL19un99vwAAIABJREFUv9Vuv+tl969cfOSiqEyc6AzJAUZJZ0h2O4EeR4AAAQIECBAgQIAAgY0rIEgO6ED+qB0Y7/f9OENyY4cZQTLd9nvlhbU480vVeG2Oj2x/zfa5fvfb7HKt2fNcvLcRWWTs9tfUoYifyu4hKUj2tQ0EyZU4VNTvaYJkffr2aC3NdLs7tR/XXHgs6lPb+jxDcns0F5/Ot271mXaY6fv+lYKkMyhzhKrpyc0xt/MXcwXJ7F6rCwO5ZOsJMXfTO3NdWrlVX4jF+z/nHpI5tnE3oVuQzPXXtQcTIECAAAECBAgQIEBgQwoIkoJkXwfQjxVABMn+49CxbMv494Jkmu2XBcH3fKMWX72zEVc81IjJB9f/yB73gW/V2mdV9numZLb+aedV48bHctTIiHjgQDPeerFLtva7bwqSRYXIledNECTbYW5XNKvP5PqPxOahJ/q/h+SBm6OZ5754Ee0oU99wMXFl+/bzuzMkuwlGRT1meuLEmLn+rdE89J2u95NWfT4W7/3zAdxD8mUxt+N9Ec3ub5yc/Q8Gi3d/VpAUJLueVw8kQIAAAQIECBAgQIAAgWUBQVKQFCTNQMcMCJJpgmR2edZf/HYtDhzq/hKL2V/l591aj1d/sRqn9HmWZBYkz7igGg8czLf+LU804k1fqcbJzpDs2JfyREpBsp+g1M3XJgqS7Uundh9asn06O/urPr0n6lM7eztLMvu6yt7Iok2eX9n9LutT23tbc0OHTEGyqNjY1fNObI6Za14btScu735cW/WoPva1qExu7uM+kqfE9NZNMX/Lr3e/brZ/Vp+Jhds/FpXJk5wJO8Ao6QzJXGPowQQIECBAgAABAgQIENiQAoKkGNXXAfRjHWx3hmSaoHWs7ZH33wuSabZfdu/IN3+lFvcdyBcEtz3ejLdd3GcQPL8ap5xXjY9csRSVxXzfz/7m7kb85EX9B9G8czpqjxcku4mK/TwmYZCcfziilePM42Y9GrP39x4Hswg6/2hEq9H9ztxe897e1xQkxame49SWmLny5XHors90P68RUa/cHpWrX917kJzYHJWrzojFB87OtW62b81ue1dUJk+2zXve5qd22AmSucbQgwkQIECAAAECBAgQILAhBQRJQVKQNAMdMyBIpgmSWcg/7QvV2Ls/R7iIiJlqxHu/UYsTz+79dWdnR77mi9XYsa8ZzXw9ND565VL73pPZax+1SFjm+xEk+4mN3XxtqiC5Ixozd0V237k8v7LLV/Z8huSBXdHKebnW1lIlsvtd9r5mN9tgWB/jDMmuzmQcYHxavV522da57T8frWa1692k1ViIQ3f+wfKlUyc7A9fqNTo+33pCzG77uWgu7Ot6zeyB2WWNK1dsicoVp3REtY41CjQbtbUEyVxj6MEECBAgQIAAAQIECBDYkAKCpAPohQQEZ0hu7DAjSKbZftk9IE86J/89HLPvPhfd0YhXXliNk8/L/9qz/XXzOdX4oxvqsVjP973syblWvOOrtTj5nPzrlhn7NsJagmTRsSpRkDx85mBz8elcO1erfqgdMpcvobqry8uo7mqf4diYuz9aOe6Jl72w5sJjYxojs7kTJFPHremJTTFz7RujUbkz137SqNwRlavPzH+WZHap1ytfHov3fy7Xetm9JmuPfDmmt54gSA44tgqS+UbRowkQIECAAAECBAgQILARBQRJQVKQNAMdMyBIpotr2X0Yz9pdj0P1fKcpztUifu/apfZlV7N7UXYb4LIIuunsavzsJbW4/0C+MzOzb3p/e9/hy7XmWLPb1zZujxMkRzhITm2PxtyDEa18xT+LmFksqx/o8l6S2b0jD+6J1tJ0rv8mbTVr0Zi5e0wv1ypIpo6R7fWzy59eeXos3vOnuWf30L1/HpUsEHZ7CdXJLVHZ+rKY2/4L0Vx8Mt96tQOxsOe3o5Jd7nXAQW7cn0+QzDWKHkyAAAECBAgQIECAAIENKSBIilFdh4s8ccAZkt0HoTyuZT1WkEy3/bL7SL770lo8PpMvSGbfgR4+2IoP/V0tTji7GlvOXf89ZJdp3XRONT50WS22P96MVs4lG82I35xciux5srBZ1nyO6jqC5CgHyZ1Rn74tssui5vqV3ddx/qHDoTCLksc6UzI7M3JH+wzH7FKvue5XmZ0dWd0f9YO3OEPyhqtiYmLimB/T+7bHqZteGN/+7IvEqCJi3MSJMXvjO9pn6+bZT7L5PXT3f1veJuuFwsmTIzsbM7s87NLUtjzLtB/bmL49Kte89vAlW3u4TGwRbiPynIJk7nH0BQQIECBAgAABAgQIENhwAoKkg+iFRARBcmPHGUEy3fbLwt4p51Xj+kfzn62YfQe665lm/NmOevzkl2pxwlnLl4Ddcl712WiYxcPs+Vei5aevq8eDB3tb6/pHmvGGi6qRPf+oRsIy35cgOcJBMrts69SOaMfCnP+p2GosRnP+4eUYObW9MxpmZ0VObYv6wVuXnz/npVojWtGYy6Lnji4vC1v0dkrx/C7ZOhRn57XPknxFLN7/lzn3kuzk47lYfOj8mLn6NTF9+XFRmTjx8GVcs/s8ntI+e3J668uisvX4mL/l16Je2Zt/jcZCLN775zE9kV2uVYwctIEgmXskfQEBAgQIECBAgAABAgQ2nIAgKUgWEhIEyY0daATJtNsvu2zrJ69biuwyrL38yu4DedVDzfjUtfX4xW/X4m1frbX385POWYwzLqjG2y6uxW9fuRQX39mIg4d6WSFivhbxocuWIrs8rLMjBzMvgmTRISrtPSSz4NeYuStajR52ulY9motPRWPm3qhP3344Tu5on9XYqOyNxtwD0aodiCwu5v3VWppZfk5BMrY5QzJ9aJs4KWZv+ploLj6Rd5Sj1arH0pNbY+H2j8fsDT8VM1e+Iqa3Hh/TEyfGzNWvjrmd74vqA5+L5txDuZ87+4JG5a6YueZ1zo4sKMYKkj2NpS8iQIAAAQIECBAgQIDAhhIQJAVJQdIMdMyAIDmYwNTr2XWnfaEar/liNa5+uBHN/H3h2W9C04sR9041Y8e+Zmx9oBHfvLcREw80Yvu+Zjw118cTR8QldzXiVRc6O7LXbXy0rxMkRzxIts+SzKLovtyXVF3ZqVuNamQBsVmbal9mtVU72D4zLHKfFXn4GbPQOfdg51mX2Wsdqw9nSA76bLeen699H8iXx+L9/2Nl7HP/nsX57PLGS09ORG3fpVHb961YeurqaMze29e+l92rcjq7V2VBQW7cn1eQzD3qvoAAAQIECBAgQIAAAQIbTkCQFKM6YtTRDpTn/XfOkEwbtPJur9WPFyTTb7+Tz6nG+7/Z270ki/5OtHd/K9759Vr70q/OjhzcrAiSRUewxGdIHr5sa/3gnvz3kixop24uPh31A7sFyQOC5FDFsInNMXPdG2PpqWsKmvycT9tqxdJTV8XM1e4dWeScCJI559LDCRAgQIAAAQIECBAgsAEFBElBUpA0Ax0zIEgOLjKtjr15Pt98TjX+bHs9qvXh+e7y+EwrfvXypXaMzO5Hmef9eOzaXoLkGATJdpTcHo3Z+6LV7PGazAP666BVX4jscq/17L6UY3U25NHmTJAsMjTlf+5TojJxUsxtf/fyWY0DmvlenybbX+e2vSsqE5ucHVng2aGCZK8T6usIECBAgAABAgQIECCwcQQESTGqkKDgDMm1w8OwhxlBcji2Xxb8sku3XrCnHtVG+m8s04ut+PjVS7HlvGqcKkYO/O9OQfJooWiQ/24IzpA8Ivw1D32np3s+DuJvguxeew2Xaj0ixAqS+aPhqcXGucktUZncHAu3/kZklyZO9Stbe37PR9r3ohw6owLjYIr3KkimmnLrEiBAgAABAgQIECBAoDwBQVKQHPhB9Sy2CZLDEbR6DZ+C5PBsvyz+nfmlapx3a9ozJZ+ab8V/vXEpskh6ynnD49PrjA/j1wmSg4yPR3uuIQqSUzuifvDWaC4+1fM97Xr9T8VWcymaC4+177FXn9p5RJQ7mtm4/DtBMkWAWnfNyc1RueKUOHT3Hye5zHFr8elY2PvJdhitTJ5SbIAdsbi47rY9yvsVJHv9W93XESBAgAABAgQIECBAYOMICJKCpCBpBjpmQJAcruCWRcnsTMnP7apHdpZi2b/ueLoVH72qFqeeJ0YWGTIFyaLj1xAFyQO7ot6OkrujeeiJ8qJksxbN+UeWI2S2fvY6jjhrc3z/WZDsJSCV8jXtKHlaHNr7yfaljsv6/teYf7B9ZmR2lmYlO1vzKAHNvxvsWbKCZFnTbR0CBAgQIECAAAECBAikExAkxaiOGDWIA+7OkByuoJV3mwqSw7f9srMSz7iwGh+9ailuerxZ2neNiQeb8b5v1uKkc6rtIJl3ljy++1kSJMcpSGbv9YgoufB4RHOp0P261Ti0fJnW9n0sszMjxcjvBlhBcqjjWhYFJzbF3M2/FEv7ryt0P8mefGn/je21prceH5UrxMiyZkOQLHy0LUCAAAECBAgQIECAAIHkAoKkIClImoGOGRAku49IZQa37L6Nm86uxk9fUouzdjfinqnizpa8+TvN+ONtS/HGr9Ri87nV9qVay3yv47iWIDluQfKIKHlgdzRm749WbWrwZ0tml2hdfCoaM3cfPjNSjPxuiFyZOUGyrOjU8zqTW2J66wkxe8PbovrwF5fPLB7wj1HZPrJ471/E7A3vOHzPSJdp7Xl79XBGqSA54IH2dAQIECBAgAABAgQIEBhCAUFSjOqIUYMIAStnSP7OlfnO+JhbasWHLq9FFl4G8To8R2+OgmRvbmXN2+ZzlgPhB75Viz/b0YirH27GbK3/OHmo3ood+5rx37ctxc9+ffmsyJPPHW6LsszLWEeQXIlDRf2+M5qLT+b6T7FWfS7q07dHsfdaPHym4tT29n0lG/MPRat2sP8w2VyKVvWZ9mUul8/G3O7yrMe8PK0gWWZ46n2tU6IycWJUrnxFzO/+lVh84PNRP7A7otXItV+vfnBj5s5YfOj8mNv+CzGdPf/WE1yitYeg2Pt2Xb70qyC5ejJ9ToAAAQIECBAgQIAAgdETECQFycLC32nnV+Onv1aLP9te7/rjD66vx1sursbLbZfCtks3YUWQHP4Il+1fJ569fMbk2y6utS/letauRnz7vkbc+mQr9i+0orlOo1xqRjw204prHm7EObfU4+NXL8U7D4fI7BKt9sNy50CQLCpEfvd5GzN3RXP+0a4/srMW6wdvKS/kTe1cvrfk9G3RmHsgmguPt8+azC63unZ0aUW06tGqz0dzcX80Fx6Nxuy97cBZz0Jn9rzHjHHf9RnfxwiS/cakUr9+8uSYvvyl7Tg5e9M7Y+HO34/avm9GPdtv5h+OVnUqWse6BHI71E+19+vqI1+Ohb2firkd74vKFafF9NaXReUKZ0WWui2PCJ+C5OgdaPCOCBAgQIAAAQIECBAgsFpAkBS+Cg1f2X3vjvvcYtcfL/u8+9R1EwyLfowgWW6I6md7ZtEwO4vx+LOqkZ05+fqLqvHeS2vxG5NL8enrluK/3bj8PwR8flcjzt/TiM/vqsefbq/HZ25Yik9euxS/enkt3v7V7DkWl5/jXCGyn+3Rz9cKkiWEsakdUZ/aluMj0VmF7TCZhcQdUT+4p3251XagnHsomvOPtENl89C+aC481v68Mfdg+5KvWXBtB9R2hBQiuw+sgmSqCNXXuocv45rFyZlrzozZ7e+NuV0fjPlbPxwLd/xeHLr7v8Xi/f8zqg+cHYfu/fM4dNcftf999uez294dlStfHtOXvaR9KdjKpHtF9rUtjgiLvT6PILn6x3SfEyBAgAABAgQIECBAYPQEBElBstAg2c/BeV+bLooJkuns+5n7lUslZ2HyhLOrkQX+l35+sf2RnU255bzsrMrlz1/6+Wq87KzlMyyzoJl9bT9r+9r+/QTJEoLkRjxLcOWsyWcjYxZUs7CanU2ZRcfs8+z3wwHzgLMhuw+RKzMnSPYakYbm6yY3t8NidpZjFiinL39JTF/24uWzHidO/O7n2b/P/jy7LOvkyS7NOoCQOKgZECRH70CDd0SAAAECBAgQIECAAIHVAoKkIClCmIGOGRAk+49LwxbosjMps8u8ugzr8G5bQXIlDvk9f1Bj1p+ZIDmoqDR8z5NdgtXZj8O3XZbvG3nk6xIkV/+Y7nMCBAgQIECAAAECBAiMnoAgKUZ1xKhhCyleT/kBRZAs39ycMxckRbX+ohq/3v0EySPDkH/ujGVMijcRJEfvQIN3RIAAAQIECBAgQIAAgdUCgqQgKUiagY4ZECTFMYG0/BkQJAW13oMau/7sBEnBrfjgxnhtY0Fy9Y/pPidAgAABAgQIECBAgMDoCQiSYlRHjBIiyg8Rw2YuSJqBYZvJcXg9gqSo1l9U49e7nyAplq0dy/gU7yNIjt6BBu+IAAECBAgQIECAAAECqwUESUFSkDQDHTMgSAqS4xAAh+09CpKCWu9BjV1/doKk4FZ8cGO8trEgufrHdJ8TIECAAAECBAgQIEBg9AQESTGqI0YN20F6r6f8OCZIlm9uzpkLkqJaf1GNX+9+gqRYtnYs41O8jyA5egcavCMCBAgQIECAAAECBAisFhAkBUlB0gx0zIAgKY4JpOXPgCApqPUe1Nj1ZydICm7FBzfGaxsLkqt/TPc5AQIECBAgQIAAAQIERk9AkBSjOmKUEFF+iBg2c0HSDAzbTI7D6xEkRbX+ohq/3v0ESbFs7VjGp3gfQXL0DjR4RwQIECBAgAABAgQIEFgtIEgKkoKkGeiYAUFSkByHADhs71GQFNR6D2rs+rMTJAW34oMb47WNBcnVP6b7nAABAgQIECBAgAABAqMnIEiKUR0xatgO0ns95ccxQbJ8c3POXJAU1fqLavx69xMkxbK1Yxmf4n0EydE70OAdESBAgAABAgQIECBAYLWAIClICpJmoGMGBElxTCAtfwYESUGt96DGrj87QVJwKz64MV7bWJBc/WO6zwkQIECAAAECBAgQIDB6AoKkGNURo4SI8kPEsJkLkmZg2GZyHF6PICmq9RfV+PXuJ0iKZWvHMj7F+wiSo3egwTsiQIAAAQIECBAgQIDAagFBUpAUJM1AxwwIkoLkOATAYXuPgqSg1ntQY9efnSApuBUf3BivbSxIrv4x3ecECBAgQIAAAQIECBAYPQFBUozqiFHDdpDe6yk/jgmS5Zubc+aCpKjWX1Tj17ufICmWrR3L+BTvI0iO3oEG74gAAQIECBAgQIAAAQKrBQRJQVKQNAMdMyBIimMCafkzIEgKar0HNXb92QmSglvxwY3x2saC5Oof031OgAABAgQIECBAgACB0RMQJMWojhglRJQfIobNXJA0A8M2k+PwegRJUa2/qMavdz9BUixbO5bxKd5HkBy9Aw3eEQECBAgQIECAAAECBFYLCJKCpCBpBjpmQJAUJMchAA7bexQkBbXegxq7/uwEScGt+ODGeG1jQXL1j+k+J0CAAAECBAgQIECAwOgJCJJiVEeMGraD9F5P+XFMkCzf3JwzFyRFtf6iGr/e/QRJsWztWManeB9BcvQONHhHBAgQIECAAAECBAgQWC0gSAqSgqQZ6JgBQVIcE0jLnwFBUlDrPaix689OkBTcig9ujNc2FiRX/5jucwIECBAgQIAAAQIECIyegCApRnXEKCGi/BAxbOaCpBkYtpkch9cjSIpq/UU1fr37CZJi2dqxjE/xPoLk6B1o8I4IECBAgAABAgQIECCwWkCQFCQFSTPQMQOCpCA5DgFw2N6jICmo9R7U2PVnJ0gKbsUHN8ZrGwuSq39M9zkBAgQIECBAgAABAgRGT0CQFKM6YtSwHaT3esqPY4Jk+ebmnLkgKar1F9X49e4nSIpla8cyPsX7CJKjd6DBOyJAgAABAgQIECBAgMBqAUFSkBQkzUDHDAiS4phAWv4MCJKCWu9BjV1/doKk4FZ8cGO8trEgufrHdJ8TIECAAAECBAgQIEBg9AQESTGqI0YJEeWHiGEzFyTNwLDN5Di8HkFSVOsvqvHr3U+QFMvWjmV8ivcRJEfvQIN3RIAAAQIECBAgQIAAgdUCgqQgKUiagY4ZECQFyXEIgMP2HgVJQa33oMauPztBUnArPrgxXttYkFz9Y7rPCRAgQIAAAQIECBAgMHoCgqQY1RGjhu0gvddTfhwTJMs3N+fMBUlRrb+oxq93P0FSLFs7lvEp3keQHL0DDd4RAQIECBAgQIAAAQIEVgsIkoKkIGkGOmZAkBTHBNLyZ0CQFNR6D2rs+rMTJAW34oMb47WNBcnVP6b7nAABAgQIECBAgAABAqMnIEiKUR0xSogoP0QMm7kgaQaGbSbH4fUIkqJaf1GNX+9+gqRYtnYs41O8jyA5egcavCMCBAgQIECAAAECBAisFhAkBUlB0gx0zIAgKUiOQwActvcoSApqvQc1dv3ZCZKCW/HBjfHaxoLk6h/TfU6AAAECBAgQIECAAIHRExAkxaiOGDVsB+m9nvLjmCBZvrk5Zy5Iimr9RTV+vfsJkmLZ2rGMT/E+guToHWjwjggQIECAAAECBAgQILBaQJAUJAVJM9AxA4KkOCaQlj8DgqSg1ntQY9efnSApuBUf3BivbSxIrv4x3ecECBAgQIAAAQIECBAYPQFBUozqiFFCRPkhYtjMBUkzMGwzOQ6vR5AU1fqLavx69xMkxbK1Yxmf4n0EydE70OAdESBAgAABAgQIECBAYLWAIClICpJmoGMGBElBchwC4LC9R0FSUOs9qLHrz06QFNyKD26M1zYWJFf/mO5zAgQIECBAgAABAgQIjJ6AIClGdcSoYTtI7/WUH8cEyfLNzTlzQVJU6y+q8evdT5AUy9aOZXyK9xEkR+9Ag3dEgAABAgQIECBAgACB1QKCpCApSJqBjhkQJMUxgbT8GRAkBbXegxq7/uwEScGt+ODGeG1jQXL1j+k+J0CAAAECBAgQIECAwOgJCJJiVEeMEiLKDxHDZi5ImoFhm8lxeD2CpKjWX1Tj17ufICmWrR3L+BTvI0iO3oEG74gAAQIECBAgQIAAAQKrBQRJQVKQNAMdMyBICpLjEACH7T0KkoJa70GNXX92gqTgVnxwY7y2sSC5+sd0nxMgQIAAAQIECBAgQGD0BARJMaojRg3bQXqvp/w4JkiWb27OmQuSolp/UY1f736CpFi2dizjU7yPIDl6Bxq8IwIECBAgQIAAAQIECKwWECQFSUHSDHTMgCApjgmk5c+AICmo9R7U2PVnJ0gKbsUHN8ZrGwuSq39M9zkBAgQIECBAgAABAgRGT0CQFKM6YpQQUX6IGDZzQdIMDNtMjsPrESRFtf6iGr/e/QRJsWztWManeB9BcvQONHhHBAgQIECAAAECBAgQWC0gSAqSgqQZ6JgBQVKQHIcAOGzvUZAU1HoPauz6sxMkBbfigxvjtY0FydU/pvucAAECBAgQIECAAAECoycgSIpRHTFq2A7Sez3lxzFBsnxzc85ckBTV+otq/Hr3EyTFsrVjGZ/ifQTJ0TvQ4B0RIECAAAECBAgQIEBgtYAgKUgKkmagYwYESXFMIC1/BgRJQa33oMauPztBUnArPrgxXttYkFz9Y7rPCRAgQIAAAQIECBAgMHoCgqQY1RGjhIjyQ8SwmQuSZmDYZnIcXo8gKar1F9X49e4nSIpla8cyPsX7CJKjd6DBOyJAgAABAgQIECBAgMBqAUFSkBQkzUDHDAiSguQ4BMBhe4+CpKDWe1Bj15+dICm4FR/cGK9tLEiu/jHd5wQIECBAgAABAgQIEBg9AUFSjOqIUcN2kN7rKT+OCZLlm5tz5oKkqNZfVOPXu58gKZatHcv4FO8jSI7egQbviAABAgQIECBAgAABAqsFBElBUpA0Ax0zIEiKYwJp+TMgSApqvQc1dv3ZCZKCW/HBjfHaxoLk6h/TfU6AAAECBAgQIECAAIHRExAkxaiOGCVElB8ihs1ckDQDwzaT4/B6BElRrb+oxq93P0FSLFs7lvEp3keQHL0DDd4RAQIECBAgQIAAAQIEVgsIkoKkIGkGOmZAkBQkxyEADtt7FCQFtd6DGrv+7ARJwa344MZ4bWNBcvWP6T4nQIAAAQIECBAgQIDA6AkIkmJUR4watoP0Xk/5cUyQLN/cnDMXJEW1/qIav979BEmxbO1Yxqd4H0Fy9A40eEcECBAgQIAAAQIECBBYLSBICpKCpBnomAFBUhwTSMufAUFSUOs9qLHrz06QFNyKD26M1zYWJFf/mO5zAgQIECBAgAABAgQIjJ6AIClGdcQoIaL8EDFs5oKkGRi2mRyH1yNIimr9RTV+vfsJkmLZ2rGMT/E+guToHWjwjggQIECAAAECBAgQILBaQJAUJAVJM9AxA4KkIDkOAXDY3qMgKaj1HtTY9WcnSApuxQc3xmsbC5Krf0z3OQECBAgQIECAAAECBEZPQJAUozpi1LAdpPd6yo9jgmT55uacuSApqvUX1fj17idIimVrxzI+xfsIkqN3oME7IkCAAAECBAgQIECAwGoBQVKQFCTNQMcMCJLimEBa/gwIkoJa70GNXX92gqTgVnxwY7y2sSC5+sd0nxMgQIAAAQIECBAgQGD0BARJMaojRgkR5YeIYTMXJM3AsM3kOLweQVJU6y+q8evdT5AUy9aOZXyK9xEkR+9Ag3dEgAABAgQIECBAgACB1QKCpCApSJqBjhkQJAXJcQiAw/YeBUlBrfegxq4/O0FScCs+uDFe21iQXP1jus8JECBAgAABAgQIECAwegKCpBjVEaOG7SC911N+HBMkyzc358wFSVGtv6jGr3c/QVIsWzuW8SneR5AcvQMN3hEBAgQIECBAgAABAgRWCwiSgqQgaQY6ZkCQFMcE0vJnQJAU1HoPauz6sxMkBbfigxvjtY0FydU/pvucAAECBAgQIECAAAECoycgSIpRHTFKiCg/RAybuSBpBoZtJsfh9QiI6+OhAAAgAElEQVSSolp/UY1f736CpFi2dizjU7yPIDl6Bxq8IwIECBAgQIAAAQIECKwWECQFSUHSDHTMgCApSI5DABy29yhICmq9BzV2/dkJkoJb8cGN8drGguTqH9N9ToAAAQIECBAgQIAAgdETECTFqI4YNWwH6b2e8uOYIFm+uTlnLkiKav1FNX69+wmSYtnasYxP8T6C5OgdaPCOCBAgQIAAAQIECBAgsFpAkBQkBUkz0DEDgqQ4JpCWPwOCpKDWe1Bj15+dICm4FR/cGK9tLEiu/jHd5wQIECBAgAABAgQIEBg9AUFSjOqIUUJE+SFi2MwFSTMwbDM5Dq9HkBTV+otq/Hr3EyTFsrVjGZ/ifQTJ0TvQ4B0RIECAAAECBAgQIEBgtYAgKUgKkmagYwYESUFyHALgsL1HQVJQ6z2osevPTpAU3IoPbozXNhYkV/+Y7nMCBAgQIECAAAECBAiMnoAgKUZ1xKhhO0jv9ZQfxwTJ8s3NOXNBUlTrL6rx691PkBTL1o5lfIr3ESRH70CDd0SAAAECBAgQIECAAIHVAoKkIClImoGOGRAkxTGBtPwZECQFtd6DGrv+7ARJwa344MZ4bWNBcvWP6T4nQIAAAQIECBAgQIDA6AkIkmJUR4wSIsoPEcNmLkiagWGbyXF4PYKkqNZfVOPXu58gKZatHcv4FO8jSI7egQbviAABAgQIECBAgAABAqsFBElBUpA0Ax0zIEgKkuMQAIftPQqSglrvQY1df3aCpOBWfHBjvLaxILn6x3SfEyBAgAABAgQIECBAYPQEBEkxqiNGDdtBeq+n/DgmSJZvbs6ZdxMkf/kDPx2/8+H3+WBgBgY6A++P3/2N98fPv/dd8c53vvOYH7/xa78QP/rP/4/49mdfFOLS2nGJD5+8MyBIjt6BBu+IAAECBAgQIECAAAECqwUESUFSkDQDHTMgSIpjAmn5M7BekLz8v/9E/Oa7fjQ+8nM+GJiBQc5Atl/99rt/LP7x//Z98ZznPOeYH+993T+NT3/g+fHU320RJK8Q3PIGN49fe2YEydU/pvucAAECBAgQIECAAAECoyewcYPkp3fHqy6OOP2CJR8MzMCAZ+DMv4n48Td//JgHZVcO2D7/rZ+I7LH2Q38PmYH+ZyD7nnb8799y1P3u377gB2Px2tNi/urTYvbKU30wMAMDnIFsv6pe9/L4if/nh466/618z7vxrOOiddPp7Ado7+8zf5+vzEDc8sr46Ht+7Kj74Mc//vHR+yncOyJAgAABAgQIECBAgMAYCmzYILnpD/fEq78eccZFPhiYgUHPwGu/FfH8t3ziqAeFVg7MZr+/4G2fiuyxg17f8zEdxxnIvqdt+qPbj7rf/bsX/GDUb3xF1K5/RSxe+3IfDMzAAGcg268aN50eL/6XawfJHee+NOLmM9gP0N7fZ/4+X5mBuO1V8bs//+NH/R4oSI7hUQpvmQABAgQIECBAgACBkRTYsEHyH/6zfxPPe/5L44d//DgfDMzAgGfgeS94aTz3f/2nRz0odGSQfO4/+r8je6z90N9DZqD/Gci+p/3Df/bCo+533//cvxcv+Vc/3P7IookPBmZgcDOwsm/9wD/4e0fd/1a+7/3rH/2Hcdy//mH7n7+DzEABM/DSf/PD8U/+9+cedR8UJEfyOIQ3RYAAAQIECBAgQIDAGAps2CC5cnDI78e+1xEbNoOage/7vrXvqzWodTyPmTUDx56Bv//3//5RD9QyO7YZGzZmwAyYgY0/A4LkGB6l8JYJECBAgAABAgQIEBhJAUHyORv/h3QHWmzDMmZgYmIifDAwA+lm4HnPe54g6Xu2GTADZsAMjN0MCJIjeRzCmyJAgAABAgQIECBAYAwFBEkHNcbuoEYZ8W4U1xCi0oUo9uyzGRAk/c8no/i9xXsy12bADKw3A4LkGB6l8JYJECBAgAABAgQIEBhJAUFSkBQkzUBXMyCKiWJmIO0MCJIO2q930N6fmxEzYAZGcQYEyZE8DuFNESBAgAABAgQIECAwhgKCpBjVVYwaxYMb3lO+g3b/P3vvHSTLVed7aoZ9L2J3Y1/s7vvrxc7ue7Ozb9ZE7GwwQub6Ky9AIAHCI2DwIKwwgxlGghEjQHgGj3TlkAMJI4l7u/t67733V7rele3qcpnfjZPVdVXdVdWVWZWZlZX56YiKqq48mSfze36n8vf7ffKcA4zqL4xCf/QHSHr7zeI3Hr2wAWwAG4iHDQAkE5il4JJRAAVQAAVQAAVQAAVQAAViqQBAEiAJkMQGXNkAQAwghg301wYAkvFIrANIaEdsABvABrzZAEAylnkILgoFUAAFUAAFUAAFUAAFUCCBCgAkgVGuYBSJE2+JkzjqBYzqL4xCf/QHSPI7HMd7C9eEXWMD2EAnGwBIJjBLwSWjAAqgAAqgAAqgAAqgAArEUgGAJEASIIkNuLIBgBhADBvorw0AJEnad0rasx0bwQawgTjaAEAylnkILgoFUAAFUAAFUAAFUAAFUCCBCgAkgVGuYFQckxtck7ekHTCqvzAK/dEfIOntN4vfePTCBrABbCAeNgCQTGCWgktGARRAARRAARRAARRAARSIpQIDCyT/34//RtO+vVVX3buBFxpgAz7bwMzvbdVfXffhCbC6FRBbvmm31h/Nat3hDC80wAZ6tYEjWa3ec0qt+trK5Yv0V//pf9Yz3/w7rfzlq3ihATbgow2s/tUVWvvAlfo///N/P+G+Nxlmzfvq/6NND1+F9j5qz+8Zv+d1G9j6+NX6wOv/l5Z9ECAZyzwEF4UCKIACKIACKIACKIACKJBABQYWSE7/9i69+o/SjU/xQgNswG8beN2fpf/jLd+YkBRqCUm2H9GWc9Km07zQABvo1QY2n5XWH823BJJrVi7Wf/mr/6jDz85QddV1vNAAG/DRBuw110vrb9Dl/9d/mHDfmwwkDYzUlhvR3kft+T3j97xuA9p9s772wb9p2QcBkgnMUnDJKIACKIACKIACKIACKIACsVRgYIGkGRlpIMx1Dxd5oQE24LMNvPpZ6X9/490TkkKtgOSKbYe0+Yy08aTFCw2wgR5twABNM9q4VV9bvXKR/vNf/UftfHya0gvn8kIDbMBHG8guvkaFZdfqlX/7P0y4700GkmYkl4En9EF+g7AB/21AG2/QV9771y37IEAylnkILgoFUAAFUAAFUAAFUAAFUCCBCgAkfQY5AFIAcRxsACAJYAUyh28DAEn/E9xAAzR1YwMASezEjZ1QJlg7AUgmMBPBJaMACqAACqAACqAACqAACiROAYAkQJLRhdhAkw0AJMOHUQBANAdIBpvsBiagbzsbAEhiG+1sg+/Dsw2AZOLyEFwwCqAACqAACqAACqAACqBAAhUASAKjmmBUHEb4cQ29jVQFSALHAKTh2wBAMrzEN5ABrRttACCJPTTaA5/7Yw8AyQRmIrhkFEABFEABFEABFEABFECBxCkAkARIAiSxgSYbAEiGD6MAgGgOkOxPEhz4gO4ASWyA34H+2wBAMnF5CC4YBVAABVAABVAABVAABVAggQoAJIFRTTCK0YW9jS6Mg34ASeAYgDR8GwBI9j8hDpRIZhsAJJPZ7vT3aLU7QDKBmQguGQVQAAVQAAVQAAVQAAVQIHEKACQBkgBJbKDJBgCS4cMoACCaAySjlRwHViSnPQCSyWlr+nV02xogmbg8BBeMAiiAAiiAAiiAAiiAAiiQQAUAksCoJhgVhxF+XENvozwBksAxAGn4NgCQjG6iHIgR77YBSMa7fem/g9G+AMkEZiK4ZBRAARRAARRAARRAARRAgcQpAJAESAIksYEmGwBIhg+jAIBoDpAcjKQ5cCN+7QSQjF+b0k8Hr00BkonLQ3DBKIACKIACKIACKIACKIACCVQAIAmMaoJRjC7sbXRhHPQDSALHAKTh2wBAcvAS6ECPeLQZQDIe7Uh/HOx2BEgmMBPBJaMACqAACqAACqAACqAACiROAYAkQBIgiQ002QBAMnwYBQBEc4DkYCfTgSGD234AycFtO/pdfNoOIJm4PAQXjAIogAIogAIogAIogAIokEAFAJLAqCYYFYcRflxDb6M8AZLAMQBp+DYAkIxPYh1IMlhtCZAcrPaif8WzvQCSCcxEcMkogAIogAIogAIogAIogAKJUwAgCZAESGIDTTYAkAwfRgEA0RwgGc8kO/Ak+u0KkIx+G9GP4t9GAMnE5SG4YBRAARRAARRAARRAARRAgQQqAJAERjXBKEYX9ja6MA76ASSBYwDS8G0AIBn/hDtQJZptDJCMZrvQX5LVLgDJBGYiuGQUQAEUQAEUQAEUQAEUQIHEKQCQBEgCJLGBJhsASIYPowCAaA6QTFbyHdgSnfYGSEanLegXyW0LgGTi8hBcMAqgAAqgAAqgAAqgAAqgQAIVAEgCo5pgVBxG+HENvY3yBEgCxwCk4dsAQDK5iXggTH/bHiDZX/2xf/Q3NgCQTGAmgktGARRAARRAARRAARRAARRInAIASYAkQBIbaLIBgGT4MAoAiOYASZLygJn+2ABAsj+6Y+/o3mgDAMnE5SG4YBRAARRAARRAARRAARRAgQQqAJAERjXBKEYX9ja6MA76ASSBYwDS8G0AIElyvjE5z+fw7AEgGZ7W2DVat7MBgGQCMxFcMgqgAAqgAAqgAAqgAAqgQOIUAEgCJAGS2ECTDQAkw4dRAEA0B0iSqG+XqOf7YG0DIBmsvtgv+rqxAYBk4vIQXDAKoAAKoAAKoAAKoAAKoEACFQBIAqOaYFQcRvhxDb2N8gRIAscApOHbAECSpL2bpD1l/LcTgKT/mmKnaOrVBgCSCcxEcMkogAIogAIogAIogAIogAKJUwAgCZAESGIDTTYAkAwfRgEA0RwgSQLfawKf8v7YDEDSHx2xR3TsxQYAkonLQ3DBKIACKIACKIACKIACKIACCVQAIAmMaoJRjC7sbXRhHPQDSALHAKTh2wBAkmR+L8l89u3efgCS3WuH3aGdXzYAkExgJoJLRgEUiKQClmWpUqnwQgNsABvABrABbGCSDdi2Hcl796CdFEASIAmQxAaabAAgGT6MAgCiOUCSxL5fiX2O482WAJLe9MK+0CsIGwBIDloagfNFARSIqwL33Xef/vqv/5oXGmAD2AA2gA1gAw028Dd/8zc6duxYXG//oV4XQBIY1QSj4jDCj2vobZQnQBI4BiAN3wYAkiT5g0jyc8zOdgWQ7KwRdoRGQdsAQDLUHACVoQAKoEBbBT796U/rsssu44UG2AA2gA1gA9jAJBs4ePBg2/snG9wrAJAESAIksYEmGwBIhg+jAIBoDpAk4R90wp/jt7YxgGRrXbAXdAnTBgCS7gN4SqIACqBAkAp8/vOfJwE9KQENoAVQYwPYADaADbziFa/QoUOHgrwFJ+bYAElgVBOMYnRhb6ML46AfQBI4BiAN3wYAkiT/w0z+U9fL9gaQfFkL7AIt+mUDAMnE5B+4UBRAgYgrAJAk6Q54wQawAWwAG2i2AYCkfw4MQBIgCZDEBppsACAZPowCAKI5QBIQ0C8QkPR6AZL0vaT3gShcP0DSvwCfI6EACqBALwoAJJuT0CTm0QQbwAawAWwAINmLdzFxX4AkMKoJRsVhhB/X0NsoT4AkcAxAGr4NACSBIlGAAkk8B4AkfS+Jdh+1awZITgzS+Q8FUAAF+qVAOyD5F3/5Cv3lf/PveaEBNhCQDfzFK/6dq+mS/+IvLtO//3d/yQsNsIEAbcD0s8kQGiDpn2cCkARIAiSxgSYbAEiGD6MAgGgOkASKRA0QJOV8AJL0vaTYepSvEyDpX4DPkVAABVCgFwXaAcm/vvXLmvvLY5rxvQO80AAb8NkG5vz0mP7uk081AZDJQMT8/6r/+z/o0DMztOuJq7XzcV5ogA34aQO7n5ymHb+5Wv/lP/23Tf0RINmLdzFxX4AkMKoJRjG6sLfRhXHQDyAJHAOQhm8DAEmgSJRhQZzPDSBJ34uzfQ/KtQEkJwbp/IcCKIAC/VKgHZD82zu+r9c+L93wBC80wAb8toHX/EG68mtrmwBIKyA5+5X/k7ThBpVXXqvSCl5ogA34aQPVVdepuOJa/e3/9t819UeApH+eCUASIAmQxAaabAAgGT6MAgCiOUASKDIo4CBu5wmQpO/FzaYH8XoAkv4F+BwJBVAABXpRoB2Q/K/v+LZuflZNuYM4PJDNNfBQfr9t4KanpVd9dVkTAGkFJGf+f/+jKiuvU2YRPvwg+rycc7TtNrf4Gpk2+q//K0CyF1+i074ASWAUDiU20GQDAEngGIA0fBsASEbbMSVwiG/7ACTj27b028FpW4Bkp7Cd7SiAAigQjgIASeBcv+FcEusHSA6Oz0p8Ee+2AkiG42sAJIFRTTAqiTd/rnmi0w2QDB9GAQDRHCAZb8eWwCW67QuQjG7b0G+S0zYAyXCCf2pBARRAgU4KACQn5kbIFaFHGDYAkEyOz0t8E+22Bkh28hL82Q6QBEgCJLGBJhsASALHAKTh2wBAMtqOKYFDfNsHIBnftqXfDk7bAiT9Ce45CgqgAAr0qgBAEgAXBoCjjol2BpAcHJ+V+CLebQWQ7NWLcLc/QBIY1QSjcAwmOgZJ1AMgGT6MAgCiOUAy3o4tgUt02xcgGd22od8kp20Aku6Cd0qhAAqgQNAKACTJByUxB9bvawZIJsfnJb6JdlsDJIP2MmrHB0gCJAGS2ECTDQAkgWMA0vBtACAZbceUwCG+7QOQjG/b0m8Hp20BkuEE/9SCAiiAAp0UAEgCJPsN55JYP0BycHxW4ot4txVAspOX4M92gCQwqglGJfHmzzVPdLoBkuHDKAAgmgMk4+3YErhEt30BktFtG/pNctoGIOlPcM9RUAAFUKBXBQCSE3Mj5IrQIwwbAEgmx+clvol2WwMke/Ui3O0PkARIAiSxgSYbAEgCxwCk4dsAQDLajimBQ3zbByAZ37al3w5O2wIk3QXvlEIBFECBoBUASALgwgBw1DHRzgCSg+OzEl/Eu60AkkF7GbXjAySBUU0wCsdgomOQRD0AkuHDKAAgmgMk4+3YErhEt30BktFtG/pNctoGIBlO8E8tKIACKNBJAYAk+aAk5sD6fc0AyeT4vMQ30W5rgGQnL8Gf7QBJgCRAEhtosgGAJHAMQBq+DQAko+2YEjjEt30AkvFtW/rt4LQtQNKf4J6joAAKoECvCgAkAZL9hnNJrB8gOTg+K/FFvNsKINmrF+Fuf4AkMKoJRiXx5s81T3S6AZLhwygAIJoDJOPt2BK4RLd9AZLRbRv6TXLaBiDpLninFAqgAAoErQBAcmJuhFwReoRhAwDJ5Pi8xDfRbmuAZNBeRu34AEmAJEASG2iyAYAkcAxAGr4NACSj7ZgSOMS3fQCS8W1b+u3gtC1AMpzgn1pQAAVQoJMCAEkAXBgAjjom2hlAcnB8VuKLeLcVQLKTl+DPdoAkMKoJRuEYTHQMkqgHQDJ8GAUARHOAZLwdWwKX6LYvQDK6bUO/SU7bACT9Ce45CgqgAAr0qgBAknxQEnNg/b5mgGRyfF7im2i3NUCyVy/C3f4ASYAkQBIbaLIBgCRwDEAavg0AJKPtmBI4xLd9AJLxbVv67eC0LUDSXfBOKRRAARQIWgGAJECy33AuifUDJAfHZyW+iHdbASSD9jJqxwdIAqOaYFQSb/5c80SnGyAZPowCAKI5QDLeji2BS3TbFyAZ3bah3ySnbQCS4QT/1IICKIACnRQASE7MjZArQo8wbAAgmRyfl/gm2m0NkOzkJfizHSAJkARIYgNNNgCQBI4BSMO3AYBktB1TAof4tg9AMr5tS78dnLYFSPoT3HMUFEABFOhVAYAkAC4MAEcdE+0MIDk4PivxRbzbCiDZqxfhbn+AJDCqCUbhGEx0DJKoB0AyfBgFAERzgGS8HVsCl+i2L0Ayum1Dv0lO2wAk3QXvlEIBFECBoBUASJIPSmIOrN/XDJBMjs9LfBPttgZIBu1l1I4PkARIAiSxgSYbAEgCxwCk4dsAQDLajimBQ3zbByAZ37al3w5O2wIkwwn+qQUFUAAFOikAkARI9hvOJbF+gOTg+KzEF/FuK4BkJy/Bn+0ASWBUE4xK4s2fa57odAMkw4dRAEA0B0jG27ElcIlu+wIko9s29JvktA1A0p/gnqOgAAqgQK8KACQn5kbIFaFHGDYAkEyOz0t8E+22Bkj26kW42x8gCZAESGIDTTYAkASOAUjDtwGAZLQdUwKH+LYPQDK+bUu/HZy2BUi6C94phQIogAJBKwCQBMCFAeCoY6KdASQHx2clvoh3WwEkg/YyascHSAKjmmAUjsFExyCJegAkw4dRAEA0B0jG27ElcIlu+wIko9s29JvktA1AMpzgn1pQAAVQoJMCAEnyQUnMgfX7mgGSyfF5iW+i3dYAyU5egj/bAZIASYAkNtBkAwBJ4BiANHwbAEhG2zElcIhv+wAk49u29NvBaVuApD/BPUdBARRAgV4VAEgCJPsN55JYP0BycHxW4ot4txVAslcvwt3+AElgVBOMSuLNn2ue6HQDJMOHUQBANAdIxtuxJXCJbvsCJKPbNvSb5LQNQNJd8E4pFEABFAhaAYDkxNwIuSL0CMMGAJLJ8XmJb6Ld1gDJoL2M2vEBkgBJgCQ20GQDAEngGIA0fBsASEbbMSVwiG/7ACTj27b028FpW4BkOME/taAACqBAJwUAkgC4MAAcdUy0M4Dk4PisxBfxbiuAZCcvwZ/tAElgVBOMwjGY6BgkUQ+AZPgwCgCI5gDJeDu2BC7RbV+AZHTbhn6TnLYBSPoT3HMUFEABFOhVAYAk+aAk5sD6fc0AyeT4vMQ30W5rgGSvXoS7/QGSAEmAJDbQZAMASeAYgDR8GwBIRtsxJXCIb/sAJOPbtvTbwWlbgKS74J1SKIACKBC0AgBJgGS/4VwS6wdIDo7PSnwR77YCSAbtZdSOD5AERjXBqCTe/LnmiU43QDJ8GAUARHOAZLwdWwKX6LYvQDK6bUO/SU7bACTDCf6pBQVQAAU6KQCQnJgbIVeEHmHYAEAyOT4v8U202xog2clL8Gc7QBIgCZDEBppsACAJHAOQhm8DAMloO6YEDvFtH4BkfNuWfjs4bQuQ9Ce45ygogAIo0KsCAEkAXBgAjjom2hlAcnB8VuKLeLcVQLJXL8Ld/gBJYFQTjMIxmOgYJFEPgGT4MAoAiOYAyXg7tgQu0W1fgGR024Z+k5y2AUi6C94phQIogAJBKwCQJB+UxBxYv68ZIJkcn5f4JtptDZAM2suoHR8gCZAESGIDTTYAkASOAUjDtwGAZLQdUwKH+LYPQDK+bUu/HZy2BUiGE/xTCwqgAAp0UgAgCZDsN5xLYv0AycHxWYkv4t1WAMlOXoI/2wGSwKgmGJXEmz/XPNHpBkiGD6MAgGgOkIy3Y0vgEt32BUhGt23oN8lpG4CkP8E9R0EBFECBXhUASE7MjZArQo8wbAAgmRyfl/gm2m0NkOzVi3C3P0ASIAmQxAaabAAgCRwDkIZvAwDJaDumBA7xbR+AZHzbln47OG0LkHQXvFMKBVAABYJWACAJgAsDwFHHRDsDSA6Oz0p8Ee+2AkgG7WXUjg+QBEY1wSgcg4mOQRL1AEiGD6MAgGgOkIy3Y0vgEt32BUhGt23oN8lpG4BkOME/taAACqBAJwUAkuSDkpgD6/c1AyST4/MS30S7rQGSnbwEf7YDJAGSAElsoMkGAJLAMQBp+DYAkIy2Y0rgEN/2AUjGt23pt4PTtgBJf4J7joICKIACvSoAkARI9hvOJbF+gOTg+KzEF/FuK4Bkr16Eu/0BksCoJhiVxJs/1zzR6QZIhg+jAIBoDpCMt2NL4BLd9gVIRrdt6DfJaRuApLvgnVIogAIoELQCAMmJuRFyRegRhg0AJJPj8xLfRLutAZJBexm14wMkAZIASWygyQYAksAxAGn4NgCQjLZjSuAQ3/YBSMa3bem3g9O2AMlwgn9qQQEUQIFOCgAkAXBhADjqmGhnAMnB8VmJL+LdVgDJTl6CP9sBksCoJhiFYzDRMUiiHgDJ8GEUABDNAZLxdmwJXKLbvgDJ6LYN/SY5bQOQ9Ce45ygogAIo0KsCAEnyQUnMgfX7mgGSyfF5iW+i3dYAyV69CHf7AyQBkgBJbKDJBgCSwDEAafg2AJCMtmNK4BDf9gFIxrdt6beD07YASXfBO6VQAAVQIGgFAJIAyX7DuSTWD5AcHJ+V+CLebQWQDNrLqB0fIAmMaoJRSbz5c80TnW6AZPgwCgCI5gDJeDu2BC7RbV+AZHTbhn6TnLYBSIYT/FMLCqAACnRSACA5MTdCrgg9wrABgGRyfF7im2i3NUCyk5fgz3aAJEASIIkNNNkAQBI4BiAN3wYAktF2TAkc4ts+AMn4ti39dnDaFiDpT3DPUVAABVCgVwUAkgC4MAAcdUy0M4Dk4PisxBfxbiuAZK9ehLv9AZLAqCYYhWMw0TFIoh4AyfBhFAAQzQGS8XZsCVyi274Ayei2Df0mOW0DkHQXvFMKBVAABYJWACBJPiiJObB+XzNAMjk+L/FNtNsaIBm0l1E7PkASIAmQxAaabAAgCRwDkIZvAwDJaDumBA7xbR+AZHzbln47OG0LkAwn+KcWFEABFOikAEASINlvOJfE+gGSg+OzEl/Eu60Akp28BH+2AySBUU0wKok3f655otMNkAwfRgEA0RwgGW/HlsAluu0LkIxu29BvktM2AEl/gnuOggIogAK9KgCQnJgbIVeEHmHYAEAyOT4v8U202xog2asX4W5/gCRAEiCJDTTZAEASOAYgDd8GAJLRdkwJHOLbPgDJ+LYt/XZw2hYg6S54pxQKoAAKBK0AQBIAFwaAo46JdgaQHByflfgi3m0FkAzay6gdHyAJjGqCUTgGEx2DJOoBkAwfRgEA0RwgGW/HlsAluu0LkIxu29BvktM2AMlwgn9qQdHlQFwAACAASURBVAEUQIFOCgAkyQclMQfW72sGSCbH5yW+iXZbAyQ7eQn+bAdIAiQDA5LXPlTUNeOvuQ8VNXdeUebdfGe29fuGT/3t2wAgCRwDkIZvAwDJaDumBA7xbR+AZHzbln47OG0LkPQnuOcoKIACKNCrAgDJ9nkSckhoE5QNACQHx2clvoh3WwEke/Ui3O0PkARI+gYGDWg00HH2g0XNnlcDj9c/XNSNjxb16sdqr5seLeqGR4q69uFauVkPFjVnvGxQN3aO691pBEiGD6MuAcATljZ2ep3s4/l1qrvTude3dzpOArcDJAfZsZ2j9Mjs8dcspUfMa7bSC+eMvwb52uJ/7gDJOLax6ZP1ftnQJy/1yzhe82BfE0DSXfBOKRRAARQIWgGApPf8CTknNOvVBgCSg+3HAinj034AyaC9jNrxAZIAyZ6BZB1Cmhvwa39T1O1PlfT+P5b0heGy7l1W0Y/WVDRvc0WPbK3op+sr+vbKir6ysKL3/aGsNz1d0user0FKAzENnGT0ZP+dOYBkhIFfAkHdJVgb82sHSA6SE2tAxyylh6crPTxjHD5eo/Si65VZfKPSi29QetG1NSAyPEMpp5wpO3O87CBda/zPFSAZgzY2oNH0r+Hptf42MrP2MMCi65w+6fTLRdcrvfAapw/W+qTpu7N4aGBhNNofIBlO8E8tKIACKNBJAYBk//MxvcIt9h+8NgRIRsMfBSzSDgDJTl6CP9sBkgDJroGkmX7VQMSbHy3q7b8r6auLy/rtror2n7dUqkpVS6rakmVL9vjLfDYvs61YkQ6lbA0drOq7qyt697Ml3fJ4bWSlOa4ZRYkj1R8NAJJ9AJInLO08a+nQRVuHL9rOu/k8+WW2mXJRhHSbTlo6cKHz+R+8YGuzgYtmtGTMIaOX6wNIDoDzW4eQI7OVWXKzMsvfoNyaf1Bu010a3fF1je39kYqH5mns4C9V2HWf8ps/p9za9ym78i3KrHiTMktvkRPkGEAJCKlpEQEYApAcgL7Xzk6cPjnDsSXTvzLL36jsyrcqt+5Dym/9sgp7v+f0yeLBB1TY+0ON7rhXuc2fVXbl25RZdqsyi2+qPSRw6cGCAdainUYD8j1A0p/gnqOgAAqgQK8KACT7k4Mh95Vs3QGS+ODA0GjYAECyVy/C3f4ASaCXZ+hnRjCakYxm6tV3PVvSvC0Vnc7ZDny03dldUykDKS8WpOf3V/WFkbJe/3htvUkz+hLHLHwNAJLhg7L1Jyydzds1eC/J9KV2r+MZWwb+bYgS0DthaceZ2sMI7c67/n3Fkradjtj5RwCMAiSj4YC2DATq0GPx9cquuN0BjcVjT6uaOyLZFcmujr+sl3uubY1/V5Gqo7LGTql8ZqlGt9+t7PI3KWNGUTojJs1IrghfewLODSA5gPZX75NmBOSKN2l0+z0qn10uq3BCdrXQ0C8n98nxflnOqnJhi4pHHlN+02eVWfa62qhmAyYXmumWB1CTAT9ngGRTeMQXKIACKNAXBQCS4edfyHmhOUAS35v4Ixo2AJAMx/UASAIkPQE/s06kGb345qeL+sWGik5mbQea+GmuZnTl0qNVffSFssyakwZ+4qCFqwFAMmQgOQ4WcyWD7Dr/Hc9GDEiOn78ZzWlGRXf6M2UAks02BpCMhgM6MRCYU5uSdeEcZ9TV2IFfOMDDAZCdDL3ddtuSlT+m4sEHlVv7gRqYrE8vOeBAYaJ2UWzP1ucEkGytSzTb00yXPFPpRTcou/pdGtv/c1VzByTzAEBXf2bqjrIqFzc7o5ozK95QA5JOnxwkXQb/XAGSXRkwO6EACqCA7woAJMPNvZDrQm9jAwDJwfdloxk7oavXdgFI+u5WtDwgQBIg6Rr2GRhp4OCHnitp3fGqM5KrpVX59OWFgvTA5ore8GTJgaBM4RqeowaQbIZFXqbe9FrWjHTcfc7SWMVd54ncCEkDJBtGeHa6CjNlM0Cy2cYAkhFzls2adCOzlFl2i0Z33adq7tD46MdOFu52uy27Oqbii08ru/LN46MlzXp2EdMhAecDkBwQm3PWiZzuTMs6dughWaUL/vZJ21IlvUv5LV9oeFBgQLSJQT8FSLq9d1AOBVAABYJVACAZXt4FGInWdRsASOJzkweIhg0AJIP1MepHB0gCJF0BSQMjDRD8x5Gyjlzs9in0utm5fzdrTy49auktvy05MBQoGY7DBpBshkVeIaOX8gZInsrZzvqqbnpH1ICkOf/tp90DVYBka/sCSEbDAXUCAWc6yOnKrXu/ymeW+ws9WnTyyvl1yq3/aG3kFyOzQoeyAMkI9b12YM30yZGZyq55jzP1cYtu5NtXdiXvTOVq1phMj9TWpyRBELyNACR9M2EOhAIogAI9KQCQDCfnUgdRvKO3sQGAZPC+Jv48GruxAYBkTy6E650BkgDJjkDSwMi5DxX1lUVlXRxzMR+ja/NzX3DdcUvvfLY2UhKHLXiHDSDZGhh5gYxuyxqYt/OMe5hnek2kgOT46MiTHoAqQLK1fQEkI+Igj8xSaniGcps+5YyWcn+n6q2kNXpMozvuUXqhmZKSkZJuggW/ygAkI9L3poKRC+cqt+kzqmb39dbRXO9tq3xmsYCS4dkGQNK1cVIQBVAABQJVACAZfL6FnBYaT7YBgGR4PqdfMSTHiWebASQDdTEuHRwgCZCcEkiaEYmzHyzqI8+V9FKmPzCybq0G8LzpqZJzPpNv3vzvr0MHkGwNjNxCRrflDIw0Zc/mbU9TIEcJSJpr2H3Wkln71e0fQLK1fQEkI+DQOjBypvLbvqrq6EtuTdq3cmZk1ti+H9SAJCMlQxspCZCMQN9rCyNnO3YwuvNfZBXNFK3h/r0MJWeGZo9JTW4AJMO1bWpDARRAgXYKACT9za2Qq0JPNzYAkIxwPNIuTuH7WMZHAMl23oG/3wMkAZJTAkmzZuTbflvUhhMeaIO/NnrpaFVbenZP1TlfM2rTzU2dMt3pBJBsDYzcgkY35RwYecJyQH/F4yzIkQCSJyyZa9h+xlKu5O1hBYBka/sCSPY7CJmj1NBVzvpx/YCR9ZudNXZGo9u+qtTQ1UovrMGYpAKKsK4bINnvvtemfmcd15nKb/msrNLFehcJ9922VTrxgtKLrqE/Bpx0AUiGa9rUhgIogALtFABIdpdDIfeEbr3YAECyTTwQsP8ZVrxJPYPTvgDJdt6Bv98DJAGSbcGegZGvfqyox7f3H0bWzd5MGfvNFRXNnoez04uz02lfgGRrYOQGNHYsMw7yNp20dCRlq9xF9+o3kDQgsg4jU11M4wyQbG1fAMk+O6nD05RdfYcqF9bXbzl9e69e3O6sX5keNlCyz7okoH6AZBRtbI7Sw9OVW/MeVXP7+9YXTcV2KaXCrvvG15OcQ58M6DcBINlXM6dyFEABFLikAECSXFOnfBHb/bcRgGQU4xHOKYm5CIDkJXcg0A8ASYBkWyBpoN+H/lRSugvgYKw2X5IuFGydyNraftrS2uOWDqdsncnbypa6t+s9Z23d9mRJjJL03wmqO5YAydbAqCNsPDnFfuMQb+MJS1tPWzJrLppRv9389QtI1kGkgal7z9ueR0bWrxUg2dpOAJJ9dPiHZyi95DUqHf9D3Uz7/l4+NaLM8tscKJPEQCDMawZI9rHvtYNbwzOVWf5GlU8v6aovmumPreI5WaPHVc0ekFU44Uz5alfHujpeJbtf2ZVvZX3Xdu3lw/cAya5Mk51QAAVQwHcFAJLB5Vnq+Rbe0XiyDQAkIxiP+ODfhhnTUpc/NgSQ9N2taHlAgCRAsiWQNKMjX/ubop7Z4334loEsBkB+d1VFn3ihrDc8WdJ1j9QcjhsfLertvyvpG8srDpQZLbe0yym/zBRtfWdVWbMeLMqscTn5Rs7/vWsCkGwNjKYEkmY9yPFXHdw1vpt9t56ytP+CLWPDXbJIp28EBiTbnP/6cZi6+ZSlHWcsHc/aKnucZraxUwMkW9sXQNIfB7IbRzw1dKVGd39LsiqNpur+s11x4Ec1d1Dl82tVPrdKlfROB4LY5az740wqWTjwC6UMLGXq1kBHpQEk+9f3WvZXs37q4hs0dmjepB7h4l+r6PS90d33O6OMM0tf60y3mll2i3LrP6qx/T+T5awP6+0ubNsVFY8+Of6AAKMkW7Zbj0kbgKQL+6YICqAACoSgAECy93wKOSk09GoDAMmIxSM9+rVB+MocMxwbAUiG4GhIAkgCtFoCPTM68sPPlZQtekvYFMrS8/uqetNTtRGMZhRj42vu+P9z5xV1y+NF/WhdRSez3uowXWP1i5aufajovLze6Cnf2TkESLYGRm2BZB1GnrRkRg9uPmlpy6naa9tpS7vO2s70rA6I9G7uTXeDQIDk+DWY83euYfz8DUQ160TuO2/rVM5WyfszCk3nD5BsbV8AyXAczCZHfmiaMivfosq5NU226uYLu3RepWNPK7f2fePrzJnrqK03l1l2q0a3f12V8xtkW96fwKlm9ii37oNKLbgqUCDXpEnCAjCAZJ/6Xks7M1O1zlBu/UdkV3JuuuClMlY5peKhB5RZ9voaxHfWoJxdG9XofJ7lfM6tea/KZ1d4fgChmtmv7LJblTbHannuUdJx8M4FIHnJlPmAAiiAAn1VACDZOV9CTgmN/LYBgOTg+a7EA/FsM4BkOC4IQBIg2QQkDTS8+dGifrXJ20iRfFn6xYaKbnykKAMcHWDYRl+zzYzCNHV9ZVFZOY9TuJoRWh95ruTs77cjwPGKAki2BkbtgKSZgtUAu0MXbR1L2zLA0MC7s6O1aU0tHyBk4y0hCCBpoOnBCzVw+mLGdqaUNdMrXyzYKvoAIRvPHyDZ2r4Akv1xaFMLrlRh1zdldzE60ho9ptHtX3UASnqkBjscWHEJfsx2thlAUjz6lOxqobEruPo8ZkZJDpm1JIEgQQV9AMn+9L2W7TkyQ5klr1bpxHOu+ke9kGXWedzz3XH4OEvphWYU4+SRjHNqMNGsF7v8VpVODtV3d/VulzMq7P1erb83HTtCGg4oLAVIujJDCqEACqBA4AoAJIFt5MTCtwGAJL50y9hoQP36Qb4WgGTgboZTAUCyDTBL8g141ryiM82qmX7S7Z9tS0uP1kYtGtDoVj8zEvOmR4v6xcaqKu6r04VRW19bWnagptu6KOe+XQCSrYFRKyBppmU9fNFW2WdoN1Xf8xVIjo+MNKM3w/oDSLa2L4BkH4KQ4enKrLhdlbPLPJq/rWpmt3IbP1GDhc6Iqcnwo349BoKYKSiv09j+f5Nd8TaFazW1Xdk171V6iFGSQQU2AMm6rfb73YyOnKn8ho/Kro6675PVggy4v/QwQMfA3dRztXKr3yMrd8h9PZLK51YrNWKmUW7X3/ut4eDWD5D0ZIoURgEUQIHAFABIus+bkGNCK79sACA5uD5sUDEqx+2PTQAkA3MvJhwYIAmQbIKHZm3G9/6hpHzJPaA4N2rrrqFybWSkR01nPlBbV3L7Gff1mRGVP15XkQGarCPpvxMIkGwNjKYEkh6A+oRf4S7+AUi6b59WbRbV7wCS4TucqQWvUn7rV2SX0556opU/qtymT8msPekaTIzMVmp4msYO/kLyOH3r2N4fK+UASSBIEIEZQDL8vteyHc3oyKWvVfnkfA/90Vb59BKlF15bGx3ZEUaOX+v4KObR7f8s2e6fKDLrxGaWv4FpW93q7KEcQNKD2VMUBVAABQJUACDpf37FL2jFceLbNgDJiMQjHnzXlvEM+w/80hYAyQAdjIZDAyQ9wrO4OwBmvcfrHynqX1e4n67VTEe5+HBtdKTZ36tGBiq+/vGintntPiFkRqM9vr0qA08Bkt4179RGAEn3wIsRkg13FJcfGSHZ2r4AkmEHIXMcyDe2/2cuLXe8mG2pePQJpYenewMgC+c6QDK76u2qXNjgqc7y2eXKrHhzrU6CHN+DHIBk2H2vTX3DM5Vbb0ZHjrnuH1bhhLPeZHq4Pk1rm2O36DdmKuTsqrfJrNXq9s8qnld+8+c8930SFp3bBSDp1gophwIogALBKgCQ9D+/0in/wnY0B0h29hXxp9EoDBsASAbrY9SPDpAESE4AiGbtx1t+U9RTO93DwXTR1teXlp31HLuBg2YdSQNBv7/GGwT9/W6AZFCOK0CyNTBqNbIOIFm/nbh/B0i2ti+AZMgO9shMmbUdS55GY0mV7H7lNnxsfMSi93NOLbhCo3t/INtyv3iyNXZC+c13yewbhhOetDoAkt7t2HcbMWuwLr5RxUPz3N9MrIqKLz4zvm5kF2usmt+AJTdr7OCvZFfyrl7W2BkV9nyHdSRbAN5ebQIg6d70KYkCKIACQSoAkASOBZVn4rjtbQsgGYF4JAD/tlf/mP3DtwuAZJAexsvHBkgCJCcASbP+421PFLXwkHsgeXbU1seeL8uMjuwGSJp9zEjHLwyXX7bMDp/GqtJDWwCSQTl0AMnWwAgg2aFjutwMkGxtXwDJcJ1NMwWqGY1Vze13abm1YsWjjys1NM39VK2TAxuzbuXKN6tybq2negt7vq/U/MsBkpP19OF/gGS4fa9lYG36xfI3qJLe4bpf2KULym36zPhoxW6mMzbru85WduXbVNj3QxX2/kCFvd9v/zJl9nzXeSAhbQCqD7bHMV62PYCka9OnIAqgAAoEqgBAsj00Cir/wnHRHCD5sk+If4wW/bQBgGSgLsalgwMkAZITgOTsB4u6/amStp12vyDe6ZyttzxdcoBkN45UHUh+caF7IJkuSt9ZzRqS3ejtZh+AZGtgBJC8dO/o6QNAsrV9ASTDdbzN+pGj2/5ZdnXUvT1XCirs/pbMvt07yXOc/Q3Y9PLnjARbdD1TRQYAgQCS4fa9ln1neIZy6z8o23bvC1rZ/cosvsmH9RwNzPTyioBeAfSDlu0SYj0ASS93BMqiAAqgQHAKACSBY25yRpTx104AkvjX/fbFqb9mgwDJ4PyLxiMDJAGSE4CkGan41t+WdChly0CDSodX1ZYOXLB1w6PFroGkGVl5wyNF/cDDlK1mVOaXFpZlRnTiCPmvAUCyNTACSDbePrr/DJBsbV8AyXCDkNT8v9fozvs8GbJVOKX8li8qNXRlD0ByrkzdY/t/Isl2XX/l4hZl17xXqeGre6qbQKPZzgCSzZqEaicjs5VefP14n3DZJeyKii89q/TC2R6A5FSjKL0AyamO02ctQwSIftsIQNKl7VMMBVAABQJWACDpf36FnBWadrIBgCQ+tN++NcfrzqYAkgE7GeOHB0gCJCcAPWfK1idLenx7RX/cW9Xv90z9em5fVT/dUHamar32oe6cjJkP1qaJXXzY/TSxR9O23v37krNuZacbO9u9twtAsjUwmgpIGngf1t/xjK1NJy2Z9StbnZOn78wxTljKltyDkV6vEyDZut0Akt05jN062qn5r3SmZvRiz9XMbuXWfWh8ytbuz9cZnbnzX2SX066rt0spjW79So+jM7s/5251HoT9AJJ9tovhGcosu1XVC+vc94ey6Q9fGoeRkwGhmYp1ltLD05UanqbU0NXOKz08o/ad8/8053N6ZGb30y8PMPyLYr8ESLo2fwqiAAqgQKAKACS950/IOaFZrzYAkOxzPIJfz0PP4zYAkAzUxbh0cIAkQHICkKzfRA1c9PKq7+f13QBQMyrz7sVllS13QMQUW3TI0ux5tXP0WiflOzuLAMnWwKgV6DNQ8OAFW6NlW+WqunrZ7kz/0g93EEDyQqH78zeA0csfQLK1fQEkwwxCzLSpV2rs4C+8mK4q59cpu/KtcsBGD0GLWb8yv+kuWfmjnuov7PmOM7oyijBhkM8JIBlm32uuy0BDs46jF0Bv5Q4ru+yWiaMjR2Y7ANKAyMziG5VZ/kbnuNnV71R27fuU2/hJZ93Y7Oo7lF31dmVX3K7MklfLQElzDqwL2dw2YfZrgKSn2wGFUQAFUCAwBQCSnfMl5JTQyG8bAEj21w8N0+elrmi3NUAyMPdiwoEBkgDJtkDSTKXq5uV1ZKRZM3KuAZHzirr50aK+trSiFzPuicy5hulazbH8dgQ4XlEAydbAqBWQNKMLt56ytPusrb3nbO3x+Np33tZYZcLvcsd/fAWSJ2vXuvOs93OvX+upnC2XzxM41waQbG1fAMkQHVMzReTILBUPP9yxvzUWqFzcqOzqd/gEJD+tau5I4+E7fjYAtbf1K0PUuAdgG3aQBpDsp13MUXp4pnLrPya5fjrHVvnkcMN0reYYM5ReeI2yK96s/Po7VTz4a1UubJA1ekJWOT9xemSrJGvstKrp7TJrueY23+U8aOCsRzk8HTDZp74LkOx4C6AACqAACoSiAECSHBM5sfBtACDZz3iEusOOv6NcH0AyFFdDAEmAViBAz4BCM/qx8TX7waJmPFAbEXn9I0W9/XclPby1qqJZiNLD39rjtq5/pOSM4MRRCsZRAki2BkYtgeQ40DNg0uvLjK7cfMpSvuyhA0gKAkh6PXdT3pky9oSlY2lbXroxQLK1fQEkQwwEHCA5Q8XD8zx1vmpuv3IbPubDlK1XaHTHPbJK7qdsNSdaPPa0A13S5vz7BA3iWC9AMsS+N9luHVu+VqO7zHqu7vxB2yqqeGhebXSkmXLVmfL1NhV2fVNmWmXb9jhsX7aqucMqHnxQudV3KL3o2tp0rgsnTwXbR50m6xbD/wGSnm5HFEYBFECBwBQASAaTYyF3ha5T2QBAEj87jnH2IF4TQDIw92LCgQGSAMlAgOSNjxR16xMTX296qqR3PVvSp+aX9G/rKw68mWCNLv55KWPry4vKDuhkdGRwDh1AsjUwmhJI1sGkh3cD9LZEBUh6OO9LOoyvYQmQ9MdeAJJhBiFmytbLNXbgJy7uPC8XMaOq8lu/pNTQlT0BwdT8v1dh3w8lj+CkdGqhs9aeGVE2iM59VM8ZIBlm35tUl1nrcfHNGjvy2MsdrcMnu5JTYc/9zshKA+dz6z+s0ulFHfZyt9kqHFdhzw+UXfHG2khJ4H9ovzUASXc2SikUQAEUCFoBgGRweZapgBTbkq07QHJSjBDDh++iGgtzXhNtDyAZtJdROz5AEiDpO5A0oyLf+UxJz+2r6rm9Vf1xb1V/2lvV8qOWzNSO3f6dHZX+dXnZWXMSGBmsswaQ9AcwXQJ37WAfQFIdNWqnXQy/B0hOdASDdoxT81+pwt7verol2dWCCrvv73kdR1P32OGHPNVtClcubFJ2zR1Km/XuCNJ80wAgGW7fm2C7ZnTj0tepfGaZ6/5gly5qdPPnHGBY2H6P7LGzrvd1W9D0tfzGTyg9MocpXEP6rQFIurVOyqEACqBAsAoAJIPNtQAe0beVDQAk+xiPhOTrToiBqNO3WN5vXQGSwfoY9aMDJAGSvgPJmQ8U9fEXSnUb8+X9ZNbW99dUHBh5DW3me5tNdogAkgBJV6CQEZK+AlWAZLhBSGr+5Rrd8XXJ9raIa8lMmzpi1qvrctpUM7px8c0qn1ro+f5YzexTbv1HlBq6KrIOvN8BQRjHA0iG2/cmtOnwdGWWv0nV7AHX/cEaO6Xcmvcov/lzsovnXe/ntaBVeEmjW788Pk3yLPpcwIkTgKRXC6U8CqAACgSjAEASYDY5P8T/wdsEQLKP8UjAPu6E2Ie6Ih9TASSD8S0mHxUgCdzyHW75BSRLVel0ztbyY1V9Ybisax4qChgZvCNknE2AJEASIBmSDTSM9ARIhhuEpBZc6YyAsvJHJ/tGU/5v5Q4pv+HOrqdtTQ1dodHtd8sqnpuynlYbq/mjym38JEDS50AOIBlu32sMylPD05Rd+RZZRfejHK3Rl5Tf9k+yckdadRNfv7OL5zS68xs1KMmakoEmEACSvpouB0MBFECBrhUASIaTcwHyoXOjDQAk+xePNMYmfKYdAJJduw+edgRIAiQjCSQtW9p80tJnFpQ07YGiZj5YdIBk4w2bz8E5cADJkGAUU7b6OsLQFURtAIBRKw+QDNn5HZ7ugBAvU0XWPazi4UdqQNLr+nLD05VefKPKp4brh/L0bhVOKL/5LhmYSrDkn70AJP3T0qtd1oDkW2XWhXT7Z1dHVc3uc1u853IGShoAmjb912cYzvFetj2AZM+mygFQAAVQwBcFAJLB5VnIYaFtOxsASL7sE+Ifu9HCLCsxe3zN+5lKj5jXrPGXmclpDnFLl3EbQNIXV6LjQQCSAMlIAsmyJa07bumbK8q649mSbvlNUWZtyrkP4cC0c2D8/B4gCZB0BeuYstVXoAqQdON4+1jGgYmzVTz8aEdnaXKBanaPchvuVHro6log4MbZHZnpjGwc3XmfrOKFyYd09b8ZVZnf8o9KLbiCAMON5i7LACR97FcuNa8nGlJD05Rd9Q7JqrrqA/0qZABoduXblB420zX3T6841w2Q7Jd1Uy8KoAAKTFQAIBlOzulaMwOYi9e1Ec5Zujl/U8bPXFVcjwWQ7Kd/3Qj3DORr9TKwr8slW3yJHcw5zpR5mNO8HPi48BqlF9+gzJJXK7P0tUovuUnpRdfVYpXh6UqZXIV5oNKASgCl6xgOIDnRJwjqP4BkhG/ug3qj9WvK1rrRn8nbempnVZ/4c1k3PFIDk4OqzaCcN0ASIAmQDMkGGkZsAiTDD0JSC8w6kvfIrhbrtxzX75ULm5Rb9yGlzZqQ5tU20JhTCxwWznHWo7NyB13XMbmgXc5odNs/KbXgVVPUF76O7a99MM4FINnHdhqertza90m2Ndnce/rfjLg0IxvNepPW2GnZpYuS1cv65rZKJ/7M1K1tf+d6tyGAZE8mz84ogAIo4JsCAMnwAJrJb934SNHJc5nPk19m2/URzVkaUHq9i/M31zQoebB+nidAsndfsreY9JoazFt0rdItXwb0XRt+DD4yqwYWR2Yps+Q1zgxPufUfUX7rl1XY/S2NHfi5ikefUOnYbzV2+CEV9v5IozvudWZVyq55rzLL3+BAy5QBk85s3qy0hgAAIABJREFUL4yc7GQnAEnf3IkpDwSQjOjNvZ83wl7r9htI1i34fMHWt1ZWHIdt9jycml7baar9AZIhwSimbPV1hKEriNoAAKNWHiAZfhBiHPPMijerfGZ5/Vbj6b2a2aP85s/WnjgculpmtJczgsqMomp8KnHJzSrs/aHsUncjI+snZVcLGt1+D0DSZygCkAy/79UCwdqTvvmNH/cNSFpjJ1U+vUSFvd/T6JYvyATsuQ0fd9ZtLR59rDbVa3Ws3qU8vdvFC8pv+zKjJH3uf/WkAEDSkzlSGAVQAAUCUwAgGXyuyYwa/OgLJX13dUU/WFPR99u8zLYP/LGkGx4uKkojJa95uKibHy3qX1dU9IO1U5//N1dW9OrHWIJpqvyb2QaQ7FM8MjzTgXxmzfjCnu+psOe7rV97v6/85s8pvfgmpReGMFJyZHYNRC66TtmV71B+61cc8FjN7JZtl139/tullMpnV6qw/yfKb/yEMstvq03tCpicEiwDJF2ZV8+FAJIASd+fVjJA8pN/7uUp9PZ2nS3a+un6il7zGCMlOzk0vWwHSAIkXcE6pmz1FagCJPsRhMxx1mM0wYfs7qaMtAonNbb/J8qtfb+yK97sOPqZZbcqs+JNyq56u/KbPqXyyT/LtryPwpx8N3SA5I67ZUZ21pP4vPduNwDJ3jXszg4NkJyl/ObP9A4k7aoqF9Ypt+6DNWDorKPSON3SLOf7zNLXOdM0e1mzsrEflk+NMO0RQLLRJPiMAiiAArFTACAZLJA0U7WaB+wXHXYXe/xsQ0U3PRqt5YvMUkoGlOZLdkf7zxSlNzxZ0uwHg9W1l/xXFPYFSPYnHknNv1yF3d92BfnKZ5cra0YcBr2EwzgwNLmFwt7vyxp9sWM/61zAVvncSuW3fN4ZaelcgzOVa3907y52DOdcAZKdrcmPEgBJgKTvQHLWg0V9+E8lncrZOp23dTZv69yorQsFW6PuHuSY0rbHKtJDW6q68dGizJNZUXAe4nYOAEmAJEAyJBtoGLEJkAzHwZzs/Jq1FbKr36XKhY1T3ns6bbTLWVVS21Q+s0jlU8Mqn1utav6YbPk3FaV5ynF025cZIekzEAFI9qfvOWuZjMxUfsOdPQFJA+pLJ55TZvmt49Mnm6mI6i9zbfXPc2pQcvENKuz7cW0a104de9L2auFEbapmAnjfH4pghOQkY+NfFEABFOiTAgDJYHNMZnTkzY8Vtf9CZ5hnTOBn66MFJA1QNfmv76yuqFjpbKQpgKSrnCVAsh/xyBxnFKKZRcXNX/nMsuCBpJnBaelrNLrj66qkd7s5LU9lbKus8ok/K7f+o0qP1GarmZwfSfr/AElPJtV1YYAkQMvVzdELcDMOymt/U9SdL5T0qfklfXaopC+MlPXPi8v65caKFh6qau85W8ez3QPKdNHWfSsqmslTVr63n2lrgGRIMIopW30dYegKojYAwKiVB0j2IwipwYrU0FXO2ox2Od21QxXGjmYtPDNVTGrBFb7DgCQHHgDJ/vU983Rubt0HugeSVsWZviiz6LrxkYsursWMnlw411l3xfY4fattlVQ88ojSQ9PHQaeL+nwG6HHtqwDJMO4i1IECKIACnRUASAYLJOfMK+quobLO5N0BSTNDWJRGSBqgataFHD5UleXiEi6OMULSTT4VINkHn3rILN9yuyrnVnf+YZRUPrM0WCA5PE2Zpbeo9NIfJLnoXK7OunUhu3hOhZ3/Wpt+NugRnwMWCwEkW9uM398CJAGSgQAtM7+9cVTqLzOlg/OaV7w0VcN7/1CSmX7i8EXblSMz2fg3nbScqVtNHW5u8JRxrxNAEiDpCtYxZauvQBUg2YcgpO4cj492Gjv4K8nyYSj/5BtWm/8NDLGro222Nn9tRlzmNn5SqaErAZL1tvPhHSDZv76XGp6m7Jo7ugaS1ez+8fVQZnnrE87Tx7eodOKF5o7W4ZvK+TVKOYG7GXnZP+3iVjdAsoPhsRkFUAAFQlIAIOk+b+I1x1TPkz23r6qKy0lUogYkTV7vfX8oO7OguTFJgKQ7ewJIhu9Tm4d8R3f8i6ySu4eSAwWSJjZZfptKJ+a76Va+lLHLGRX2fk/phdcoPTKDuGY8rgNI+mJeHQ8CkARIBg7zjNM14TUOKo0jY6Z3feczJS05bKnq8QGQTNHW91dXnGN4dQQpP7VTBJAESAIkQ7KBhhGbAMnwg5DGhH7KBAEr3qTSiedlRkEF/WemeDXTTFZSW11XZeBLbv1HZEZ0Np47n3uzHYBkb/r1Yn+poWnOWqvqps9Vixrb/1Olhw2M9AoHa9O3mhHHXvt7NXtQ2eW3Kz0ym37oI5AFSLq+FVAQBVAABQJVACA5da6kl1ySmeHLzCTmdnSkaegoAUmTw7v+kaL+uLeqqkugCpB0Z08AyZDjkaFpyix7vcw0rG7/AgOS43mI8ulFbk/Ft3Jm6YvCvn9TetG1So/PItNLbBeHfQGSvpnXlAcCSAIkAweSUzlsBlTOfKCoNz9d0opjLj2aBpPedtrS6x6vjcScqh62uXOC6joBJEOCUUzZ6usIQ1cQtQEARq08QDLkIKRVIt15MvFWFV98RsY5D+rPAJCxAz/X6OZPq5rd57qaamq7cmve56x1EQdnPyrXAJDsX99zRkiufJvsStZ1P6gXrGYPKLP8DV2DQfMQQnb5G1U+s6J+SFfv1tgZ5bd8kaC91W9oD98BJF2ZH4VQAAVQIHAFAJLecif1HEqn99kP1pY2WnzEku3hYfyoAEmTu5s9r6jPDZdlllBy+weQdGdPAMkQ45GRmTJxgLOmvIeYPxAgOTJTmUXXOw9Fu+1TfpezqyWN7vzX2gwwPHApgKTfFtb6eABJgGQTkJwwmnHy6MZJ/3dyutxsN/XNeKCojz5fUq7Y2lDbfXtu1NZXFpdl5uF3Uxdl3OkEkARIuoJ1TNnqK1AFSIYYhEyVNDdQcsnNGjv0gOzShXa3n66/N9O0Fl/8ndKLrlF+yz/KKp5zfazK2aXKrrhdZt29qMC8OJwHQLJ/fa8GJN8sq3DCdT9wCtpVZ30VZ5Rit4HzyBwHZo7uuNdT3QaeFvb+YLwfeh2Z2T+to95XAZKezJDCKIACKBCYAgBJdzkTL7klMzPYjY8W9ZvtVY1VvDVdFICkWSbJDCT40J9KOpJyDyPNlQIk3dkTQDIkH3lkhvNw7+j2r3qOP/wHknOccynsvl92OeXth8Hn0tXMXuXWvp8HnxfOBUj6bFvtDgeQBEhOAHn1aVSNw9TpZZ7wmusTCDTHuvWJkl7YX21nqy2/z5akH62rOE9qGbDpxSmkbHu9AJIASYBkSDbQMGITIBlSEDIVjKxvM08qLrxGo9v+SZWLmz2t89jyZjX+pRlZVTz0oDJLX6fUn/9Ohd3fkSz3T+KUXvytAzLT42teRh0wDMr5AST72PecUcm3qXJxy1Rdp2mbGcE8tv/n46Mju4eCZvrj/IaPS3KfXHPqPvRrgGT999Knd4Bkk5nzBQqgAAr0RQGAZPs8idcckgF55uF7M6vXLzZVlCu79zfqjd9PIFkfFWnyfh/+U0nbT3s/f4CkO3sCSAYdj8yReRAyvXC28lu/KLMUitc/34Hk0NXKrr5D1fROr6cSSPnSi79TZvFNSg9PT/TDz4yQDMS8mg4KkARiORDPOBo3PFLUHc+W9KWFZVevLwyV9dan3d1cOzluxlEzr28sKzcZ6VRfmIXAn9xZdeApQNKftjBtBZAMCUYxZauvIwxdQdQGABi18gDJoIMQr8efo7RZW2LpazW2/2dO0GKX3S14P/m+ZZUuqHJ+rfKbPjW+YPxspea/UmMHfzm56JT/jx34mVILXtXFenlerz1Z5QGSfWzv4RlOHyufWDCl7U/eaPri6Pav+QIkzTTIquQmV9H+f7ui4rGnxoP17mHooAD7sM4TINne5NiCAiiAAmEqAJDsPa9iHvQ3INLkqEyO7U97qzK5q27++gEkr32oKDNoYMaDRd3yeFF3Ly7rqMeRkfVrBUi6syeAZEDxiJlJxYBIJ+a4RYW9P5TtYYaiuh2bd1+B5PgML2apmK7+rLKs0RdVvbhN5VOLVTq5QOVza1TN7pVVPN/VIc1Dl6Pb70n8Q5cAya7Mx/NOAEmApAMkjcN082NF/Wqj+/kjSlVbP11fdkCicVg6QcepthtHzThsnx3yBiSNxS85YsksDg6Q7K0NGtsHIAmQdAXrmLLVV6AKkAwoCOl19I4TxExXZvkbNbr7WzKLzVv5I850rnYlL7Me5KU/25JdLcqu5JypWKu5AyqdnK/89rsd6FJ72tAADDM9y1UqHnv60q4dP9hVFXZ+Q6n5f5/oJxaDgCMAyT72vZFZyiy5ScXDD3fsAo0FrOJZ5dZ/xAcgebWyq96pau5g4+E7fLZVOv7H8aesAZJ+9UmAZAezYzMKoAAKhKQAQLJzXsXkv8wD9WbkoFk+yKyt6AC8B2p5rZseLeodz5T0zRVl7TnnfVRhY1MHASRN7sw5/4dq5+9cw4NFJ682/YHadd36RFF3/rmkp3dVVXCfJmw8deczQLKzPZlcHECy23iktgSDM4PQyMwaTBue4fjpJt42IyIzy29VftNdKp9eKNneZuVrNGg/gWRqwRUa3fYV2WNnGqtw9dkunVfp6JPKrnl37WHnoem16x6apvTiG5Xf+mVVzq2RLO/5dTNrTXbVO5QeujqxOQeApCsz7LkQQBIg6YBE44yYOe2/u9q9p1G1pT/srco4Y70CSXMDnvbroj7yXFmWR39t+2mrNmVrj1C0Ecgl/TNAEiAJkAzJBhpGbAIkuw1CwtivHujUgpzsyrdqdPvdGtv/ExWP/Kb2ROLpRc6adsXDD2ls34+dQCCz9PXOKMtagDT7Zad+ZIayy9+k8tkVrh05q3BS+c2fkwle/AIAHKdmOwDJMPpQmzoM8F90rQp77vc0bao1dkrZNXeMA8k2x3bxMEJtDcu3OlMzu+6MzgjJpxkh6UJfL78xAEnXFkhBFEABFAhUAYDk1ADJ5M7My8wwZh7qNyMIb3uiqNufLjmjIT81v6yfrK/0DCLrjRwEkDQDEkzOy+QAX/NYUa9/oqg3PlXSW39b0gf+VNI9S8r6076qciWPybn6STe8AySntqd67hEg2Y0/b2L0WbXYeNH1yiy5WZmltyiz7DZlV75FuXUf1OjOf1H5zDKp8SHiBvv08tE/IGmmj52u0ovPeqneKWuXUs41mRGf6eGZ4zMn1R54Ng89p8dHhBodSsefk2z3OX5TgenxJs9Rg7nJfPASIOnZLLvaASAJkLwEJK9/uKivL6vI9uBzbDhh6Zp5NYesfiPt9n36r4v66PMllQ3p9PBngKR5Ms0PKNrtucdtP4BkSDCKKVt9HWHoCqI2AMColQdIdhOEhL3PuLNvHH0T/DhPYb78JOalwMB872w3ELIeILx8rs4TkVv+UQaquP2rXNzoPAWZMk8++gwCkn48gOTLthm6LYyY/jFb+c13ue0KTjkzFVF+02d8GCE5TdnV7/A0QtKujmns4AMASZ9/hwCSnroAhVEABVAgMAUAku0BkgGRb/tdSXcvKesHayv69aaKnthR1XP7qlp8xNLBi7aHVandNWEQQPIzC8q6f2VZ5tgPb63omd1VLThoaf0JS6kxb/m4TlcBkGxvT415RICkx3jEzLKy9DVOPDC2+36N7f+pxg4/ouKLz6p0ckiVi1ulSqGTeXra7huQHJqm3Nr3q5rZ7al+AyMLu75Vi3/qILadPz4yQ5llr1fpxJ89w9jS8T8ps+x141O3emyXduczQN8DJD2ZZdeFAZIASQdI1qec+MeRsicgeSRl68ZHegeSZsoIM83FPy32PqR81YuWZo7Pz994Q+ezO8enlU4ASYCkK1jHlK2+AlWA5KA5u3XQONV762sy60COHfyVJ+etePTJGog0MHSAHPpBOFeAZGs7DavtzBPCZmogy8MarXY5q8Lu+30Aklcpt/Z9MtMvu/2zK1mN7f1h4tdX8ds+AJJuLZByKIACKBCsAgDJ9nkUMy3r/Ssrypf9hXZTtaifQLI+snPX2S4XtJzqRNtsA0i2t6fGXBxA0ls8khq62hkBadZMDOvPLyDp5AL2/ZvMQ46u/6ySigd+rrR5mNM8/OwmH+DMynSrKmdXeZuJpnBKuQ0fU2roSnf1uDmXASoDkHRtlT0VBEgCJGtAchwIfuwFb1Omnh+19cn5ZWeEYuPN1OtnM2WEmWf/Zxu8Dyf/837WkPSqd6fyAEmAJEAyJBtoGLEJkPQWhLhywjs6vtc4Dr2ZksQENW5etQDgmu6d85GZznqSZi1Kt39mnUrWjwzOPgCSwWnrqp8O157gLZ9b7bZLOGu3jh15bHyaJvNQQHfX4CQzNn7Cdb2moF26oMKOewGSXWrerq0Akp7MkMIogAIoEJgCAMn2AMkAyW+tqCjt8yjCqRozCCBpZhkL6w8g2d6eGvNyAElvvnwNSH5A1fSusExZvgBJM7Jx8U0qn17i6bwrFzc5697XplJ1r5WBiqM77pFVOu+pvsK+Hzqz2JiZbNr57nH9HiDpyVS6LgyQBEg6QNLcCGc+WJt+4qz7h8RVtaShg5bMdK+9TJk668HavPULDnpbYLhclTNFhtnfjLJsvKHzuXs9AJIhwSimbPV1hKEriNoAAKNWHiDp3rH2zfkdme1MZWJGSGVXv3vq15r3ONszS1/78loVXSTkzXSt+Q2flJU/6tp5q6R3KbfuAw4w9e3auzj3uNYNkOxD32u0PzPl0uIbNHbgF677hClYPrdS6UXmoYIuA+XxqY5q61e6r9oqnFBuw53un05uvFY+t01qACTd2yAlUQAFUCBIBQCS7fModSDp97SmU7VnEEByG0AycrlDgKS3eORlILlzqu7j6zY/gKQ57/zmz8sqHPd0biZOctaM9Br3OFPb3qLy+XWe6qucW6PsqrcpncDlYgCSnkyl68IASSDWpRuxmTL11idKztz3Xizq4lhtlKRxzrqBgAZkznqgKDM680TW29QXmaL0vTUVmboBkt3p36rNAJIASVewjilbfQWqAElvQYgfcCy14EqN7rxX1tgZVfNHp36Nvqhq/ogzTWQv05eYKVoK+37saYH54ku/V3rR9T2BUD/0iusxAJLh972JtlSbeii/8ZOS7f6JfTNSMbfxE7XgvBvQNzRNmZW3q3Jhkxe3V9X0DqUX39g9CO3mXBOwD0DSkxlSGAVQAAUCUwAg2T6vApD0bnaMkGxvT425OICkt3hkYIHk/Ms1duDnku1+MI5VOCkTJ5kHmyfGUO40u7RcjFVy3YHtctqJs7qts5vzjMo+AEnXZtJTQYAkQPISRDTTpt74aFE/Wuf+h9FYn21LS49azr5mpGLjTbXTZwMRzfqPtz9V1NIj7pNQdas3a1i++9mSrpnnrd5O55X07QBJgCRAMiQbaBixCZB051D76aim5l+u0e33eFrovXx6sdKLb+4OggxdreyKt6hyYX39Ntb53SppdPe3ZM7Vz2vnWC/bG0DyZS36ZRep4WnKrrhd1qiXp4VtZ7qj9MIuRkma0ZEjszS64+ud+2BjCdtS6cTzSg1frfTC7qeK7ZfOUa4XINloaHxGARRAgf4pAJBsn1sCSHq3S4Bke3tqzDsCJL3FI4MJJOcoteAqFV/6g6eOVHzpj0oveU3Xs7Okhmcot/b9srL7PdWb33F31xA0yjFHp3MDSHoyk64LAyQBkpcAooGDcx4s6s7ny6p4ZINmUe+fbKjo1ieKmmFGKz7U+aZrFtSe/kBt7chfbvK2dqSxeANClxyx5EzX6qK+xps9n6duH4BkSDCKKVt9HWHoCqI2AMColQdIegtCOjmSbrabNRjyGz6mau6ga0fKTK+S3/J5mScN3dRxqczIbGfK1bGDv/T0RGTlwgZlV71DqeHp3upLwIiqS9r2eK0AyfD7XlPbDc9UZsmrVTr2pOu+6PiC5bTyW75Qm07I9RRGc5QeulKZlW9RJbXVY30ZFXZ9i/Uje+xzTe2/cK4Akp5MkcIogAIoEJgCAMn2uRKApHezA0i2t6fGvCRA0ls8MpBAcmSmMstep/LZFZ46UmHP98ZzD10+DDli9pujytmV3uo98HPVHvyclag8BEDSk5l0XRggCZC8BCTNzdA4WG98sqTNpzwSSUlVW/rDnqre/kxJMx6orUk5d15RBjwa2GkgpRmFaaaGNdvN+7ueKenXmyvKlbxN1WosPluUvr2S6VobnRi/PgMkAZKuYB1TtvoKVAGS3oKQVgltz98Nz1B2xRs9LypfPrlA6SVmlOQ0l875bKWHr1Z+06c9wU9ZJRX2mgDkSpf19EHDAMCE53bs8RwAklGwmznOqOPcug/JrmQ9BTZmClWzxmptXZVOAbOpZ7oyS2/R2OGHPNVjClu5Q8queifTtfbY51r1cYCkZ3NkBxRAARQIRAGAZHuABJD0bnIAyfb21Ji/A0h6i0cGEkgOT1Nu3QdVzex235HMbEnb/qnn2ZJSCy6XGWnp5c/MCpNZduv4g5je2qeVrz8o3wEkvVhJ92UBkgDJCUDSGdn4UFF3L/E+SrJuhgZk3DVU1tt+W9LNj9YgpJmW1YxkvOnRom57sqh3/K6ke5aUtf20dxBZr2fnWVtvfrrkQM7GGzmf3Tk8U+kEkARIAiRDsoGGEZsAyT44ueZpweFpGjvwM09r16laVPHAL51Ri6lOC72bqSGHrlRu7XtVvbC5fgtz9V45t1bZlW+Tmc5yUBz4QTxPgGQf+l4roFUfJfnS7131j8ZC1dzh2kjJhXOckcjpkZnj0LD2RHDajJ40o4yHrlJ25Vtk1mX1/GdXVTr22/H+2OUTyq2um++c3zeApGeLZAcUQAEUCEQBgGT7fIoBkt9ZWVGh0n0ey2uj/XR9xcmjmYf7p8rhuNlmBgvc8EhRe855H4Dg9bzr5QGS7toNIOktHnGA5PoPeZ6GtG6X3byXzyxVdvkbugZ0qaErVdh+t+ziOdfVW/mjym+405nqtZc42zzgPLb/p7KrY67rrqS2K7v63bXYKkHxCkDStYn0VBAgCZBscmoMOLz1yZLWH+/eSSlWpDUvWfrVporuW1HWlxeVHcj5840V/XFvVdtOW6pY3TtxuZL07VUVzTTTw9KGTW3oxhmdqgxAMiQYxZStvo4wdAVRGwBg1MoDJL0FIb045I37Guc8t+FOWfljnhwqa+yUCnvuV3rxjTJTvzqww1mXbrazNl16eEbt+4VzZUZ9Vc6u9nR824yO3H1/ItdtaGyfMD4DJPvT95rbdnyU5IaPyq6MeuovprBVOu/0yeyqtyuz5CanH5pkRf2hgcyyW5Tf8HGZdWC7+bNGjym75r21/p2goLy5nYKxF4BkN1bJPiiAAijgvwIAyfYAySxx9M+LKtp5xtKxtO359VLGVqnqrc2CAJLDh6qez71+vRcLtrN8kturAEi2t6fGnBxA0pt/afz73Jp3q3x6oYyPbsCd15ddzrg1Y6dcz0ByweUaO/BzyXa/ZFn53Jra8i1DvS3fYvQyIy3tsVOur9kupZTb8HGlhq5I1MPRAEnXJtJTQYAkMKsJZplRkuZlIOKY+9/JngzRy84GY44csnTdwyVnOtjGmzif3Tk7nXQCSAIkXcE6pmz1FagCJL0FIb4lyc1IqsU3qPTiM15uRbWyVkmll55xFonPLHuDAyed81p8ozO9SWbVO1XY+wNVC8c9H9sJeFbcztqRIYAfgGSf+l6rtq2Pkjz+nOc+U9+hmt6p4uFHVNh1n0a3flGj274is/ZK6cQLsksX6sW8vdu2isd+Nw43GR3p2+9vgw0AJL2ZJKVRAAVQICgFAJLtcyomT3brEyX9wx9K+sCfSvrAH92/3veHkj7557IMlPTy5yeQrD/M/45n3J93/RrN+X/wjyU9uaPqCaoCJNvbU2NeDiDpMR4ZmaPM4hsdWJdb+37l1vyDh9d7lVv9bpVOLvDSFdU7kHyVih5zDqWX/qjM0tfUlqZo8Js9++LDM2rTxWb3e7rm/NYvj69f6bF9ejnXPu8LkPRkIl0XBkgCJJuApLkpzplX1Gt+U9Jvd1XVw0DGrg1zqh33X7D0oT+VnHNsvIHz2Z2j40YngCRAEiAZkg00jNgESPbPyU0tuEL5zZ+TXTw/1e2n7TarcFKlUws1duhBFfZ8V2MHfy2z5kI1d7DtPlNtsEZfVG7jJ1k7MqRgBCDZv77XHEzPkZluNbf2H1TNHZmqm4S6rZrerezqOxgdGWCfBEiGatJUhgIogAJtFQBITp1XMVDSTJ86d974e/3/Du+z5xX1usdLOnixf0CyngsyU7c61+Dh3Zy/2e/f1lVkZkRz+weQnNqe6m0CkOwmHjFxw/jsRM5MRbNqvnqnz8MznNmNiseecmvGTrnegOQcpUZmqXRyvqc6i0eeUHrhtb3HICMznaVgqqntnuof3fWN8Slbk/NAJkDSk4l0XRggCZBsCSTNTdHMj3/bkyUtPepxTomuzbHzjscztu5ZWtasB5iqte64BPEOkAwJRjFlq68jDF1B1AYAGLXyAMlughCf9hmZrdTCuQ5I9DKFSue7lvcSZuqY0Z1fV2r4aqXNGpcBAgCOXbMfgKRP/cgvWzWJhYVzlN/6JdnltPdO5PMeVvGcRrd91Vlv1pwX/SYYewFI+my4HA4FUAAFulQAIOkOIHnNwxiYd9sTJR2KAJD0eu6mvDn/6x8uyozYBEj6byMAyWD8y5Z++zjELB572tOvZE9A0tS5+HqVTy30VKd54DldXxaml1hrZJYyy16nysVNnuo3D1unh2fWwG8v9Q/QvgBJTybSdWGAJECyLZA00zkYKPnO35W07VT360l2bZ2TdjQw8u4lZc0ARrZts24cy1b7ACQBkq5gHVO2+gpUAZIhBiEtHGKz1lx25dtVObdm0t0nxH917FIiAAAgAElEQVSrRY0d+GUNeJjAo8V58p3/dgKQ9F/Tnu3UTKW86FqN7f+pZJVD7ISTqrLKGjv4y9oascDIQH+TAJKTbI9/UQAFUKBPCgAk/YdNdaAHkAxG21Y5rUH7DiAZYjzSFyA5S5klr1X5zDJPv+wmFkoNXeU8rNlTfGWuedG1qpxf7bH+n4znJswDoyG2UR/rAkh6MpGuCwMkAZJTwq36dBRmvvg1L1kq94lL7j9v62tLgZFhOVUASYAkQDIkG2gYsQmQjICDO3SV8hs/oWrucNeOVdc7mvUoX3xGmWWvH4cfEdCjj4FAmAEPQDKitjY8Q5klr1bJrCdpe5gbrOtOOGlHq6jii79z1ph1poNKSH8Is+811gWQnGR//IsCKIACfVIAIBkMNGOEZDC6hpUjC7oegGSI8UhfgORMZZa/wTMQLOz5nlLz/94HGDhH6aGrvQPRQw84IzudUZoJiYUAkuE4HwBJgOSUQLJ+0zUjJV//ZElP76zq4pi3Oe97MeVsydbiI5Y+/FxJMxkZ6aqt6m3WyztAMiQYxZStvo4wdAVRGwBg1MoDJEMMQto608ZRN1Dy06rmw1u/zkxLWTz6ODCybbsEaxsAyWD1bYRO3j7X1pPMLLtVpZeelZnOOKw/u5JT8cgj4zCS0cre2q07ewJIhmXd1IMCKIACUysAkAwGnAEkg9G1l7xXlPYFSHbnP3blo/YDSA7PUHbV21S5sHHqH+BJWwu7v6XU/Ff6ACTnKjX/cpVPe5sytnjkMaWX3Ky0mb2mT7F62PUCJCcZYUD/AiQBkq4hl4GSZhrX+1ZUtOOMpWwxIKuUVCjb2nve0g/WVnTjI0WZBbSj5CzE/VwAkgBJV7COKVt9BaoAyRCDkCmd6drTg/lNn1YlvVOyg50awCqcVGH3t5VeeI3SIzMS4+iHHVhMVR9AMip9r815mH6x6FoV9n5fVuFEcM7n+JFNHYV9P1TKmTY5OdMTTdVHwtgGkAzctKkABVAABVwpAJAMJvcEkAxG17jk5gCSbeKAKeP2LvfpC5Ccruzq96hycZur3+F6oRqQ9GOE5DiQPDVSP7Sr96KZwWnpLbV1JINoiwgeEyDpyjR6LgSQBEh6An3XPFzUrAeLuvWJon64pqpNJy1dKPg3YvLcqK2tpyz9alNF73qmWFsv8iEcl7CdLIBkuEByzONMdCezttP3NowDQVfwMIiRgeP1v5jx/huw/Yylvp9/EJr0cEyAZJcBRUBOrFmrIbvyrSq99HtZxfM9O1yTD2BXx1S5uEX5TXcpPTyttlh9QNcSBkwY5DoAktHqey1tycDBkZnKb/qMKqltMv3H7z+7nFLl3GrlN39hfNpkYGTLtgjodwog6bdFczwUQAEU6E4BgGQw+SeAZDC6hp0rC6o+gGSI8UhfgOQ05dZ9SNXMHk8/zIVd3/RpytY6kBz2VH/pxPPKLLtN6eHkPDgNkPRkIl0XBkgCJD0ByfrN1zhTZgrV1zxW1L3Ly3p+f1XbTls6lraVKdqyXPAJ25ZT9sW07Yy4XHCgqq8tKTvHNMeeC4jsqm3qbdTLO0AyPCC5+ZSlM/lavzF9x83r8MUakNwYESB54IKt1Ji7czfXZ8qaBw8AkhPtDCAZYhDiNqE+PF3pRXM1uv1uVc6tlRnN2OufVTynysVNGjvwC2VX3K7U0NWMinTbHgGVA0hGsO+1bOvaFK7Z5W/S2MFfOUDfKp7ttUvKLl1U5eJWje76Vm2KVtPvW9Y/KDoN5nkCJHs2ZQ6AAiiAAr4oAJAMBpwBJIPRtZe8V5T2BUiG6L/2AUimhqYpt/FOVXMHPf1OF3bd5x+QXHC5SieHPNVfPjUiE3ulExQfASQ9mUjXhQGSAMmeoJdxqsxUrjMeKDpTq37s+ZK+v6ai3+6uauhAVSuP1UZRbj9tOdBxyylLa1+ytOhwVc/srjpl73yhBiGn/7p2LHPMKDkGSTwXgOREUBT0CMT1xy2t8/CKGsgz5+PlGkzZvsPUHkYyBmUPAMkQgxBPsKE2hauZMnJ08+dVOvGCqpndztSRdiU/tQNmV2XKGOBh1qSsnF7kwM304ptkRmCmTTDk6VyiqtFgnxdAcsDab2S2UsNXK7P4Bo1u+6pKpxY4wb0ZyWzWfpRVnrpfWmWZBwPME8qlU0Ma3fVNmXUq00NmpDJ9sl+/SQDJqc2WrSiAAigQlgIAyWDyUQDJYHSNS74OIBliPNIXIHm1chsMkDzg6ae8/0ByWNkVbwRIXnaZLrvsMr3iFa/QoUOHPLUhhVsrAJAESPoC/8zaktc+VNScebUpXQ2gNC8DGWc+WIOVNz9W226+mz6+3Uz/avYxzpk5RlyciUG/DoBkuEAyKMDFcQerHQGSIQYhXUHAOc5UJanhacose73ym+9SYf9PZaYxqZxbqcr5jaqmtjmvyvl1DugoHn1SY/t/qtFd9ym79gM12AH0iByEBUhGve+1OT+TTBiaptTIDGXXvFujO+5VYd+PVTzyqErHn1fZ9MuLW1RNbVfl4kaVzyxzvjfbR7ffo+zyN9YeDDBP/AIi+94vAZKtg3W+RQEUQIGwFQBIBpOXAkgGo+ug597q5w+QbOPvdxW3dzhWH4CkWaIlt/b9qqZ3efpJ93/KVm9rSJaO/8nJfTBlK0DSk+G6KAyQBIIFAgEdQGkgZf310MvQ8dJ3aB+I9nWHppd3gORggSzAYzzaCyDZIXAIIhjp6phm2sjZtYXdh6c5U66mhq6UmYYls+g655Uamu6ADjMdqwGYzhQnZg28hXP6nvTv1+inKNcLkByUvtfuPE2fnFVb22TY9L16v7zK6XOZRTco5Xx/1Xh/NX1yxjiEpE9GpW8CJF1E7hRBARRAgRAUAEgGA84AksHo2kveK0r7AiTb+fkBfN8XIDlduTV3qHpxq6df8cLub/s3Zev8y1U+tdBT/cVjTyuz9LWsIckISU9246YwQBIoFlkoFiXnIGnnApCMB+ACVA5WOwIkAwg2ugKOXs/DAI3xlxPcmCkfG74L5Ry8njPlGyEMQDJu9tDY/8YfIJjQJ832uF3z4F8PQNJN6E4ZFEABFAheAYBkMOAMIBmMrnHJ1QEkQ/Rl+wIkZyi78i2qnN/g6Ue8sOe7Ss1/pS+xS2rBFSqfXuKpfjOzjFluJj0y05dzGIQYjDUkPZlI14UBkgBJgCQ20GQDAMnBAlmAx3i0F0AyxCAEGJGYgMJN0AOQpO+5sRPKBGsnAMmu43l2RAEUQAFfFQBIBgPOAJLB6AqQDNY/i6X/2w8gOTJTmWW3qXJutaff68LeHyo1/1U+xO615WfKZ1d4qr948FdKL7quNhtNQnIoAElPJtJ1YYAkMKoJRsXlhs51dO/wASTjAbgAlYPVjgBJgqlYBnwDELgAJOl79L3+2wBAsut4nh1RAAVQwFcFAJLd51GmykEBJIPRdSrNB2kbIyRD9EX7AiRnKbPk1SqfXerp93ps/09qa973vPTLHKUXzVXZIxAd2/fj2uxPRrMBiOv9OEeApCcT7bowQBIgCZDEBppsACA5WCAL8BiP9gJIhhiEJMSZ9sMhT8IxAJL0vSTYedSvESDZdTzPjiiAAijgqwIAyWDAGUAyGF0HCTpOda4AyRDjkT4ByfTi61Q+PeLp97p46KHauve9AkGz/9JbVLngccrY3fcrPTKjdg4JyaEAJD2ZaNeFAZLAqCYYNdVNkm3JcKIAkvEAXIDKwWpHgGSIQUhCnOmoA4ionB9Akr4XFVtM8nkAJLuO59kRBVAABXxVACAZTM4HIBmMrnHJUQIkQ4xH+gIkZzvrMJZP/NnT73Xp+PPKLL2lBgV7yWGMzFBuzT+omtnrqf7RnfcqNXR1bZRkL/UP0L4ASU8m0nVhgCRAEiCJDTTZAEBysEAW4DEe7QWQDDEIGSCHOMmAIqxrB0jS98KyNeppb2sAya7jeXZEARRAAV8VAEgGA84AksHoCpBs71vhd7bRph9AcuEcZy3I4ou/8/R7XT63RtlV71B6eFpvU6YOT9Po5i/IGj3uvn7b1ujWLym14Ire6h6w3AtA0r2J9FISIAmMaoJRcbmhcx3dO3wAyXgALkDlYLUjQLJNwDBgDiyB3+C1I0By8NqMfha/NgNI9hLSsy8KoAAK+KcAQLL7PMpUOSiAZDC6TqX5IG1jhGSIvm1fgORcpeb/vQoHfibZVdc/2NXcAeXWf2R8HcnuNUoNXaXC7vtllzOu67ZKF5Rff6dSC64ESF52mS677DK94hWv0KFDh1xrSMH2CgAkAZIASWygyQYAkoMFsgCP8WgvgGT3DjZwAu16sQGAJPbTi/2wrz/2A5BsH7CzBQVQAAXCVAAgGQw4A0gGo+sgQcepzhUg6Y8/6cov7xeQXHCl8tv+WdbYWdc/6XYprfzmzyu14FU9QcHU0BUaO/ywbA8wtHJxm3Kr71BqqMfRmQP2gDkjJF2bZ08FAZLAqCYYNdVNkm3JcKIAkvEAXIDKwWpHgGSIQciAOcWuAiuuqesgDSBJ36OP9d8GAJI9xfTsjAIogAK+KQCQDCbnA5AMRte45CgBkiH6ov0CkkPTlV33QVXTuz39Xo/uuNcZXdlLvGKAZqmb9SuX36r08Iyu4+xezrlf+wIkPZln14UBkgBJgCQ20GQDAMnBAlmAx3i0F0AyxCAEeJeooKJTMAOQpO91shG2B28jAMmu43l2RAEUQAFfFQBIBgPOAJLB6AqQDN5Hi50f3CcgmR6ZpfTSW1Q+u9zTb3Zh34+UGjLTps7pMoafo/TIbJXPrvJU79iBn9XqM3olKH8CkPRkJl0XBkgCo5pgVFxu6FxH9w4fQDIegAtQOVjtCJAkmEqSox+lawVI0veiZI9JPReAZNfxPDuiAAqggK8KACS7z6NMlYMCSAaj61SaD9I2RkiGGI/0C0gunKPUgqtUeun3nn6zSy89q8ySVys9PLM7MDg8Q9lV71I143Fk5va7x9eP7BaEhtimPgJTgKQn8+y6MEASIAmQxAaabAAgOVggC/AYj/YCSA6mw5pUeBCn6wZI0vfiZM+Dei0Aya7jeXZEARRAAV8VAEgGA84AksHoOkjQcapzBUiGGI/0DUjOdaZeHTvwS8m2XP9uV/NHlF//EaUWXNEVkDTTtRb2fk92OeO6TrucVX7jJ3teu3IQ4xKApGsz6akgQBIY1QSjprpJsi0ZThRAMh6AC1A5WO0IkAwxCPHxCbpBdLI554m2BpCcqAf2gR79sAGAZE8xPTujAAqggG8KACSDyfkAJIPRNS45SoBkiP53P4Hk0FXKb/mirMIpT7/ZhT3f6XK0opmudabKpxd5qq9yfr2yq96h1PDVXUHQfsQSftUJkPRkKl0XBkgCJAGS2ECTDQAkBwtkAR7j0V4AyRCDEIBk4gKLqQIUgCR9byr7YFs49gGQ7DqeZ0cUQAEU8FUBgGQw4AwgGYyuAMlw/LRY+cN9BJJmHcnMkteofMbbOpKVc6uUXXG7UkNXeYrjzdqT+U13yRo94ek+Mbb/J0qZnInRKmG5E4CkJ1PpujBAEhjVBKPickPnOrp3+ACS8QBcgMrBakeAJMFU0pz9qFwvQJK+FxVbTPJ5ACS7jufZEQVQAAV8VQAg2X0eZaocFEAyGF2n0nyQtjFCMsR4pJ9AcqGZtvVyje3/mWSV3P9221UV9v1Q6eEZMlDTTcyQMmUX36jy6SXu65E5rZRyGz/e9RSxbs4tymUAkp7MpevCAEmAJEASG2iyAYDkYIEswGM82gsgGWIQkrCn/KLs8Efh3ACS9L0o2GHSzwEg2XU8z44ogAIo4KsCAMlgwBlAMhhdBwk6TnWuAMkQ45F+A8nhacqt+6Cq2X2efrut3CHlNn5CqQWXd4aSw9OVGrpaZqSjWQ/Sy1/pxAvKLLtVDtBMYN4EIOnFWrovC5AERjXBqKlukmxLhhMFkIwH4AJUDlY7AiRDDEIS6FgnHXZMdf0ASfreVPbBtnDsAyDZfUDPniiAAijgpwIAyWByPgDJYHSNS44SIBmOv+n49X0Gks40qCOzVDrxnOef7vK5Vcqt/4gzUtJMx1obMWmmVTVrRc5S2oDIBVcos+RGFXbeK2v0uLc6bEujO+51YGZ6ZI6rkZhxi5UAkt5MptvSAEmAJEASG2iyAYDkYIEswGM82gsgGWIQApBMZHDRLlgCSNL32tkG34dnGwDJbsP5/5+9N4GSo7rv/TnHWV5icJycvGy2Ezt2nMSOs/jFgB07dnxiJy+xX+Ily3v5gzBCmgGxr2IRmwEBtmMHY7/nDRtptAHaACEWGTA7aEY7Aglplu7Z932mZ6b79z+3Zkr0TE933+quW1W36jPn9Ome7upbVd/f91b9fvfTdYvvoQAKoIC/CgAkzYAzgKQZXQGSweVqscmLwwaSatrWRz8iYwdukFxm0PMBfGbkuIwfulWGn/93GXr6cw6IVFdDDv30b2XomS/I8EtfkcnmdZKbHvPe9uAhGX7hjFkgmdAxE4CkZ9tU9AWAJDCqAEbF5YTOflSe8AEk4wG4AJV2xREgSTEVmyLPsuIFIEnfo++F7wGAZEW1PF9CARRAAd8VAEhWPo5SagwKIGlG11Ka2/QZV0gGmItGAEg6V0k++VnJtD4sIjnPx/HczLhM9zVIJrVFxo/cJeOH75TJ4/dIpv1RmRlp9Nye84WZcRk/fIc427ZLXXUZYEwitC6AZGX28fotgCRAEiCJBwo8AJC0C2QBHuMRL4BkMhPepCb6UdpvgCR9L0p+TOq2ACS9lvEsjwIogAJmFABImgFnAEkzutoEHUttK0AywHokCkBSXSX52Gky8spyUfeGjMLfVPtOGfrZ/5KBxz+aWBip6jCAZDBuBEgCowpgVKmTJJ8lI4kCSMYDcAEq7YojQDLAIiRCv8BLKnyI0n4DJOl7UfJjUrcFIBlM8c9aUAAFUKCcAgBJM2M+AEkzusZljBIgGWA9EhEg6eT8j50qE0e+LTIzXu7QbPTz7HibjLxSI859KRM+VgKQNGq1E40DJAGSAEk8UOABgKRdIAvwGI94ASQDLEISnmQnFXgU22+AJH2vmDd4PzhvACRP1Oe8QAEUQIFQFQBImgFnAEkzugIkg8vVYpMXRwlIPvFx5z6QU+2Ph3bcz81MyMRr35DBJz45N11rsj0FkAzGigBJYFQBjIrLCZ39qDzhA0jGA3ABKu2KI0Ay2YlvbAo8C2EvQJK+R/8L3wMAyWCKf9aCAiiAAuUUAEhWPo5SagwKIGlG11Ka2/QZV0gGmItGCUg6U7eeKsMvnS3TfbvLHZ59/zw3MyaTzetl8Ol/TPxUrW49CJD03WaLNgiQBEgCJPFAgQcAknaBLMBjPOIFkAywCLEQmrkJMs/++wQg6b+m+BRNvXoAILlorc6bKIACKBC4AgBJM+AMIGlGV5ugY6ltBUgGmDtHDEgO7vobGXj0VBl+8UyZ6n4usGN+bmpYJht/LENP/t0cjPybRN870q1dAJLBWBAgCYwqgFGlTpJ8lowkCiAZD8AFqLQrjgDJAIsQgCTFRp4HAJL0PbcA5Tk8LwAkgyn+WQsKoAAKlFMAIGlmzAcgaUbXuIxRAiQDzEEjByRn992Bks//b5nq3CWSmy53qK7q8+xkj0wc/b8y9OTfyuDjH2NsIG9sACBZlbW0vwyQBEgCJPFAgQcAknaBLMBjPOIFkAywCMlLOAEQ6A6QxAMcB8L3AEBSu35nQRRAARQwqgBA0gw4A0ia0RUgGX4OZ10eHVEgqXQceOw0GX72SzJ5/B6ZGT7q+7E+Nz0m070vy9iBG2Vw16dl8PG/AkYuGBsCSPpuu0UbBEgCowpgVFxO6OxH5QkfQDIegAtQaVccAZIUU9YVcwuSd1u3HyBJ37PVu3HaboDkorU6b6IACqBA4AoAJCsfRyk1BqWA5Bc2ZKRzNOcppj9smJa/Wzspn/qJme0qtc35n6nt/9t7J0Vtj5e/6azIFzdl5K/vCXf78/cliq+5QjLAemQOSGZaH/RiZQfkDT/zRfMQ74mPO2By5KWlkklvkZmRJk/budjC6l6R0wP7ZfzI3TL09Odk4LFTZXDXXwMjFxnPAEgu5iD/3wNIAiQBknigwAMASbtAFuAxHvECSAZYhCySeMZpYJ998eYlgKQ3vfAXepnwAEDS/0KfFlEABVCgEgUAkmbA2ad/Min/uC4jGw7OyE8bs9qPq3dNyWfXTIoCgmGCNLX9Ckiq7XnsmP72P3gkK59bn5FP/Tjc7Q9TO511AyQDzK+f+KQMPvHXMnboVmd6VDVFqs5j4si3Zejpf5TBJz4RDMhTU6k+8XEZ2X2BTDaulemuZ2Rm+IjkpgZFcmV+2JCdkuxEp0z375NM+06ZOHKXDD/3L7Mg8vGAtt/SMReAZCWZg/fvACSBUaEmNTonZpYJPnEDSMYDcAEq7YojQDLAIsTS5NgEBKDNTwlAkr5HPwjfAwBJ74U830ABFEABEwoAJM2Nv3z63kk5/YeTcur39R+fiNiVhWp7Tv2B/vaf9oNJUfvNuF5pDQCSweeiA499VAZ2flj/8dhpMrjrk8HAyBPjFZ907vE4sPN/OOtVV02OH75TJhrvlUzqAZlqf1Smun4mU93PylTnkzLV+rBMNm+QiWPfl7H918nQs1+SgcdOl4FHP+LATWqe8j4DSJrILArbBEhyYiQxwAMFHgBI2gWyAI/xiBdAsnxySAKNRiY8AJDEVyZ8RZvefAWQLCzUeQcFUAAFwlAAIFkaHAHW0MeEBwCS3vLGZObZCk7+lTOdqwKMA4/+pTig8omPO7BS3X9S/e+8/+ipDoicvZozaIhqdywBksFkHgBJYFQBjDJxcqVNu5I2gGQ8ABeg0q44AiTtTlyTWRTFI2YAyXjEkT5odxwBksEU/6wFBVAABcopAJC0a+yGsbZ4xAsgaXceG24dMjsFbfBXb8YzZgDJclmCP58DJAGSAEk8UOABgKRdIAvwGI94ASTjmdCGW5ygqY7+AEl8ouMTljHrE4CkP8U9raAACqBAtQoAJOMBuACVdsURIGk2zySPR19dDwAkq80i9L4PkARGFcAoEhe7EhcT8QJIxgNwASrtiiNAkiRZN0lmOX+9ApD0V0/8iZ6VeAAgqVe8sxQKoAAKmFYAIMl4kIkxJtos7SuAJPlzJfkz3/HfNwBJ01nGbPsASYAkQBIPFHgAIGkXyAI8xiNeAEn/k0kSdDTV8QBAEp/o+IRlzPoEIBlM8c9aUAAFUKCcAgDJ0uAIsIY+JjwAkDSbZ5LHo6+uBwCS5bIEfz4HSAKjCmCUiZMrbdqVtAEk4wG4AJV2xREgSZKsmySznL9eAUj6qyf+RM9KPACQ9Ke4pxUUQAEUqFYBgKRdYzeMtcUjXgBJ8udK8me+479vAJLVZhF63wdIAiQBknigwAMASbtAFuAxHvECSPqfTJKgo6mOBwCS+ETHJyxj1icASb3inaVQAAVQwLQCAMl4AC5ApV1xBEiazTPJ49FX1wMASdNZxmz7AElgVAGMInGxK3ExES+AZDwAF6DSrjgCJEmSdZNklvPXKwBJf/XEn+hZiQcAksEU/6wFBVAABcopAJBkPMjEGBNtlvYVQJL8uZL8me/47xuAZLkswZ/PAZIASYAkHijwAEDSLpAFeIxHvACS/ieTJOhoquMBgCQ+0fEJy5j1CUDSn+KeVlAABVCgWgUAkqXBEWANfUx4ACBpNs8kj0dfXQ8AJKvNIvS+D5AERhXAKBMnV9q0K2kDSMYDcAEq7YojQJIkWTdJZjl/vQKQ9FdP/ImelXgAIKlXvLMUCqAACphWACBp19gNY23xiBdAkvy5kvyZ7/jvG4Ck6Sxjtn2AJEASIIkHCjwAkLQLZAEe4xEvgKT/ySQJOprqeAAgiU90fMIyZn0CkAym+GctKIACKFBOAYBkPAAXoNKuOAIkzeaZ5PHoq+sBgGS5LMGfzwGSwKgCGEXiYlfiYiJeAMl4AC5ApV1xBEiSJOsmySznr1cAkv7qiT/RsxIPACT9Ke5pBQVQAAWqVQAgyXiQiTEm2iztK4Ak+XMl+TPf8d83AMlqswi97wMkAZIASTxQ4AGApF0gC/AYj3gBJP1PJknQ0VTHAwBJfKLjE5Yx6xOApF7xzlIogAIoYFoBgGRpcARYQx8THgBIms0zyePRV9cDAEnTWcZs+wBJYFQBjDJxcqVNu5I2gGQ8ABeg0q44AiRJknWTZJbz1ysASX/1xJ/oWYkHAJLBFP+sBQVQAAXKKQCQtGvshrG2eMQLIEn+XEn+zHf89w1AslyW4M/nAEmAJEASDxR4ACBpF8gCPMYjXgBJ/5NJEnQ01fEAQBKf6PiEZcz6BCDpT3FPKyiAAihQrQIAyXgALkClXXEESJrNM8nj0VfXAwDJarMIve8DJIFRBTCKxMWuxMVEvACS8QBcgEq74giQJEnWTZJZzl+vACT91RN/omclHgBI6hXvLIUCKIACphUASDIeZGKMiTZL+wogSf5cSf7Md/z3DUDSdJYx2z5AEiAJkMQDBR4ASNoFsgCP8YgXQNL/ZJIEHU11PACQxCc6PmEZsz4BSAZT/LMWFEABFCinAECyNDgCrKGPCQ8AJM3mmeTx6KvrAYBkuSzBn88BksCoAhhl4uRKm3YlbQDJeAAuQKVdcQRIkiTrJsks569XAJL+6ok/0bMSDwAk/SnuaQUFUAAFqlUAIGnX2A1jbfGIF0CS/LmS/Jnv+O8bgGS1WYTe9wGSAEmAJB4o8ABA0i6QBXiMR7wAkv4nkyToaKrjAYAkPtHxCcuY9QlAUq94ZykUQAEUMK0AQDIegAtQaVccAZJm80zyePTV9QBA0nSWMds+QBIYVQCjSFzsSlxMxAsgGQ/ABai0K44ASZJk3SSZ5fz1CkDSXz3xJ3pW4gGAZDDFP2tBARRAgXIKACQZDzIxxkSbpX0FkCR/riR/5gdxMUgAACAASURBVDv++wYgWS5L8OdzgCRAEiCJBwo8AJC0C2QBHuMRL4Ck/8kkCTqa6ngAIIlPdHzCMmZ9ApD0p7inFRRAARSoVgGAZGlwBFhDHxMeAEiazTPJ49FX1wMAyWqzCL3vAySBUQUwysTJlTbtStoAkvEAXIBKu+IIkCRJ1k2SWc5frwAk/dUTf6JnJR4ASOoV7yyFAiiAAqYVAEjaNXbDWFs84gWQJH+uJH/mO/77BiBpOsuYbR8gCZAESOKBAg8AJO0CWYDHeMQLIOl/MkmCjqY6HgBI4hMdn7CMWZ8AJIMp/lkLCqAACpRTACAZD8AFqLQrjgBJs3kmeTz66noAIFkuS/Dnc4AkMKoARpG42JW4mIgXQDIegAtQaVccAZIkybpJMsv56xWApL964k/0rMQDAEl/intaQQEUQIFqFQBIMh5kYoyJNkv7CiBJ/lxJ/sx3/PcNQLLaLELv+wBJgCRAEg8UeAAgaRfIAjzGI14ASf+TSRJ0NNXxAEASn+j4hGXM+gQgqVe8sxQKoAAKmFYAIFkaHAHW0MeEBwCSZvNM8nj01fUAQNJ0ljHbPkASGFUAo0ycXGnTrqQNIBkPwAWotCuOAEmSZN0kmeX89QpA0l898Sd6VuIBgGQwxT9rQQEUQIFyCgAk7Rq7YawtHvECSJI/V5I/8x3/fQOQLJcl+PM5QBIgCZDEAwUeAEjaBbIAj/GIF0DS/2SSBB1NdTwAkMQnOj5hGbM+AUj6U9zTCgqgAApUqwBAMh6AC1BpVxwBkmbzTPJ49NX1AECy2ixC7/sASWBUAYwicbErcTERL4BkPAAXoNKuOAIkSZJ1k2SW89crAEl/9cSf6FmJBwCSesU7S6EACqCAaQUAkowHmRhjos3SvgJIkj9Xkj/zHf99A5A0nWXMtg+QBEgCJPFAgQcAknaBLMBjPOIFkPQ/mSRBR1MdDwAk8YmOT1jGrE8AksEU/6wFBVAABcopAJAsDY4Aa+hjwgMASbN5Jnk8+up6ACBZLkvw53OAJDCqAEaZOLnSpl1JG0AyHoALUGlXHAGSJMm6STLL+esVgKS/euJP9KzEAwBJf4p7WkEBFECBahUASNo1dsNYWzziBZAkf64kf+Y7/vsGIFltFqH3fYAkQBIgiQcKPACQtAtkAR7jES+ApP/JJAk6mup4ACCJT3R8wjJmfQKQ1CveWQoFUAAFTCsAkIwH4AJU2hVHgKTZPJM8Hn11PQCQNJ1lzLYPkARGFcAoEhe7EhcT8QJIxgNwASrtiiNAkiRZN0lmOX+9ApD0V0/8iZ6VeAAgGUzxz1pQAAVQoJwCAEnGg0yMMdFmaV8BJMmfK8mf+Y7/vgFIlssS/PkcIAmQBEjigQIPACTtAlmAx3jECyDpfzJJgo6mOh4ASOITHZ+wjFmfACT9Ke5pBQVQAAWqVQAgWRocAdbQx4QHAJJm80zyePTV9QBAstosQu/7AElgVAGMMnFypU27kjaAZDwAF6DSrjgCJEmSdZNklvPXKwBJf/XEn+hZiQcAknrFO0uhAAqggGkFAJJ2jd0w1haPeAEkyZ8ryZ/5jv++AUiazjJm2wdIAiQBknigwAMASbtAFuAxHvECSPqfTJKgo6mOBwCS+ETHJyxj1icAyWCKf9aCAiiAAuUUAEjGA3ABKu2KI0DSbJ5JHo++uh4ASJbLEvz5HCAJjCqAUSQudiUuJuK1GJA844wzZOHjK7UXSs3lN8jyy67ngQZ4oFoPXH6DnHPRyoJ+pvrd0rPPlLe/7Zfk0PqPim4ixXIk3XhAzwMAST2d8BM6mfQAQNKf4p5WUAAFUKBaBQCSjAeZGGOizdK+AkiSZ5vMs2lb318AyWqzCL3vAyQBkgBJPFDggcWA5EknnSQLH7/6gU/J+/7tBnnPP1/HAw3wQJUeeO+Xb5B3fHp5QT9T/e43fu0X5Oblvy/dj34SILlLP5kk8UYrHQ8AJPGJjk9YxqxPAJJ6xTtLoQAKoIBpBQCSpcERYA19THgAIGk2zySPR19dDwAkTWcZs+0DJIFRBTDKxMmVNu1K2nSB5Hu/fJOoZYmvXfElXtGM12c3iZx2a/2iQPJD7ztZxp7+G1HgRDeRYjmSbjyg5wGApJ5O+AmdTHoAIBlM8c9aUAAFUKCcAgDJaNaK1PDxjgtAkjzbZJ5N2/r+AkiWyxL8+RwgCZAEJuGBAg8AJOOd7FLMRDO+AEn9JJGEGq389ABAEj/56SfaqsxPAEl/intaQQEUQIFqFQBIRrNWpIaPd1wAkpXlj+Td6Oa3BwCS1WYRet8HSAKjCmAUiU68Ex2d+AIk8YCOT1jGX58AJEmm/U6maU/PUwBJPZ3wEzqZ9ABAUq94ZykUQAEUMK0AQNLfGo+aGT11PACQJM82mWfTtr6/AJKms4zZ9gGSAEmAJB4o8ABAkqRZJ2lmGX99ApDUTxJJqNHKTw8AJPGTn36ircr8BJAMpvhnLShguwLpdFqeffZZ23cj0tsPkPS3xqNmRk8dDwAkK8sfybvRzW8PACSDSVEAksCoAhilc7JkmXgnVQDJeMeX/hvN+AIkSab9TqZpT89TAEk9nfATOpn0AEAymOKftaCA7Qo88sgj8qEPfUgeeOAB23clstsPkIxmrUgNH++4ACTJs03m2bSt7y+AZDDpibVA8uPffEM+t1NEgRMeaIAH/PXAP+0S+YP/fYecdNJJJR/v/4+viVoW/dEAD1TvAXVO+/i3ji/a5/7i/aeI7P2syJ7Pihq05YEGeMBHD6h+te/v5CN//LZF+597Ljy0/nSRV/8n/Y9jEB4w4YFj/yi31r5v0T544403BlMZsxYUQIHIK7Bjxw7nOPFbv/Vbctttt0l3d3fkt9m2DQRIxht8ATajGV+ApD4wAq6hlUkPACSDyVqsBZLv+sy58r5/v0Xe++WbeKABHvDZA+//P7fIr33wbxYdFHIHZtXzr/3Jp0UtSz/kOIQHqveAOqe96zPnLdrvfvPXfkFuWPr7cv3S35dVZ7+HBxrgAR89oPrVDef8vvz2r//iov3PPe8t+6d3yM3L34v2PmrP8YzjueuBW859n3zyw7+6aB8ESAYzMMBaUMAGBXbu3HniOPGWt7xFlixZIvX19TZsujXbCJCMJrACJMY7LgBJIJtJyEbb+v4CSAaTrlgLJN3BIZ5LX8GGPuiDB/AAHsADeAAP4AE8gAfwgK0eAEgGMzDAWlDABgXygaR7TDv11FNl8+bNNmy+FdsIkIw3+AJsRjO+AEl9YARcQyuTHgBIBpOqACTLTEnpJrk8M4iDB/AAHsADeAAP4AE8gAfwAB4I1gMAyWAGBlgLCtigwGJAUh2Tf/u3f5spXH0KIEAymsAKkBjvuAAkgWwmIRtt6/sLIOlTMlGmGYAkQPLElCcMrgQ7uILe6I0H8AAewAN4AA/gATyAB0p7ACBZpqLnYxRIkALFgKQ6jv7cz/2cnHHGGbJ79+4EKeL/rgIk4w2+AJvRjC9AUh8YAdfQyqQHAJL+5xWLtQiQBEgCJPEAHsADeAAP4AE8gAfwAB7AA5H0AEBysTKe91AgmQqUApLujztOO+002bJlSzIF8mGvAZLRBFaAxHjHBSAJZDMJ2Whb318ASR8SCY0mAJIMPERy4MEtJngu/Ytx9EEfPIAH8AAewAN4AA/ggTh7ACCpUdWzCAokRAEdIKmOh7/zO78jq1evlp6enoQo499uAiTjDb4Am9GML0BSHxgB19DKpAcAkv7lE6VaAkgCJAGSeAAP4AE8gAfwAB7AA3gAD+CBSHoAIFmqnOczFEiWArpAUkFJNYXrmWeeKfX19ckSqcq9BUhGE1gBEuMdF4AkkM0kZKNtfX8BJKtMIjS/DpBk4CGSAw9x/pU3+8ZVDHgAD+ABPIAH8AAewAN4QM8DAEnNyp7FUCABCngBku4xVk3hunnz5gSo488uAiTjDb4Am9GML0BSHxgB19DKpAcAkv7kEuVasRZI/scH/1auPO3f5OKPfIkHGuABnz1w9Uf/j3z0HR8oC6s/9s4PilqWfshxCA9U7wF1Tjvjg59ZtN/98m/8upx6+Xly6mXnykcureWBBnjARw+ofnXaFefJW3/zvy/a/9wBzT8541/k9JUXoL2P2nM843jueuBj114i7/jYRxbtgwDJciU9n6NAchSoBEiq87iawvX2229nClcNqwAkowmsAInxjgtAEshmErLRtr6/AJIaiYIPi1gLJJ8/4y7JXvWEDF/6EA80wAM+e0CufUau/dh/LDoo5A7MqudVHz9D1LL0Q45DeKB6D6hz2otnfHvRfvcbf/YBuWKqVS6fTMll48080AAP+OgB1a+unGmT3/zwhxbtf+5578yXdspK6UF7H7XneMbx3PXAKhmRj11/6aJ9ECDpQ9VPEygQEwUqBZLqXP7zP//zzhSuDQ0NMVHDzG4AJOMNvgCb0YwvQFIfGAHX0MqkBwCSZnKLha1aCyQf+dfV0n3hZmk6dx0PNMADPntAwaVLT/3yooNC7sCser78tH91YCT9kOMQHqjeA+qc9ui/3r5ov/v1D/6hnN9xUFa07Zfz0nt5oAEe8NEDql9d0HVI/vuflp4Z4N8e2yQX9R9Bex+153jG8dz1gAKTaiaA/DzTfQ2QXFjC8z8KJFeBaoCke0w5/fTTZevWrckVscyeAySjCawAifGOC0ASyGYSstG2vr8AkmWSBJ8+Bkj6DHIYlK9+UB4Nw9cQIBl+DOgHyYsBQJKBeXdgnudgvQCQDFZv/I3ei3kAIOlTdU8zKBBzBfwAkgpMvuMd75DbbrtNent7Y66Y990DSMYbfAE2oxlfgKQ+MAKuoZVJDwAkvecNlXwDIAmQ5OpCPFDgAYBk8mAYADT8mAMkGaRfbJCe98z7AiBpXmN8jMblPACQrKSU5zsokDwF/AKSCkqqKVyXLFkiTOE630cAyWgCK0BivOMCkASymYRstK3vL4Dk/JzA1H8ASWBUAYwCTIQPJsKOAUASD4TtwSSuHyDJgH25AXs+N+MRgKQZXfErunrxAEDSVLlPuygQLwX8BJJM4bq4NwCS8QZfgM1oxhcgqQ+MgGtoZdIDAMnFcwO/3wVIAiQBknigwAMASYBkEoFg2PsMkGTw3svgPcv65xeApH9a4ku0rNQDAEm/y3zaQ4F4KmACSLpTuK5evZopXEUEIBlNYAVIjHdcAJJANpOQjbb1/QWQDCZ/BEgCowpgVNiD8qw/fBgGkAw/BvSD5MUAIMlAfqUD+XyvOu8AJKvTD/+hnx8eAEgGU/yzFhSwXQFTQFJByV/4hV+QM888M/FTuAIk4w2+AJvRjC9AUh8YAdfQyqQHAJLBZIoASYAkQBIPFHgAIJk8GAYADT/mAEkG9f0Y1KcN7z4CSHrXDJ+hmd8eAEgGU/yzFhSwXQGTQNKdwvW0006TLVu22C5VxdsPkIwmsAIkxjsuAEkgm0nIRtv6/gJIVpw+ePoiQBIYVQCjABPhg4mwYwCQxANhezCJ6wdIMsDv9wA/7el5CiCppxN+QieTHgBIeqrhWRgFEqtAEEBSgcl3vvOdctttt0lfX1/itAZIxht8ATajGV+ApD4wAq6hlUkPACSDSXsAkgBJgCQeKPAAQBIgmUQgGPY+AyQZ7Dc52E/bxf0FkCyuDb5Bm6A8AJAMpvhnLShguwJBAUl3CtezzjpL9uzZY7tsnrYfIBlNYAVIjHdcAJJANpOQjbb1/QWQ9JQyVLwwQBIYVQCjwh6UZ/3hwzCAZPgxoB8kLwYASQb+gxr4Zz3zvQaQnK8H/kCPMDwAkKy4nueLKJAoBYIEku4Urqeffrps3rw5MToDJOMNvgCb0YwvQFIfGAHX0MqkBwCSwaQ7AEmAJEASDxR4ACCZPBgGAA0/5gBJIEAYEIB17hWAJH2PfhC+BwCSwRT/rAUFbFcgDCDpTuG6evXqREzhCpCMJrACJMY7LgBJIJtJyEbb+v4CSAaTKQIkgVEFMAowET6YCDsGAEk8ELYHk7h+gGT4A+JAiWTGACCZzLjT36MVd4BkMMU/a0EB2xUIC0gqKPmLv/iLsmTJEtm7d6/tMpbcfoBkvMEXYDOa8QVI6gMj4BpamfQAQLJkiuDbhwBJgCRAEg8UeAAgCZBMIhAMe58BktEaHAdWJCceAMnkxJp+Hd1YAyR9q+9pCAVirUCYQDJ/CtctW7bEVmeAZDSBFSAx3nEBSALZTEI22tb3F0AymPQGIAmMKoBRYQ/Ks/7wYRhAMvwY0A+SFwOAZHQHyoEY8Y4NQDLe8aX/2hFfgGQwxT9rQQHbFYgCkFRg8l3vepeoKVz7+/ttl7Rg+wGS8QZfgM1oxhcgqQ+MgGtoZdIDAMmCtMDIGwBJgCRAEg8UeAAgmTwYBgANP+YASTsGzYEb8YsTQDJ+MaWf2hdTgKSRWp9GUSB2CkQFSMZ5CleAZDSBFSAx3nEBSALZTEI22tb3F0AymNQRIAmMKoBRgInwwUTYMQBI4oGwPZjE9QMk7RtAB3rEI2YAyXjEkf5odxwBksEU/6wFBWxXIEpAMq5TuAIk4w2+AJvRjC9AUh8YAdfQyqQHAJLBZIoASYAkQBIPFHgAIAmQTCIQDHufAZJ2D6YDQ+yNH0DS3tjR7+ITO4BkMMU/a0EB2xWIIpCM2xSuAMloAitAYrzjApAEspmEbLSt7y+AZDCZIkASGFUAo8IelGf94cMwgGT4MaAfJC8GAMn4DKwDSeyKJUDSrnjRv+IZL4BkMMU/a0EB2xWIKpBUUPK//bf/Jmeeeabs3bvXapkBkvEGX4DNaMYXIKkPjIBraGXSAwDJYFIYgCRAEiCJBwo8AJBMHgwDgIYfc4BkPAfZgSfRjytAMvoxoh/FP0YAyWCKf9aCArYrEGUgmT+F69atW62VGiAZTWAFSIx3XACSQDaTkI229f0FkAwmfQFIAqMKYBRgInwwEXYMAJJ4IGwPJnH9AMn4D7gDVaIZY4BkNONCf0lWXACSwRT/rAUFbFfABiCpwOTv/u7vyu233y4DAwPWSV4MSP7RV74j/2uXyN9v4YEGeMBvD3z+UZHTV+8T94cNpZ4/9T9+VeTQ34vUf0ZkNw80wAO+eqDhsyKvfEb+8PfeWtAf3/KWt8jx48etO69HcYMBkgBJgCQeKPAAQBIgmUQgGPY+AySTNfgObIlOvAGS0YkF/SK5sQBIRnGogG1CgegpYAuQVDBBTeG6ZMkS66ZwLQYk3/7+v5Lf+4cL5F2fOY8HGuABnz3wu39/gfzGR75YAEAWA5O//eu/KOd9+V1S84V3yPJ/5oEGeMBPD9R+4Z1Ov/qVk3+uoD8CJP3LCwGSwKgCGBX2oDzrDx+GASTDjwH9IHkxAEgmdyAeCBNu7AGS4eqP/9FfeQAg6V+BT0soEGcFbAKSLkg4/fTTxaYpXIsBSXd/eD6pYJAaTdAED+ABPBB/DwAk/cswAZIASYAkHijwAEAyeTAMABp+zAGSDMoDZsLxAEAyHN3xO7rnewAg6V+BT0soEGcFbASSapBaTeG6evVqK6ZwBUjGf1AdcEKM8QAewAPePQCQ9C/DBEgCowpgFGAifDARdgwAknggbA8mcf0ASQbn8wfneR2cHwCSwWmNr9G6mAcAkv4V+LSEAnFWwFYgqQZ+f+mXfknOPPNM2bdvX6RDBJD0PkjNwD6a4QE8gAfi7wGApH/pC0ASIAmQxAMFHgBIAiSTCATD3meAJAP1xQbqed+sNwCSZvXFv+ir4wGApH8FPi2hQJwVsBlIuoPVUZ/CFSAZ/0F114s8E2s8gAfwgL4HAJL+ZZgASWBUAYwKe1Ce9YcPwwCS4ceAfpC8GAAkGbTXGbRnGf99ApD0X1N8iqZePQCQ9K/ApyUUiLMCcQCSavD3937v95wpXAcHByMXLoCk/uA0A/lohQfwAB5IjgcAkv6lLABJgCRAEg8UeAAgmTwYBgANP+YASQbwvQ7gs7w/ngFI+qMjfkTHajwAkPSvwKclFIizAnEBkmoAW03hetZZZ8n+/fsjFTKAZHIG1wEpxBoP4AE8oO8BgKR/6QpAEhhVAKMAE+GDibBjAJDEA2F7MInrB0gymF/NYD7frdw/AMnKtcN3aOeXBwCS/hX4tIQCcVYgTkDSHQQ+7bTTZMuWLZEJG0BSf3DajSHPaIYH8AAeiL8HAJL+pSoASYAkQBIPFHgAIAmQTCIQDHufAZIM7Ps1sE873rwEkPSmF/5CLxMeAEj6V+DTEgrEWYE4Akk1iB2lKVwBkvEfVAecEGM8gAfwgHcPACT9yzABksCoAhgV9qA86w8fhgEkw48B/SB5MQBIMshvYpCfNsv7CiBZXiN8hEamPQCQ9K/ApyUUiLMCcQWSamBYTeG6ZMmS0KdwLQYk/+G9p8m3/vY8ufWTS3mgAR7w2QNf/3St1PzF50QHEr39Pb8rn/7GjfKp26+TT/JAAzzgqwc+dccq+eTqa+WXf/3XCvojQNK/DBMgCZAESOKBAg8AJJMHwwCg4cccIMmAv+kBf9pf3GMAycV1wS/oEqQHAJL+Ffi0hAJxViDOQNIFEWFP4VoMSN72qaUi1z4tQ5c8yAMN8IDPHsit3CVP/PudBQDEPS7kP7/zE6fLSukSlTtdOtbEAw3wgI8euGwyLZeONsmv/sHvF/RHgKR/GSZAEhhVAKMAE+GDibBjAJDEA2F7MInrB0gy+B/k4D/retNvAMk3tcAXaBGWBwCS/hX4tIQCcVYgCUBSgQd3CtehoaHAw1kMSK76q/9Phi59kPEjxhDxgAEP9Fy0RbZ88cYCAJIPIt3Xv/PRv5SL+l6XFa37JKy8jfVSM8TVAyvaDzj96u3vfXdBfwRI+peSACQNnEiSOJDOPscLYAEk4xVP+qcd8QRIktTHNamP+n4BJOl7UfdoErYPIOlfgU9LKBBnBZICJBV4+OVf/mU566yz5MCBA4GGFCBpR+1IjR+vOAEkqUeSkO/bsI8AyWBSDoAkQJJfN+GBAg8AJOOV3FKs2BFPgCRFiA0Jehy3ESBJ34ujr23bJ4BkMMU/a0EB2xVIEpB0r4ZSU7hu27YtsNABJO2oHanx4xUngCT1iG25e1y3FyAZTLoBkARGFcAoEpt4JTaVxBMgiQcq8Q3fqc43AEmKkLgm9VHfL4AkfS/qHk3C9gEkgyn+WQsK2K7A888/XzCFmgvu4vz87ne/W26//XYJYgpXgGR1NR01MfpV4gGAJPVIEvJ9G/YRIBlMpgiQBEgCJPFAgQcAkiTRlSTRfKc63wAkKUJsSNDjuI0ASfpeHH1t2z55AZJbtmyRr3zlKzzQAA8k0AOf/exnEwkk3SlczzzzTONTuAIkq6vpqInRrxIPACSpR2zL3eO6vQBJgGTJRPORf10tavC2kgM93yFBwAOlPQCQLK0P/kEfEx4ASFKExDWpj/p+ASTpe1H3aBK2zwuQvOyyy0rWiXG+Sop9O4nYn4QGSe8Hp59+umzdutXYiCFAklrXRK1Lm6V9BZCkHklCvm/DPgIkjaUX8xrmCkmujgPq4oECDwAkSyeLJNPoY8IDAEmKEBsS9DhuI0CSvhdHX9u2T16A5KpVq4BSQCk8gAcS7QE1hesdd9xhZApXgCS1rolalzZL+wogST1iW+4e1+0FSM7jhsb+AUgCowpgFIlC6UQhCfoAJPFAEnwetX0ESFKExDWpj/p+ASTpe1H3aBK2DyDJVW9Jv+qN/acPePXAW9/6VlFTuB48eNDXAUOAJGMBUauTk7A9AEnqkSTk+zbsI0DS15SiaGMASYAkQBIPFHgAIEkRkoSkP2r7CJCkCLEhQY/jNgIk6Xtx9LVt+wSQBMZ4hTEsj2fwwKwHPvrRj8r27duLDvp5/QAgyVhA1OrkJGwPQJJ6xLbcPa7bC5D0mjVUtjxAEhhVAKOScLJnH0sn2QDJ0vrgH/Qx4QGAJEVIXJP6qO8XQJK+F3WPJmH7AJLAJeASHsADlXvgPe95j9x5550yPDxc2chg3rcAktS6Jmpd2iztK4Ak9UgS8n0b9hEgmZcQGHwJkARIAiTxQIEHAJKlk0WSafQx4QGAJEWIDQl6HLcRIEnfi6OvbdsngGTlIAKIg3Z4AA8oD7hTuB46dKiqIUSAJLWuiVqXNkv7CiBJPWJb7h7X7QVIVpVCaH8ZIAmMKoBRJAqlE4Uk6AOQxANJ8HnU9hEgSRES16Q+6vsFkKTvRd2jSdg+gCRABaiGB/CAPx5QU7hu27ZNe1Bw4YIAScYColYnJ2F7AJLUI0nI923YR4DkwqzAzP8ASYAkQBIPFHgAIEkRkoSkP2r7CJCkCLEhQY/jNgIk6Xtx9LVt+wSQ9AdEAHTQEQ/gAeWBd7/73XL77bdXNIUrQJKxgKjVyUnYHoAk9YhtuXtctxcgaQZALmwVIAmMKoBRSTjZs4+lk2yAZGl98A/6mPAAQJIiJK5JfdT3CyBJ34u6R5OwfQBJIAogDQ/gAX89cPLJJ8uSJUvE6xSuAElqXRO1Lm2W9hVAknokCfm+DfsIkFyIDs38D5AESAIk8UCBBwCSpZNFkmn0MeEBgCRFiA0Jehy3ESBJ34ujr23bJ4CkvyACsIOeeAAPuB5QU7hu375de0QRIEmta6LWpc3SvgJIUo/YlrvHdXsBktrpQlULAiSBUQUwikShdKKQBH0AknggCT6P2j4CJClC4prUR32/AJL0vah7NAnbB5AEnrjwhGe8gAf894CXKVwBkowFRK1OTsL2ACSpR5KQ79uwjwDJqjij9pcBkgBJgCQeKPAAQJIiJAlJf9T2ESBJEWJDgh7HbQRI0vfi6Gvb9gkg6T+AAOqgKR7AA/kecKdwPXz4cMkBQ4AkYwFRq5OTsD0ASeoR23L3uG4vQLJkiuDbhwBJYFQBjErCyZ59LJ1kAyRL64N/0MeEBwCSFCFxTeqjvl8ASfpe1D2ahO0DSAJO8sEJr/EDHjDngY99DTW6bwAAIABJREFU7GPy4IMPFh1UBEhS65qodWmztK8AktQjScj3bdhHgGTR9MDXDwCSAEmAJB4o8ABAsnSySDKNPiY8AJCkCLEhQY/jNgIk6Xtx9LVt+wSQNAcfADtoiwfwwEIPqClc77jjDhkZGSkYYARIUuuaqHVps7SvAJLUI7bl7nHdXoBkQVpg5A2AJDCqAEaRKJROFJKgD0ASDyTB51HbR4AkRUhck/qo7xdAkr4XdY8mYfsAkgCThcCE//EEHjDrgVNOOUWWLFkir7766rzBRoAkYwFRq5OTsD0ASeqRJOT7NuwjQHJeSmDsH4AkQBIgiQcKPACQpAhJQtIftX0ESFKE2JCgx3EbAZL0vTj62rZ9AkiaBQ+AHfTFA3igmAc+/OEPy+OPP35i0BEgyVhA1OrkJGwPQJJ6xLbcPa7bC5A8kQ4YfQGQBEYVwKgknOzZx9JJNkCytD74B31MeAAgSRES16Q+6vsFkKTvRd2jSdg+gCSwpBgs4X28gQfMeuDzn/+8vPbaaycGHgGS1Lomal3aLO0rgCT1SBLyfRv2ESB5Ih0w+gIgCZAESOKBAg8AJEsniyTT6GPCAwBJihAbEvQ4biNAkr4XR1/btk8ASbPAAaCDvngADyz0wNvf/nZZtWqVpFKpeYOOAElqXRO1Lm2W9hVAknrEttw9rtsLkJyXEhj7ByAJjCqAUSQKpROFJOgDkMQDSfB51PYRIEkREtekPur7BZCk70Xdo0nYPoAksGQhLOF/PIEHzHngL/7iL2Tjxo0yPj5eMNgIkGQsIGp1chK2ByBJPZKEfN+GfQRIFqQFRt4ASAIkAZJ4oMADAEmKkCQk/VHbR4AkRYgNCXoctxEgSd+Lo69t2yeApDnwANRBWzyAB/I98C//8i/S0NBQdIARIMlYQNTq5CRsD0CSesS23D2u2wuQLJoe+PoBQBIYVQCjknCyZx9LJ9kAydL64B/0MeEBgCRFSFyT+qjvF0CSvhd1jyZh+wCSAJN8YMJr/IAH/PeAmqL1+uuvl3Q6XXJQESBJrWui1qXN0r4CSFKPJCHft2EfAZIlUwTfPgRIAiQBknigwAMAydLJIsk0+pjwAECSIsSGBD2O2wiQpO/F0de27RNA0n/4ANBBUzyAB1wP/Pmf/7ls2LBBxsbGyg4mAiSpdU3UurRZ2lcASeoR23L3uG4vQLJsmuDLAgBJYFQBjCJRKJ0oJEEfgCQeSILPo7aPAEmKkLgm9VHfL4AkfS/qHk3C9gEkAScuOOEZL+ABfz3w5S9/Werr67UHEAGSjAVErU5OwvYAJKlHkpDv27CPAEntdKGqBQGSAEmAJB4o8ABAkiIkCUl/1PYRIEkRYkOCHsdtBEjS9+Loa9v2CSDpL4AA6KAnHsADulO0LhxRBEgyFhC1OjkJ2wOQpB6xLXeP6/YCJBdmBWb+B0gCowpgVBJO9uxj6SQbIFlaH/yDPiY8AJCkCIlrUh/1/QJI0vei7tEkbB9AEngCQMMDeMA/D/zZn/2ZbNy4UWuK1oVDjQBJal0TtS5tlvYVQJJ6JAn5vg37CJBcmBWY+R8gCZAESOKBAg8AJEsniyTT6GPCAwBJihAbEvQ4biNAkr4XR1/btk8ASf9ABFAHLfFAsj3gdYrWhUONAElqXRO1Lm2W9hVAknrEttw9rtsLkFyYFZj5HyAJjCqAUSQKpROFJOgDkMQDSfB51PYRIEkREtekPur7BZCk70Xdo0nYPoBksgEKAI3444HqPfArv/IrsmrVKkmn01WNHgIkGQuIWp2chO0BSFKPJCHft2EfAZJVpRDaXwZIAiQBknigwAMASYqQJCT9UdtHgCRFiA0Jehy3ESBJ34ujr23bJ4Bk9TACoIOGeCC5HlBTtG7YsEFGR0e1BwOLLQiQZCwganVyErYHIEk9YlvuHtftBUgWyw78fR8gCYwqgFFJONmzj6WTbIBkaX3wD/qY8ABAkiIkrkl91PcLIEnfi7pHk7B9AMnkghQgGrHHA9V5QE3R2tDQ4NtIIUCSWtdErUubpX0FkKQeSUK+b8M+AiR9SydKNgSQBEgCJPFAgQcAkqWTRZJp9DHhAYAkRYgNCXoctxEgSd+Lo69t2yeAZHVAAqCDfnggeR5QU7Red911kkqlSg76ef0QIEmta6LWpc3SvgJIUo/YlrvHdXsBkl6zhsqWB0gCowpgFIlC6UQhCfoAJPFAEnwetX0ESFKExDWpj/p+ASTpe1H3aBK2DyCZPJgCQCPmeKByD/zpn/6pb1O0LhxKBEgyFhC1OjkJ2wOQpB5JQr5vwz4CJBdmBWb+B0gCJAGSeKDAAwBJipAkJP1R20eAJEWIDQl6HLcRIEnfi6OvbdsnL0DyyiuvFEBG5SAD7dAOD9jtgS996Uu+TtG6cKgRIMlYQNTq5CRsD0CSesS23D2u2wuQXJgVmPkfIAmMKoBRSTjZs4+lk2yAZGl98A/6mPAAQJIiJK5JfdT3CyBJ34u6R5OwfV6A5JEjR2THjh080AAPJNADN998c2J/kPC2t73NmaI1nU6bGR2caxUgSa1rotalzdK+AkhSjyQh37dhHwGSRlOME40DJAGSAEk8UOABgGTpZJFkGn1MeAAgSRFiQ4Iex20ESNL34uhr2/bJC5A8UcnyAgVQIHEKPPvss4kEkh/60IecKVpHRkaMxxwgSa1rotalzdK+AkhSj9iWu8d1ewGSxtMMZwUASWBUAYwiUSidKCRBH4AkHkiCz6O2jwBJipC4JvVR3y+AJH0v6h5NwvYBJIMp/lkLCtiuwM6dOxMHJL/4xS8anaJ1oScAkowFRK1OTsL2ACSpR5KQ79uwjwDJhVmBmf8BkgBJgCQeKPAAQJIiJAlJf9T2ESBJEWJDgh7HbQRI0vfi6Gvb9gkgaabYp1UUiJsCSQKSaorWa6+9VlKpVKBhBEgyFhC1OjkJ2wOQpB6xLXeP6/YCJINJOQCSwKgCGJWEkz37WDrJBkiW1gf/oI8JDwAkKULimtRHfb8AkvS9qHs0CdsHkAym+GctKGC7AkkBkmqK1o0bN8ro6GjgIQNIUuuaqHVps7SvAJLUI0nI923YR4BkMGkHQBIgCZDEAwUeAEiWThZJptHHhAcAkhQhNiTocdxGgCR9L46+tm2fAJLBFP+sBQVsVyAJQDLoKVoXegIgSa1rotalzdK+AkhSj9iWu8d1ewGSC7MCM/8DJIFRBTCKRKF0opAEfQCSeCAJPo/aPgIkKULimtRHfb8AkvS9qHs0CdsHkDRT7NMqCsRNgTgDSTVF6zXXXBP4FK0LPQKQZCwganVyErYHIEk9koR834Z9BEguzArM/A+QBEgCJPFAgQcAkhQhSUj6o7aPAEmKEBsS9DhuI0CSvhdHX9u2TwBJM8U+raJA3BSIK5D8kz/5E9mwYYOMjIyEHjKAJGMBUauTk7A9AEnqEdty97huL0AymDQEIAmMKoBRSTjZs4+lk2yAZGl98A/6mPAAQJIiJK5JfdT3CyBJ34u6R5OwfQDJYIp/1oICtisQRyD5hS98Qerr6yMTGoAkta6JWpc2S/sKIEk9koR834Z9BEgGk44AJAGSAEk8UOABgGTpZNGKZLp2nTTV1DmPxuVrxXksm3tevnb2s9o6aVLL0QcioQFAkiLEhgQ9jtsIkKTvxdHXtu0TQDKY4p+1oIDtCsQJSJ5yyily7bXXhj5F60JPACSpjxkfCN4DAEnqEdty97huL0ByYVZg5n+AJAPx4QzEKxAyB0u0nolToHECSAafgFad9M8BSAc8nrNGmpavlZZL75f09Q9K++qd0nnXk9L1/34mnXf9VNpu3ymtNz4kLRdulMala2Yfy9ZKk+qX9LXQNABIxqcIOTe9V2rTezQe8dlnmwsSgGR8fajXD/eI6rM2ezgO2w6QNFPs0yoKxE2BuADJD37wg5GZonWhRwCSFo4FUMOHVsP7NX4CkCQXj0M+H4d9AEguzArM/A+Q5MQd/Im7pk6aL9ggrTc9VP5x88OSvm6bNJ+3PvjtTLA3AJKWFSE1ddJ4zr0OgOz89pMysOOgjB9slcnGXsmk+2WqY0ime0Zkun/MeVb/Z1oHZPJ4t4zsbpb+7fuk8+6npPmiTbNwUl1ByZWTgR9zAJLxKELOTe+Ri1r3y6r2w3JzR/HHVztek2vaD8n5rfuAISHDIIBkPPpefgGsAOOK1r2ysv1QyX6o+ugNHYfl4vR++mHI/RAgaabYp1UUiJsCcQCSUZuidaFHAJKWjQUkeNzKLxgYhXYAkvGrR/JrE17bE1+A5MKswMz/AElO3oEOujcuWyMtF22SgR0HJNM2UP7RPihje1qk5eL7uHorQK8CJC0pQhSIXLrGAfuDu16TyaZeme4dldzUjKczRjYzLdN9ozLxRrcM7jgobbc94lxhqa6yjEJynpRtAEjak6SWKijObqmXu3uOS2NmVNqnJqStyEN9tmukS65sPyA1qT1cnRUiDAFIxqPv5ffLZakGubr9kDSMDZTth4cnh+XWrtedK5rz2+B1sL4ASHpK3VgYBRKrgM1A8m1ve5szRWs6nY50/ACSlowFBDg+lJR6PMz9BEgGm3eS56N3MQ8AJINJUQCSnMSDAw5qitZz66T7R89JdnJa2+FTXUPOlV/O1K7EK5B4ASSjX4Q0nrNG0qu2y+CjhyTT2i+5bE67T5VaUMFMdQXl8DNHpfXGB0Wtp6kGMBlEcQKQjEdSvKSlXrYPtpfqZic+2z8xKFe3H5TlAMlQgSxAMh59L7+oXJpqkNs6Xz/R10q9GM5Oy9e7jwIkQ/xRgIodQLKUS/kMBVDAVcBWIBnlKVpdbd1ngGT0xwKCqE1ZR7A+AEjGrx7Jr014bU98AZJuNmD2GSAJ4AoEcKl706mrI9WVV1Ndw55craacVPfCA0gGlxABJIPT2nOiX7PO6UvdP3hWJhp7JDed9dSftBfOiQM6++6rl+aLNoq6N6XnbeX46kkzgKQ9SWqxgqI2tUcubN0nz4/2anW1hvEBWQmQDBVGqlgCJO3ve/l9Uk2brKZsvaevWasf9s5k5GsAydD7IUBSy64shAKJV8BGIPnP//zP0tDQYE3sAJIRHgugvvZUX9s0fgGQjFc9kl+b8Nqu2AIkg0lXAJKc0AM5oaurrFJXbnbua+fV2gDJ4BNigGTwmmsly+r+q+euk74H9sjMwJjXrlTR8tnxjIy83CQtV21xQKjWdnJcrei4CpC0K1FdrLBQ07V+o/sN6Zia0OpvAMloxBwgGY04LNanKnlPTdd6RdtBUf1L5w8gGY34AyR13MoyKIACNgHJU045Ra655hqJ+hStC10FkIzoWAA1dkU1ti3jFwDJaOSjldQefCdesQNILswKzPwPkOSkbvykrq6sar5woww8ckgk531aSYBk8AkxQDJ4zcsmyrV10nz+Bhl64rBkx6fMnBFKtDq2v1XS122bvbdkbQT1icGxHCBpdyLrXpX1+HCXZEXvXAeQjEbMAZLRiIMfxby6MlLdk/XbPcckk9ObQQAgGY34AyRLJGF8hAIocEIBW4DkBz7wAVm/fr0MD3ubHerEjob4AiBJrVt2bCIGtXfU9hEgGY181I96hDbsjiVAMpgEBCDJidQskFT3jaxdJ2p6yUohCkAy+IQYIBm85iUTYmfK47XSv32fuSlaNc4540c6JX3tVmlcxvStJeNV4XkFIGl34npWS718s/sN6Zme1OhNs4sAJKMRc4BkNOLgR/HuXh15YGJQux8CJKMRf4CktmVZEAUSrYANQFJN0VpfX29tnACSERsLqLC2NFGv0qY5bwAko5GP+lGP0IbdsQRIBpO+ACQ5uZsDkrWz97pru2WHTHcOVexogKS5pKdYQgmQDF7zYrFQQL9x6Rrp/uFzMjOkNw1kxZ1N44sjzx+T5ks2MX2rgXMHQNLexHVpqkGub39VDo57O9cBJKMRc4BkNOJQbfG+fO4erjuGOmRG8yplddoDSEYj/gBJjSSMRVAABSTKQFJN0Xr11VdLa2ur1ZECSEZoLMBAzVl03IF1mRsb1dAWIBmNfLTaeoTv2x9HgGQwKQxAUuPEwAm7soTMuW/kFQ/I2P50VW4GSFamfzW+BUgGr3mxeKkpj9tueUQyqb6q+pFfX85Nz0jv+lekacV6aazhSslicavkfYCkncnrOakGubLtoLw41iczHqclB0hGI+YAyWjEoZoCXsFI9f2NA2kZz854OuUBJKMRf4CkJ9uyMAokVoGoAsk//uM/tnaK1oVmAkhGZyygkpqS79gZP4BkNPLRauoRvhuPGAIkF2YFZv4HSAIkjfwK6MR9Ix8+UNF9I/PtDpAMPqECSAav+aKFgzNV6xoZee4N8XCxR373efN1NifTA2OSm/I2UPtmA2++mh4Yl9abHpqdupX7Sfp2DAVI2pXAqnvVnZ1qkK92vib7xgdlyiOMVD0KIBmNmAMkoxGHSop41Q/VNK2Xth6QncOdMpKdfvNkpfkKIBmN+AMkNQ3LYiiQcAWiCCT/6Z/+SRoaGmITGYBkRMYCGKv0rc5edKwlYvoCJKORj1ZSj/CdeMUOIBlMOgOQjNhJyIYTZdltrKmTxto66freMxXfNzLf/gDJ4BNigGTwmi/WrxTYb7/zMZnuGcnvEtqvxw6kZWD7fme6V9VO2y0PS/vtj0rXd5+W/s17JNM6oN3WwgX7t+6V5gs2iNrGxbad97x7CCAZ7URWgQ/1qE3vkXNaGuTC1n2ytj8lqamxhd1D+3+AZDRiDpCMRhx0inm3H7ogsia9R/6z+6jzo4BMLqvd9/IXBEhGI/4AyXxX8hoFUKCYAlECkieffLIzRWs6Xd2MUMX2Naz3AZLe6zhqXzSr1gMAyWjkozr1CMvEO1YAyWCyD4AkQNJfmDB338jWmx+WqfbKYUe+/QGSwSd3AMngNS9IYNXVkcvXysgLx0WyufwuUfZ1dnRS+jbVS2rllhPQ8PhXfiKNZ98rzvM5a6T5/A3SesNDMrBtn8wMeAcqmbYBp301NXPBtnNcrUgTgGQ0ElsXOirwqGBHTWr2scx5bpCr2w8500K+NjEsoxVcjZXfgQGS0Yg5QDIaccgv7vP7odMX5/qhmppVXRF5Ses++W7vcXllrF96pzP53crza4BkNOIPkPRsXb6AAolUICpAMk5TtC40EkAyAmMB1NMV1dM2j0sAJKORj+bXI7xOZkwAkguzAjP/AyQ50ft6oldwokXdN3JvyjfHAiSDT4gBksFrvjB5VjCy7ZYdMtU55KkvZVL90vndp6VJ/Thg6ZrZKxhr6+b3c/XZ8joHUCow2XX3096hZC4nXf/vGWc9TTUL2ue4Ol9vTT0AkuEmvAqArGjdK5e1HZDrO16V2zqPyDe735Dv9TbKmv4WeWioQ/aPD0rr1LiMebxHXbFODJAMN+ZukQmQjEYcTsQjvVcubt0v17Qfkq92vi5f7zoq3+05Lj/pa5YHBlvlxbF+acmMycDMVLGu5el9gGQ04g+Q9GRbFkaBxCoQBSAZtylaF5oJIBn+WMDCsQH+j39MAJLRyEfdeoTn5MYDILkwKzDzP0BSc6CYBKB8AqAAioIb/Q/u93xFVyl7AyTLa++3PwGSwWs+L4bOlcZrpe++esmN6w+4ZiempPM7T0nj0nu1p1JtXLZWmpbXSd/G3aK+7+Wv/+ED0nzhRu11zdtHjr0F0BIgGW7Sq666urHjsLw01iftUxPSNT3pXHmloIe6L12l00GW6lMAyXBj7haaAMloxEHFoza1Ry5u2y/bh9qlbWpcOqcnpWc6I/0zGRnOTsu4Tz8GyO+XAMloxB8gme9KXqMAChRTIEwgecopp8jKlSultbW12ObF4n2AZMhjAdTJBXVyEsYRAJLRyEfd+pDn5MYDIBlMKgOQ5GTvz8l+7r6R6sqs7Hh1U2cttD5AMviEGCAZvObzkmw1XevSNTLW0CziYbbW4WffkOaLNonnaVRr1jpgcbS+WXIepocdfu4Nabn0PoCkT+cRgGS4Se85qQZZ3fm6cwXkwvOQqf8BkuHG3C00AZLRiIOKh5oi+dK2A/LCWK+pblfQLkAyGvEHSBZYkzdQAAUWUSAsIPlHf/RHsmHDBhkZGVlkq+L1FkAy5LEAn2rLeeMLtOnPuKdBHQGS0chH3fqQ5+TGAyAZTE4DkDR4QklMAuDeN/KmhyTTNui7cwGSwSfEAMngNZ93vKipk9RVW0R5X/cvO5aR9q895h1GqmPgXB/u3fCKp6skxw62SuryB8S5ypJjadVFDkAy3KRXAcnbOl+XxsyobrerejmAZLgxdwtNgGQ04pAPJJ8Z7am6f+k2AJCMRvwBkrqOZTkUSLYCYQDJz3/+81JfX58Y4QGSIY8FUFdXXVfPG1uxRE+AZDTyUbc+5Dm58QBIBpPuACQtOTlF+YTq3Dfy8gdktL6lvGuzOZnuH5OpXv0BX4Bk8AkxQDJ4zfP7uJr+uOs7T3m6r+PIS43Scun90rhsTWUJfE2ddHxzl8wMjpfvx3NLZJp6HXDq+YpMjruLxgggGW7SC5AMV/8wiz6AZHRi714hCZCMTkyC6psASe30iwVRINEKBAkkTz755ERM0brQUADJcMcC8scFeJ2cWAAkk5f7BpVjsx5v3gJILswKzPwPkGRgfNGBcd3E58R9I7ftldxM+bklp7qGpWfNizJxrFvb0QDJ4JMwgGTwmuf3OXXFYe/6VyQ7qj/9cd8D9dJ8/nppqqmrrE+rqzKvfECmuoe1++bE6x2SunIzV0j6dB4BSHpLFP1OrAGS4ervdzy9tAeQjE7sAZLRiYWXPuTHsgBJ7fSLBVEg0QoEBSTVFK3r16+X4WH92igugQFIhjsWkD8uwOvkxAIgmdwc2I88mjb88w9AMphsBiDp00ByIhMFdd/ImjrpvPspLXCSHZ+SnnUvS+rqrQDJiPsOIBli4js3fWr/wwckl5nRPhP0/Og5aaqtm31U4q+aOmm55D6Z6tQvukdfPM49JCvRush3AJL+JZGVJOQAyXD1ryRmfn0HIBmd2AMkoxMLv/qXbjsASe2UjwVRINEKBAEk3Slac7nyP7iOYzAAkiGOBRSpExM53pgwLQCSyc2BdXNllgvGIwDJYDIbgGTCTnK+JTIKmpyzVlpveEimdO5zl83JyAvHpbG2TtJXb5GJ4/r3BuIKyeATYoBk8Jqf6JtO31ojI88e9XQW6PjPJ6Rx6b2VXR2pjoM1ddJ644My3Tuivd7BnYek+aKN0ri8wqsyOf7OixdAMpgEs1giD5AMV/9icQnifYBkdGIPkIxOLILoe/nrAEhqp18siAKJVsAkkDzllFPkqquuktbW1kRrDJAMcSyA+nhefXxijCQBugAkk5sD5+fDvA7fBwDJYFIggGQCTmwmTuLOfSMvvU9GdzdrOXWysUfS126T40t+7DwDJKOd5AIkQ4yPc4XkWlGwL9PcK6rvlHtMHO2S1hsfksalFd4/slYBybXS/YNnJTsyqdWn1UK961+WphVVTBPL8XdewQWQDDf5dIFkU0b/HsfanaXIgg3jA7Ky/aAsT+0Rio/w4g+QDE/7hb53geSzo/o/XCvSvbTf7p3JyNe6j0ptmn64MB5B/g+Q1LYsC6JAohUwBST/8A//MLFTtC40FEAyxLEA6uN59bGJscyotgmQjE49EmT+y7qiF3eA5MKswMz/AElO+J5P+M59I1esl/7NeyQ3ky3rzJn+Men41i5REFMBEwUmAZLRTnIBkiHHp3adpK7aLOlV2yW9apukryvxUMtcu02az99Q+XSty9dK03nrZexAq0hWb2oiNQVz262PcP9IH88hAMlwk1EFJFd3vi7NmbGy5zW/FgBIhhtztwAESEYjDioeLpB8brTXr25Wth2AZDTiD5Asa1UWQAEUEBETQPJzn/uc7N69W5I6RetCYwEkQx4L8LG+jCp8Y7sKPQaQjEY+6taHPCc3HgDJhVmBmf8BkpzsvQHJ2rn7Rt71pMyMZsq6MjsxLX0PNMyCkho1zStA0obkCyBZmCAGHbfGZWsdgK8gftnHOWsqg5FzV0Y2X7BRBncckNyU/j0rR148Ls2X3AeQ9PEcApAMN+mtSe+RK9sOyg96m+T+gbRs8vDYOJCWDf1peX1S/x6s6gQKkAw35m6hCZCMRhxUPM5N75UL0vvkWz1veOqDqr+6/fCZEW9XVwIkoxF/gGTZsooFUAAFfAaSJ598sqxcuVLa2trQNk8BgGT4YwFBjz2wvvBjDpCMRj7q1oc8JzceAMm8hMDgS4Ckj4PJSTiJK0iSvn67ZFr6ytsym5PRl5uk+cKN0qSuwDoXIGmLRwCS4SekvnhFAceCR93cDwTqHJiYvuFBZ+rlXGa6fJ92l8jmpOObu2bvHana5zjqiwYAyfCT3hXpvXJ+ep9c0LpPzvfwWNG6z5ly9afD3W4v0XoGSIYfc1VsAiSjEYf8wl/1Qy99UC3r9sPv9jRq9T93IYBkNOIPkHQdyTMKoEApBfy6QvL973+/rFu3ToaHvf2YrNS2xeUzgCT1LfV98B4ASEYjH82vR3idzJgAJIPJZgCSDKRrD6Q3LlsjLZfcJyMvHddy52Rzn6Sv2y7qe25CwxWSwSc2rvZengGSdsSpbExrZq9obqqpE/VoVA/nxwHrnXtO9qx7WVQ/9fo3Wt8iLZfdz9WRPp8/AJLRSHjVfeS8PtTVlctTDfIEQNLKe2ECJKPR9/KLfnWlZCX9cFmqQe7q0ctT3XMfQDIa8QdIuo7kGQVQoJQCfgBJNUVrfX09U7QWERogGZOxAJ9r1bJjD6zvxLhnJVoBJKORj+bXI7xOZkwAkkWSA5/fBkhy0tQ6aToQY8V66bu/Qeu+kdMD49Jx108LgAVA0o7kFiBpR5yKJrrqqsUV66Xrez+T3vUvS+/aF2cfm3bL8LNHZaKxV6a6hyU7Vn7a5YXnnInXO6T1xgfSM5VfAAAgAElEQVS5OtLAuQMgaW/C68CT1B7ZBZAESKbt9bHtRbfqh+oelHcDJK3shwDJhRkX/6MACiymQDVAUk3RetVVV0l7e/tiTfPenAIAScvHAgzUqUXHHViX1niqjn4ASWoo22uxuGw/QDKYdAggyQm0/AnUvW/kt3bJzMhEWWfmJqekf+ve2akia+YncwDJ+XroJCZhLAOQtCNORb1RWyfNK9bLxNEuBzpmRyfFeYxnRLK5sn242AKTjd3Sdusjzr1gm2rryh87OL560gggaW8RApC0N3aqcOIKSbvj5xa/AEm74wiQLJZ98T4KoEC+ApUCSTVF6/r165miNV/MIq8BkpaPBVCDe6rBi46pBKwjQNLuPNatR3i2P44AySLJgc9vAyQDPslE5WTnZTvUfSNbV6n7RvaWt19OZHR3k7Rc9OZ9I/PXBZC0I7kFSNoRp/y+Ne/1HJCcah8s32c1lshlZmTkhUZp++oOaVq21pn+dd76OI76UvQAJO1NXgGS9sYOIGl37PKLfoCk3bEESGokZCyCAigglQBJNUVrQ0MDU7Rq+gcgaflYQNC1uZqdST2CXm/M1geQtDuPza9Jir1WtYp6FPuc96OhDUBSM1mocjGAZMxOYn4nASfuG/mC3v14Mql+SV8//76R+dsEkLQjUQNI2hGn/L417/UckMyk+6s6RWSHJ2ToySPSfudj0nLp/bP3n+TKSGPFFkAyGgloJYUAQNLe2Kl4c4Wk3fFz+yxA0u44AiSrStn4MgokRgEvQPKtb32rXHnllUzR6tEdAEnLxwJMjXGqcQD3UVM3+yPlYs/ucoBK7bEDgKTdeaxbj6hnFzzWpvdIuYe7rHrOb4PX4ekBkPSYNFS4OEDS1Mk6Bu2euG/kpt2Sm86WtdjM0IR0fufpgvtG5oMSgKQdyS1A0o445fetea99ApKTLX3Sfc/z0lSzVhq/8pPZooOiQruomBcTjXMCQDK8pLPahF8VELXcQ9LaIgogaW/fy++7qh9yD0l7YwmQLFtqsQAKoICI9hWSaorWuro6pmitwDUAyYDGAhS0Kwb08t8Ps/5W616wnY21dZK64gFn9qTOu56Unnuel64fPCOdd+2SttU7JX3N1tnvLM/bP9WGRj2c5GUAkvbmsKoeccGiCyDV/5e0HpBVHa/KHV1H5O6eY3JPb7Pz+HbPMbmz64jc2HFYLkrvl5p0wwlw6baTX+PwOlhvACQrSBwq+ApAkpPi4omBShiW10nHN3eJAo3l/nKT09K/fd+i943MTyoAkgElt1X6GiBpR5zy+9a81z4BSdWvp/tGZfJol/Rv2Svpa7fPFU2W61Nl/5intY9tASSDTTT9TOxV4QCQtDd+AEl7Y5ffj1U/BEjaG0uAZLlqi89RAAWUAjpXSP7DP/yD1NfXSzZb/kfVqFqoAEAygFq3dp2krtosbbc+Im2373RAnoJ5BY/bd0rqys3SdN76YKdFdUHk8rUOXOz4xhMy9OTrMv5qm2RSfTLVOSTTPSMyMzgu2ZFJmRmecF6rsYOprmGZeKPLWb77R89Li9p+F7ACJhcffz13nQAk7cxhnXGA9B5Znm6QC9P75Ztdb8ijwx1ydHJE2qcmpHt6UvpmMjI4MyUj2WnnoV6r99Rnqcy4vDLWL5sG0nJb5+tyfnqfLE/vOQE482sdXgfjEYBkYV5g4h2ApI+DyaYGqcNoV903Mn3dNpls0rhvpIiMNrRIc5H7RuZvP0AygOTWB08DJO2IU37fmvfaJyCZf9JRcDLTOTR7xeR565wfLMxbpw++S3p7AMlgEkwTiTxA0t7YKT8AJO2On9unAZJ2xxEgmZ918RoFUKCYAqWA5Mknn8wUrcWE8/A+QNLwWEBtnTOr2ODOQzLdM+r8AFiBvGKPnrUvSfP5G2ahXhA199zFCS0XbxIFFMcOtsp0/5jkZrwBfrX8zMikZNoGZPDxw9J6y465qy0V5DSscRA6+bwOgKRdeewsiNwry9J7HJD405FuacmMycDMlEzlvPUVdXgez85I73RGDk4MyY/7mp2rK5enZsGkW+vwHIxHAJIeEoYqFgVI+nwSicOAuoKRzRdvkuHnjmlZayrdL603PCgKNpbbf4CkHYkXQNKOOBXtby6QbB3Q6sNeFlJFRd+m3dJ0/obZe0pyDC173CsapwXaASSDSTBNJPIASXtjp/wAkLQ7fm6fBkjaHUeApJdsjGVRILkKFAOSf/AHf8AUrT7ZAiBpeCxAAb/adTLZ2KMVsb7Ne4IDkjVrpWnFeunbuNu5OEHV/n785aZnZLp3xLlqMnXVFueWMEDJ+T4DSNqTx6qaY1lqj6xsPyg7hjqcKx1nJOdHV3HaUFdSNmbGZF1/Si5u3S+AyWC9AZD0zcolGwJILhgQ1h04jutyjWoqhRXrpXf9y3r3jRyekK7vPi1Ny9ZqDcoDJOcnHVH1EUDSjjgV9Y9BIKnOKNnxKRnYccC5Ktq51yzHUa3jX9F4zekHkAw20XQhhh/PAEl7YweQtDt2+f0XIGl3LAGSJWt2PkQBFJhTYDEgyRSt/toDIGl4LKCmTlpvekimu4e1Atd3f4N5IKmuWKxZK6krNsvIc2849b7WxnlcSF01qUBs1/99erZ+VuOPjCU4GgAk7chja9SPWVv3yj19zdKcGavoakjdbjOWnZH6sX65ueM1B4CqWie/9uG1GT0AkroOrW45gCQnvzcTAPVLrZq10v6NJ5z538tZK5eZkYGH9kuTmr5RM5EASBpObn3yM0DSjjiVTN7PWydd339W+u6rl/77G6R/2z6nv448d8z5taOagrWav1xmWvo2vDJ7paRm/y+5vT551+Z1ACTNJJRBJOoASXtjp/zBFZJ2x8/t4wBJu+MIkKwmK+O7KJAcBfKBpJqiVcGzjo6O5AgQwJ4CJA2OBdSuc6Zr7d+2V3TrceNAcg5Gtt26Q8Zf7RDJ+nelVzG7Tg+MSe+G3dKs7o3JWAJA0hLQVpPe48DILYOtMpqtbjytWN9Y+L7qjepelD/sbXbuK1mb3gOUNOwXgORCF5r5HyDJIPgJIOncN/KarTJxvFvLbWN7U87Urk1zN7p2plxwbn69bnZO+EVeNy5dI+lrtsnEcb3pKdSGZNL90nLJ/bP3rFukTaZ68D9hBkj6r2kooOy89c6vKdU9J5ov2CjNF26Ulsvul9Q1W51fZXbd/ZQMPnpIZgYntPr8woWmuoYkfe02aVxWfrrmUPbfsuM7QNLewXSApL2xA0jaHTsXRqpngKTdsQRILsyy+B8FUGAxBXbs2CEnnXSSvO9975N169bJyMjIYovxXhUKACQNjgUsr5PUyi2SSfVpR8gokHQuSqhzZj1T93oM8k9NBwuUfNNrXCEZ7TxWgcALWvfJQ0PtMpGbCbKrOOtSAFTdW7Im3SC1hoFcfn2VxNcAyWDsDZC0bMDa1KB+Y81aab5okwzuPKjlvEzrgKTVfSOX3jv7iyb1qyaNR+PZ90ragZ5egeR9s9PCLrYOlUQRR181AEi+mRha7a25/qKmYnYey9c6v8hUVyq7fbfloo3SdtsjMtqQklzO+68h+7fskeYLuJ+kHz4BSEa7CCmVjAMk7Y2diitXSNodP7dvAiTtjiNAUqsEYyEUSLwCjzzyiHziE5+Q3bt3SzabTbweJgQASBoaC5i7OnLw4QMiM/reNQYk566MbP/6YzLVOWTCSmXbnBmekJ4fPz87lqXGLhI8rgeQjG4eq66MvLB1nzwy1CGTOf2+W7YDeFxgaGZKftDbKMvTe5wfYro1EM/+egcg6dGYFS4OkEzwCS//ZK+ujlRXTo3WN5e1Um5qRkZebpKu7z0j3T94Vrp/qP/o+t7PpHfjK5Lp1JsvX23MdN+o9K55Sbp/8EzBunrueV46735SWi65T5oAk74lcABJQ0VI1I43tXWi7gGpAGXqqs0yWt8i4jG/Ujenb1U/TtC8j2z+cYfX830GkPQ3kQwyMQdI2hs75ROApN3xc/s6QNLuOAIky5ZgLIACKCAiAwMDcvz4cbQwqABAcn6N5kvNqn4gvGytM342MzDmKXrGgGRNnaSv3SoTx7o8bY/fC091DjoXOzQtr5udaS1qYyYBbQ9AMrp57NJUg6ztT0kmRBjp9ru+mYx8q/uYnJ2qZ+pWQ1eKAiRdt5l9BkgGdHLxJYkxuK0ngOQrTeUdl8tJdjQjaoqFSh7ZsYyom1lr/2WLry87OimTx7odIMLc8/4lzgBJ/7SMet93tk/9WlNByWu3S6ZjULtrugv2bdztTA2rrsK0Yn8NHkur2X+AZHSLEBd4FHsGSNobO4Ck3bHL75MASbtjCZB0syqeUQAFUCBcBQCSPo8FqB8BL1srHd/aJVOV1Nr3Nzi1tq/jXTV10nzRRhndXf6ChJJuzInkJqq/l97IS43O7WXUj6Wrqadt/i5AMpp5rIKRt3cekebMeMmuEOSHDeMDsrL9kCxLNQAlDUBJgGQwbgZIRnRgOugTqScgGYw3tdcy3TUsrTc/xM2wffQyQNLnIsRrbBabmrjYe35dGTx3teTAzoOSy3ibE3/kZ0edq5STXED4ccwGSEazCMkHHsVeAyTtjR1A0u7Y5fdJgKTdsQRIapc+LIgCKIACRhUASPowFqCmQ527P2PTuXXSs+ZFmerWnyUsP8C+XyGpxhVq62RgxwGRaQ8XCsxt1HTvqAzsOOjMmNZ2205pvfEh6fj6Y9Jb95IDOD1dfDDXZnZ8Sjq/+7QorZI68xlAMnp5bE1qj1zcul+eHekV7zc3yu/F/r6ezuVkXX9KlqeYujW/FvTrNUDSX78Waw0g6RUUxHR5m4HkVPugtN4EkPQDiLhtACR9KEIqPFY0n7/BmT655YoHpOXy8o/mCzdK03k+bW9NnaiiYrrf2zQy44faJHX5A0zbWmHM3X4HkIxeEaKb1AIk7Y2dijFTttodP7efAiTtjiNAsli5zvsogAIoEKwCAEkPtbUDHufgowKQLoSce1bjVMM/OyrZkcmKg+grkHTuG1kn7V97XKY9Th2rbt00/PQRabv5YWm+YKMzvaqaZalx6b3SuGyNMyahxgR67n1RpntGPO/vaENLoq+SBEhGL4/9Sku93NvXXPFUrQocvjY5LI8MdToAUbX10FCHvDLWL6mpcZnKVY45mzKjclvX66Ku4HRrIZ798RBA0vPhu6IvACSrHEB2B5JtfwZIekg6E+AZgGQ4flBXGKriYOJol0x3D2s9Bh89JC2X3u/cC7Lq45CauuWS+2Sqy9uvNzMdQ5JaudWZ9rXqbUhA/yqmEUDSnwQyjEQcIGlv7JRfAJJ2x8/t8wBJu+MIkKyoludLKIACKOC7AgDJMmMBc1DPmULVhZDuc806ab5wg3R87XEZ+tkbMqXAXLZy6KCC6yuQVFdHnrdORnVu1ZTnrNx0Vno37ZaWS+9zan5nZiS1z27tPqeJGldU77Xf8ajnMQV1O6jWrz48O/OZas9tOyHPAMlo5bHq6shLWw/Iy2P9eT1B/+XhiWH5r+435PK2g85VluermjO9Vy5q3S9XtB2Qq9oOyQ96myRV4VSw6qiyvj/lAElVA7n1EM/VawGQ1Pd5NUsCJBNycit3MgdIJi/hKeUJgGQ4fnCA5Ne9/Vpx4minpK/Z5g8MVAXKuXWSSXtLunKZaUmvetCfbUjwMRkgWX3yGFYCDpC0N3bKMwBJu+Pn9nuApN1xBEhWU9LzXRRAARTwTwGAZImxgFoFHDdK+rpt0r76Uen41k+l6/vPSO/al6Rv8x4Zfv64U0vPDI5LrkoQ6UbUNyA5Bw07vrFLskMTbvPln7M5Gdi+f/bqxXPWOFdGlhpLalpe5/xYuvv7z0p2Yqp8+3NL5LJZ6X9wvzSv2JDI2zEBJKOVx6qrI7/bc1z6ZvQ97Jr90MSwfLXjdTkn1eDc57EmvUdqncdeUa/VVKvqM1W7rGp/VZ4c7papnPfpk18c7ZMr2w467bn1EM/V+wgg6TrZ7DNAMsGD3/lJBECyRNKZQI8AJEPyQ02dtN78sKhpiHX/1D0c1H0bGs++t/pfEc7dp3LieLfu6meXy+Wk9eYdAMkqjxUAyeqTx7AScICkvbFTngFI2h0/t98DJO2OI0DSW+rF0iiAAihgSgGAZPGxADVupgBkpqVPZgbGZWZoQmZGJyU7npHs5LRIFVMwFounb0DSvTqyoaXYqhZ9X11NOXt7ljX64w3L65xpXYeefF1yM/pXiI4fbpfmCzf5M/tTlbV5/nhpEK8BktHJY1VNoaDhE8Pdnu8d+cbkiNzedcQBjrVlrlxUny9T96lM75eXx/oW7X+l3uyezsg3uo/K2S31XCFZRmu3XtR5BkiWcp1/nwEkLTtJmToRAiSLJ52mNI9yuwDJkPxQUyepq7dKptXDFYrZnLSv3ukbkGy+aJOoKVi9/Kmb0KdXbZfGpR6KFI69BQUdQDI6RYhOopq/DEDS3tipOAIk7Y6f2xcBknbHESDpJfNiWRRAARQwpwBAsvhYgBo361n7oqcr/6qNlC9AUl0dWVsnHd/a5UBU3W3KDk/OjjWcs7b8lZEL6vvG5XXS+tUdDqzVXd/M4Ngs/Fw+O/VrlMfM/N42gGR08thlqQa5tfN1OT45qmtdZ7nWqQn5r+5jzlWR6opIt0Yp97y0pUHu6DziefpWhfrr+ltEXc1Zbh18ru8vgKQn21e8MEBywUnT75OKLe0BJIsnnbbE0M/tBEiG5IfaOmm5ZJNMtvR6Oqh3/+g5p8Bw7mNRzTGtpk7abn1EpvvHPK1/qnvYAanqpvZ++jBpbQEk9ZPEqCXUAEl7Y6e8BJC0O37u8QAgaXccAZKeUi8WRgEUQAFjCgAki48FOEDy3hdkZtjDlKdVRsoXIKmujqxdJ8M/O6p/T8tcTgZ3HJLm8zeImobVa22ubkejpredONyhrYCa4rX9zkdnxzYSdh9JgGR08lgF+H7U1ySj2Wlt76oFHx7qEAUXvcBIVceoGkZ9b+tgm2Q8Tt26fbDdmQbW6zrd+onnQt8BJD3ZvuKFAZLVDN7H6LsngOTu5orNFNYXpzqGpPWmhxI5z7zXpFB3eYBk8SJEV8OKlqtdJ6ovjh9q99Sdxg60SmrlluqmTJ27p4SCm9mRjKf1TxzrltSVm6VxGUCyorjPnUsAkoXJoC0JMkDS3tgpjwEk7Y6fe5wASNodR4Ckp9SLhVEABVDAmAIAyeJjATYDyZaLN0nGw61hspkZafvqw874REU1rhpfOG+9dN39lAztek2Gnnpd1BSuRR9PvS6Dj78qbat3zsJPgKScdNJJiz5+56N/KRf1vS4rWvdxZZyPU3W6NcWSlt2ybajN0zG2dyYj3+45JmelKrta8exUvXyz+w3pmJ70tN4nRrrlwtb9UpPSvyLT3U+eF6+dAJKeLFjxwgDJGEHFipKEuf1Xv15queQ+GXziVZnqHJKprqHZZ/Xaz0fHoEz3jEh2akbbtLnpGZnuHl50O9T988YPtTnTRVZ9dRheOPGrN4Bk8SKkmn5W9rsKSJ6zRgZ2HpKclz4yk5Xu7z0jTTVqKhXvv150tkt9r6ZOhp4+IjLj7Ybao3tapOWy+ysvVuh7Tt8DSC6eENqQKAMk7Y2d8hdA0u74uccIgKTdcQRIapdGLIgCKIACRhUASBYfC7ASSCqwV1snnXc96dzvUtc8E0c6fanxm1esFwVD1Xhj2cfFm6T5gg0nxqXKjp/EaByBKySjkceqKw1XtO6VZ0Z7dLuKs1zDeL9c1X7QufekW5t4eVb3rLy+47AcmRzxtN4XxvrkirbK1+tlG5OyLEDSkwUrXhggGaMTWNUn6/PWS8vl90v6mq3GHqkrH5D2Ox+TyRb9G/ZOtQ9K680PS3rllsLtunabpK7aMjuNBLH0LXEDSBYvQqruZ2V8qn4c0PWdp2V6wNu0qeoG8Kmrt1R2H0fn6si10nn3U56na1Vnn75N9dKkpnJRU8GU2T8+L+4tgGQ0ipBKEm2ApL2xU/EGSNodP7fPAiTtjiNAsuJ6ni+iAAqggK8KACSL12t2AsnZGn3widckN637w+Oc9G/bNzvOVm2NX1snaoxD91HxD6wtH4cASEYjj1X3j1zV8aq8OjHk6bj6wECrnN3SUPEVqwqEXpjeJw1jA57Wu3d8UK5tf9W5b6VbE/FcnZcAkp4sWPHCAEnLT1p+D+47ScI5a5yrtNSVWn4/ji/5sTO1o5riUfcvk+qT5gs2SuPZ9y6+PWqayIRN5+B33Be2B5AsXoQs1Mr3/2vqJHXFA5JJ9+t2kdnlsjnpv7/eKRqcqVN1+4S6MnLZWgdmTjZ6+xWYWrG6z8PsVC5M11qtFwCS1SWOYSbeAEl7Y6d8A5C0O35u3wdI2h1HgKS3tI+lUQAFUMCUAgDJ4mMBVgLJmjpnPG2yRX98Qc1S1n7HTgciLlrjzs2u5PwgWQHLYo9KZ29K4DgtQDIaeezSVIN8vesNaZ3Sv09sz0xG7uo+Jl9JVQ4kVT2j7l3p+crMsX65pv2QLGPK1ophsFtLus8ASVPZxfx2AZIJPNEtmlAEpIMCnOlrt8nEcX3wocBMy6X3c/VVQDFS/gBIFi9CjPcf5z6Sa2T0xcb5R2uN/7LjU879GRTQVH3NKQwWKwLUe24RUVvn9MnRV5o01lC4yNiBtC9TuRjXNcD+U+m+ACSjUYS4iaiXZ4CkvbFTcQZI2h0/t68CJO2OI0CyMMfiHRRAARQIQwGAZPGxAAdIrnnB09Sn1caw7/6Gyq9UnJuute22R2RmaFx7Uyabe0XNbqb290Rt68yqNAcf1evzZu8R2bRivTRfuFFSV22W5kvuE/W/unek8/nC71hQk5/Y34C3FSAZjTxWAcn/6jkmXR7u5diYGZXVna/LOVUASVXHqHU/P6o/m6Dq0M+N9srlbQcqnirWraN4ftN/AEntU0VVCwIkAz7JhHVyi8p6AZLFk9uoxEhtB0Ay3DipK5U7/nOXqHukev1T07CMHWpzpjludH6puG7+LxYdGDl7H4nmCzdI77qXRU2LLNmc11WJSE56fvLiXLHBdK3V9mGA5JtJoG0JMUDS3tgprwEk7Y6fe7wASNodR4BkBWkYX0EBFEABAwoAJIuPBZy4QnJoQpXClT08xqw6IDn7Q+See56X7HhGb825nAzuPORARmc8QY2Zuj9oPm+9pFdule4fPy8jzx8TdduYTEu/TPeMyHTfqDN+kUn1y/ir7TL83BvS/aPnpOXKB94cL1DjEwpSMg5boAFAMhp57NmpevlOz3Hpm9HsLyJyeGJYbuw4XNW0qc6Ura37ZM/4oF4/nVvqieEuubB1n9Sk9/h2haBbWyX1GSDpyYIVLwyQ5ERYcCI0mRwAJO1IvgCSIcdp7peEIy8cr/jgroqC4eeOSff3n3HgZMsVm50rGdtu2SHdP3xG+rfvk4nXOkRdVVnpn7rRvbq367xfTnJMrfiYCpCMRhFSSeINkLQ3direAEm74+f2WYCk3XEESFaajfE9FEABFPBXAYBkibGA2jppXbVdun/wrPTc+4L0/MTD48fPS+/6l2Wmf8xTwKoGkueuk4GHD0huakZvvdmcdN/z/CxEVABx+Vrnddd3npbR+hYHOmbHMuV/0JzNiVpuqntYRl5sFPX9pvPXS1PN2lnAybjBvHEDgGQ08tizW+rle72NMjSjP06mIOLK9oNVXaW4PLVHbu44LMcmvV2U8OBguwMjFdB0ayKeq/MSQFLvVFHtUgBJToLzToImYaRqGyBZIrmNkBcBkhGI07K10n7n486vDSs+0KsiYDQjM4Pjs79Y7Bt1XqvCIJeZrrhZ9cXsxLR0/tdPZ+8rURMBvSLUfyo9jgIkq0scw0y8AZL2xk75BiBpd/zcvg+QtDuOAMmq0jK+jAIogAK+KQCQ1KhtnSlJ3alJNZ/PXSctlz8gmdYBT7GqCkgqoHjuOhl9pXn2ak6NNedmss5sTe59IdUPkIeeOiLZYf176hWsJpeT7MikjNY3S9vqnW/CzhjU8JXW/gu/B5CMRh6r7uP4w94mGclOa18E/exoj1zcur+qqxTVetf3p2Qiq/nDgblOdm9fyrn3pFsP8Vy9jwCSBUdwI28AJDkBAiTxQIEHAJIaRYhp36h7SdbUyeAjByWX8ZaUGDlbLGh06LFXZ6dxWc5UrQuLiUr/B0hWnzyGlYADJO2NnfIMQNLu+Ln9HiBpdxwBkgsSLf5FARRAgZAUAEiWGQtQsxmpKUyd26N4eF6+VlouvS94IHneOsk06d+XTt0CJn39g9K4dI10fvtJmWzpEwUp/fpTP5ZWYwktl90/e/UlU7g643EAyWjkscvTe+T6jlflnr5mWdPXIveWedT1p+SOriNVXZ2opltVQHPPuLcfK3ROT8jXu47K2VXcu9Kto3h+038ASb+O9qXbAUiahgq0Pw92cYVkmeQ2In4BSEYkTqpouWiTjLzcVPpIHvCn4wdbJXUNU7VWCh6LfQ8g+WYSaFtCDJC0N3bKawBJu+PnHi8AknbHESAZcDLH6lAABVCgiAIASUNjAbV1DoQL+grJ1JWbZbpHfxrI6cEJUd9pv22nTHUNFXFJdW/npmdkdG9K0ldvnYWSERkHK1anB/E+QDI6eewKVR86j32yIl36cX56X1Uwsja915nqddtQu0zn1I1p9f9eGuuTq9qqmyrWraN4ftN/AEl9D1azJECSE988YGj6RAuQNJTc+uxjgGR04qTuz5i6arOMv9ZRzbHet++OH2yb/cXkMnXvh+joZPrYFUT7AMk3k0DbEmKApL2xU14DSNodP/d4AZC0O44ASd9SNRpCARRAgaoUAEgaqnHDAJK1ddJ2yw6ZGdC/b+Vkc590fuMJmTzeXZWPdL488XqntN700OzVpgkfWwBIRiePdWr79F5R92XUeajl3XrEy7P63tKWeudqzEEP96x0+9aG/rSc05ffZQwAACAASURBVNIgla7fy7YmaVmApOsws88ASZ9BThCD1javAyBpKLn12ccAyWjFSUHJ1pselomQoeT4oTkYec4abkTvc59Tx3WAZGWJfBSSY6doSe2RXcPeCveG8QFZ2c6vGsOOIUDS3r6X7x3VD2tSe+TunuOeqqfemYx8rfuoM+CQ3x6vg/UFQNKTbVkYBVAABYwpAJA0NBYQNJCcm1q24+uPy8zQuJ5fciJTbQOSSfeLeLxaS28FhUtNNvZI+hp1pWSybwUDkAw27ww7z1d1yzmpBvl691FJT+n/YMDtQccmR+SWztdkKdO1VgSDS8UfIOm6zOwzQNLAoLLNwND0tgMkDSW3PvsYIBmxOKliokZdKblFhp4+KrnMtNkzw4LWs5PTMvj4YUldraZpBUaaOk4CJO0tQgCS9sZOFSMASbvj5xaUAEm74wiQXJB88S8KoAAKhKQAQNLQWEBIQLLz20/JzPCEtpv8vF+k7kqHn3tDmi/YKI3L1wY6g5upur6SdgGSduexbj2i86xqlmWpPXJTx2F5dWJYt5vMW259f8ppQ035qrNOltHXCSA5z2rG/gFI+gxyKjnxJOk7AElDya3PPgZIRjBOteucBF0l6j3rXpbp3lHzv1rM5WSisVdUEdN84UZRV2o21Sb7l4smj9cASf0kMWoJNUDS3tgpLwEk7Y6fezwASNodR4CksXqfhlEABVDAkwIASUNjASEBya7vPyvZ0UlPHii7sLrVXTb35qPKqynVD6B77n1xFkYmdLwBIGl3HuvWI+We1RSwy1MN8u2eY9KcGRNvd42c7ZkHxofkuvZX5ZzUHmCkASALkCx7BvBlAYCkzyDH5GB1HNo+ASSberUNnGkbkJZL75+dV554BfKLMYCkoSLEB/86vxpcsV5ab3xQBrbvk+meEf/BZDYn6t4RfffXS0pNn1JTl+hfKwZ17AVI2luEuEDySY9Ttu4dH2TKVgNFRLlCcOHnAEl7+15+LF0g+R2PU7b2z0w50yWpAYL89ngdrC8AktqlEQuiAAqggFEFAJKGxgICB5J10lS7TnrWvijZ8YwvnsnN5GSyqVcGH3tVejfslu4fPSc9a1+SgYcOyPjhdslNzVS8nqmuIUmt3JzYcQeAZLB5Z9B5vlOnpPfI+em9ct9gqwxUcM9I1bl6piflrp5jznSvqs2g9yMJ6wNIVnwY9/RFgKQPgCCoweo4rMcBktdsk/GjXZKbntF6qIQHIGkoKS7if4BksHp77ttzgFBdLZm+dpv0baqX8SNdkp2YEmeKFa8/s8rlnO/NjEzKaH2zdH33aWd62OYV62cLgoT+StFzXIr0J912AJL2JtQukHx8uEumczntxytj/QDJCBRSAEl7+15+UewCyW/3HNfug6q/dk5Pyp3cQzL0AQ2ApKcanoVRAAVQwJgCAElDYwEhAcm+TbudcYJqDZNJ90nn3U9K6ooHpPnCTdJ8/gZpOm+dNK1Y78ym1HLZ/aLuVznxRldFq1LjGL0bX5ltsyZ5szIBJONRj+TXJu5r9aNHdZ/7a9oPyTOjPZLJ/f/svWlwZOd57zdVzoekbj7EubGd5Lpukuv4JrHle32rUpbtcpIvcSkfUrGrbiI79pVEcmYADGcoksPhJoq0aEuWZGqJJdmWRC3kDGa4zHDTUNwlkRIpiuQAs2H2wdLdQANo7Gig9+4n9ZxGE81pDPqcPst7lh+quqYHOP129+/9H/T7nh+e9633dI7o4wYXUtKv7fGHlL7NXRCSPcXT8YMQki4vINu90MxxG4M63Qtv7xFJ3/WUtXG1bl7d7Za++ykZv/lIIJWB9FOznxCSPk1CPP59M6ZicvchazKQOnBMMvc/J7PfesPa77FwYVoq08tSWypYe042qnVp3eqlmlSXClKZWpb1k2lZfPaUzPz9j61qyNTtT1h/SWktz5rAiYDJ3wEIyehPQu6YOiP3ZUds3+6cOmv9lWRrssK/ZjKAkDTD3a+83zp52vY5qOfrvdkR+eTkKd8mtX69z7i1i5B0PI/nARCAAAR8IYCQ9OlagCEhOX/4HakXKr1npSGyfjIjkw8et/5YeWz3weYfLeu1Av3DZb0msXFdYnz3IeuaROFURnpZi1KLESZufzKRVZIIyXjNR3Sc3qqKvDl9Ur45Nybj5XWp93Ji6ArJIvKD5azckjklfZkh5i0+/lEzQrL3jwsnj0RIeiwITF7Mjsxz6154uw+JVkvauu0+iIwMOKcISZ8mIX7148YEQCcH+ntg4tbHJXXgqCX+0/c8LZlPPSuTDz4v2S+8ZE0kdBlW/b7+YYBWH0/c8pg1mbDOR91InopII79zEJLRn4ToXz7uTg/ZvunxcZMKUXw/CMnon3vtudPJv5PzcHd62Lpg0N4G94PPBELSyRSeYyEAAQj4RwAh6dO1ACNCclBy33tL6us9LtnaaMjyjy5a1w2sP1judp1goPkH05m7n5L8z0cdby2je0lqFaZ1bbPbc/l1bcVQuwjJ4Meefo73W1WR92XPyY/zOVmv976c8XqjJk8uTcotk6eojPRRRLbygJD0b3zR3jJC0tCHTWTkIXyMiAnT+UBI+jQJCeJ80klA36Gm9Ne/XmyJf/0jgNb33//eNX/dGMTr4zmu+zsFIRmvSUhrQMu/4e9XhGT4+4jzKP59hJBsn6JzHwIQgIA5AghJn64FBC4kD1t/aDz7rZ9Kfa3UU6DKk0uSue8ZGdv5qLWKkq3rVFqAsOugtfpSZWbV0fPqsq3LL400l4NN2GpNCMl4jHVbVZF7tCpyflQmyutS67EqUk+e2WpJvjM/LpbgZJnWQP6YGyHp6Nd2zwcjJLk4ft2L47YGG/CLJT+EpE+TENPniy6ZbPo18PzX7QOEZDwmIYiT6PUjQjJ6fcZ5Fr8+Q0j2PJ/ngRCAAAQ8JYCQ9GnObEhIznz9x1JbLTrPSL0h80d63NNxQyYu/eCUqGR08qVbz0zc+kTilm1FSEZ/bKvSsC8zLHdNnZWXV2dkrV51Ev2OY0dLa/KV3BXpSzf3oGT+E0xGEJIdUfTlGwhJLo5f9+I44sKngWgEMoeQTG7fc96b63uEZDADTAbycL42AwhJMnFtJvh/8JlASPoy16dRCEAAAo4JICR9mg8aEpLTX35VaivOhWQ5vSjpu5+S1rYwTq8T6OpMmU8/K9WFNUcZrC0XRJd81cc7fc4oH4+QDH7s6eV4v7VE60Ozl+V8aVWqjYaj3LcfrI8cWl+Sv565ILq1hLbt5Wulre2zhpBsT6N/9xGSEZBDUf5Q5bX7NJj1ObcIyWj2G+dbtPsNIbn9wJCBM3z8ygBCkmz5lS3atZ8thKR/E35ahgAEIOCEAELSpzll0EJSrxkNDMrU516Q2tK6kwhYez8uPXdSJvY+JuO9Lp3aP2g9fuX1S46qJOvFikw/9LL12scTtMITQtL+mDFM42tdonUgc1JunTwtTyxmZKHa436tG2dooV6TF1dn5O6ps1a1pbYdpvebhNeCkHT2cdHr0QhJn8UOgsCnwRz95utfiyEkyS2/u4LPAEKSwXYSBvhhfI8ISc69MOYyaa8JIdnrdJ7HQQACEPCWAELSp3mgCSHZPyjpO49JdS7vLCT1huS++UbzmtPAYG/XnvRxNx+R+cO/kEa5Zvv566WqzP7T6+6eO4LXCxGS0ZuPWEu0poflM9Pn5RdrC1JuOFueuP2k0KrIq6V1+cbcqOzNnLKqIlV2Jm0+EIb3i5BsT6Z/9xGSEfygQhT4NEAkC+8PNBGSZIzfM8FnACHJgDsMA/AkvgaEJOdeEnMftveMkPRvwk/LEIAABJwQQEj6NA80JCTHbz4suvyqky/d93HqCy+4WzZ1Q2TqHpZa9Wj3q1GuytzBty2ZqRWeSbkugZCM1nykPzMse9In5dvzY5KuFKT3BVpFivWavLQ6I5/Kjoi2259miVaT8xSEpN3f1u6OQ0gioRLzAZ+UgYwX7xMh6dMkhN83/L7ZJgMIyWhNQkwOknlub7OCkPSWJ/mEZy8ZQEi6m9TzaAhAAAJeEUBI+nQtwJSQ3HNY1s9MOopHbb0s6fuekbFdB93N3/sHZfLB56W+bn8Zy0alJgtHh2R875Hel4vdZs7txfUyP9pASEZj/KxViyoNPzl5Wp5dzsp63X7177UnoUrM0fKafH3uqlUVqSKSqkjzOUBIXptUf/6PkIzgB5UfH3606dOgM6L5QkiSB34nBJ8BhKT5wWcvF9F5TPT7DSEZ/T7kPIx+HyIk/Zns0yoEIAABpwQQkj7NA00IyY0Kw5U3nO3jWJlZkfTdT8nYbndCcqzvkKQOHJXaStF2DFVIzj/2LhWSO3bIjuvc/us/+J/l1oWLsnfyFEt6BrisqSUj08Ny99SIvJGfk4qLJVpL9bq8tDor91IVGboMIyRt/7p2dSBCMqLCCFng0yCRPFh/AYeQJF/8jgk+AwjJ6F9QR4pEsw8RktHsN863ePUbQtLVnJ4HQwACEPCMAELSp3mgKSE5cFgWnxmWRqlqOyO1fFHS97qvkFQhmbnnaamvlWw/t77O3PfebFZmsmTrllISIRn8GFhl5O70kPz19AU5VViWuotFWicrRWupV90rso+qSISk7d+O8ToQIYmAcrcEA/xiyQ8h6dMkhPMllueLV/IWIRn8xAKhAXPNAEKSHPC7wHwGEJLxusjAu4EABKJLACHp07UAI0LysOg+jLP/8BNnUlD3kPxbt3tINp97+qGXpV6wv4ek7jep+06ODzQf79VcO+ztsGSr+bHo9eYDLRn54PR5OVtc6VlF1qQh764vyl/PXLD2iWSvyHD2ORWSwYxfEJIIAgQBGejIAELSp0kIWevIWtgnBkG+PoRkOAek15uY8P349BdCMj59yXkZ3b5ESAYz+edZIAABCHQjgJD06VqACSGp1x/6ByV11zGpzuW7df3mz+sNyX3rp825e69Vivq4mw9L7vtvSaNsvzqzXizL1OdfbO4fqVIyIddQEJLhHcNqFeMD0+esykjd97GXr5VaVY4tT8r+ydPSlxmWgcxw6CoDmUc1M4iQ7CXhzh+DkEzIh1tSPsR5n94M2BCS3nAkj3B0kgGEZHgnIQzO4903CMl49y/nbzT6FyHpfCLPIyAAAQj4QQAh6dMc1qCQVDG4fipjPy6Nhiw+d1om9j3WFIO9XDftH5SJm4/I0vNnpFGt237uer4omXufFl3u1clcOurHIiTDOV7dnR629nl8b32p58rI0fKafDV3xZKQWhWpFZfMT8LLACFp+9e1qwMRkr18sPKYRA0Moj6w6eX1IyR9moTwu4PfHdtkACEZ3kEpE4Z49w1CMt79y/kbjf5FSLqa0/NgCEAAAp4RQEj6dC3AlJDcqHBceGpY6g4qFUvpBUnf/bSM7e5NDKpQTO1/Ukrj846yWbg0IxO3PoGQ3LFjy/0jd+zYIewhGczYdmBDHL68OiP2lfoH436htCp/O3vR2n+Sqshg+s3t3A8h+cEM+/U/hOQ2F4d7ETk8xqfBG/0UqMhBSJJjfpcFnwGEZDQGqG4HuDw+fP2MkAxfn3CeJK9PEJJ+TfdpFwIQgIAzAghJn+aBxoRkcy/G7BdfktpK0X4Y6g1ZeOw9q8pRl311dH1gQ4LOHXxbGuWa7efUSsqlF866q8yM6LVDKiTDN/bdmRqS7y9MyFrd/pLD7WG/UlqTL85ekl3pIdnDEq2RqQpFSLan2L/7CMmIflg5GgzwHp0NnuAlCEmfJiFki3NxmwwgJMM3CUGKJKNPEJLJ6GfO53D3M0LSvwk/LUMAAhBwQgAh6dO1AFNCUuefunzqLY9JaXTOSRSkMr0smU89K2M7D8q4g/0cx3YdlNQdx6SUWnD0fPVSVWb+/kfN5+p178pt5tthvo6KkAzXOFUl4t/OXBRdbrWXr/Hyunwpd3lDRobrvTEn2r4/EJK9JN75YxCSEf2wCvMHKa/NpwFsgFlFSEa/DzkPo9eHCMntB4YMnOHjVwYQkmTLr2zRrv1sISSdT+R5BAQgAAE/CCAkfZpHmhSSKvf6D8v8kXelXnRQ7dUQWX71vKT2H5Wx3SolbVRK7j4kE598XJaeO+Vo70jNcnVuVVIHjiVuuVa9doOQtD9m9Ht8rXs86vKqr6zOOt43siEiqfK6fGX2styUHpK+9LDVlrbn9a1/o032pPQ2OwhJP0YWnW0iJAOUPAgCnwZ29KHnVWcISbLK76vgM4CQ9HYg6fdEhfbj018Iyfj0JedldPsSIdk5Uec7EIAABEwQQEj6NA80KST1mln/oLWnY9lh1WKjVpf826OSuUf3kzxotWOJyfaKSb3fP2jtN5m6/UlZfumcaLWjk69GvS5LPzwj4zcfaT5Hwq7zISTDM4bdmR6SL+cuy1TFwRLHG2HPVUvyrbkxUUl4y+QpuXXytO+3vZlTkVkONQpzNYSkk9/cvR+LkEzYhxySwafBZcxyhJAkJ/yuCD4DCMnwTEKiMFDmNXqXF4SkdyzJJSx7zQBCsvcJPY+EAAQg4CUBhKRP80DTQlKrGwcGZeHoCak72NfRylajIcWL0zL12Rea+ztuCM6xvkPNasaBQWuvyfQ9z0j+7TFpVO3vG9nKbnVxTTL3P5vI6ki99oKQDMcYWkViX3pIXl6dcVwdqVmerhTlF2uL8s76ory3vijv+njT9t9aW7CWltUlZnsdg/O4D2YPIdn6rezvvwjJmIkkJIJPg8eE5QQhSY74XRJ8BhCSHxwIMjCGR1AZQEiStaCyxvNcP2sISX8n/bQOAQhAwC4BhKRP80DTQnJDIqbuPCblySW7cfjAcdXFdVn92RXJfeunMvW5FyR97zMy+VfHZfqrr8nyD89IeWpJpKGLVjr7atQbsvzSiEzsTWZ1JELy+uPDoMfOKva+OHtR0uWCsxBvHF2XhuhNz4IgboVGTf5hblRuTJ1ASGa8yRFCsqfoO34QQjJhognJ4NPgMmY5QkiSE35XBJ8BhKQ3A8igJy08X/T7DSEZ/T7kPIx+HyIkHc/jeQAEIAABXwggJH2aB4ZBSG5USc4dfFvq6+Xe8tNoSKNclXqxYrVRL1Ss5Vl1addev8ozK5K5/7lELtXauu5ChWQ4xrI3pE7IkcW01HsQ673m383jSghJz0UsQtJNIu0/FiEZM5HU+jDjX58GkQnJC0KS/PA7JPgMICTDMQlBbCSvHxCSyetzzvPw9TlC0v4EniMhAAEI+EkAIenTPDAMQlKvZ6mU3HtEVl67IG4kolcZVDGa++YbMq77UOprS8g1t2vfJ0LS/NhUl2vtTw/Lj/I5r+LteztFhCRC0veU+fMECMmEfthd++HH/30adEY0XwhJ8sDvhOAzgJA0PwlBUiSzDxCSyex3zvdw9TtC0p/JPq1CAAIQcEoAIenTPDAsQlKvUfUdktQdR2X9zKTTeHh6fKNal6Xjp5v7UvYnV0bqtReEpPlx6e70sDyQPSfniiue5tzPxhCS3ueGCkk/E7vZNkIyosIIWeDTIJE8WH+RhpAkX/yOCT4DCEnvB5MIB5jayQBCkpzYyQnH+JsThOTmBJ17EIAABEwSQEj6NA8Mk5DckJK6/2M5vWgmbvWG5N8bl9T+J2Ss71BiKyNb110Qkv6OM+2M429Kn7D2Y5yv9ricsYEzCSHpfW4QksEEGSGJgEr8B39rAMC/mwNvhOQmC3IBi6AygJD0fjBpZ+LBMXBHSJIBfg+YzwBCMpjJP88CAQhAoBsBhKRP89+wCUldIrV/ULIPvSyl8TmRAPfMa1RrsvrTy5I+cMyq1gxqvh3m50FImh+L6v6Rg4tpqQV4LnT7fdzt5whJ73ODkOyWOm9+jpBESCIkyUBHBhCSPk1CyFpH1sI8KQj6tSEkvR9MIhlgaicDCElyYicnHONvThCS3kzuaQUCEICAWwIISZ+uBYRNSOq1iY19GzOfflbW3h2XRqXuNj5dH18vVGTp+ClJ3faEjO+mMrJ1zQEh6e840844/hOp9+ToktlljLueQNccgJD0PjcIyWtC5tN/EZIIAgQBGejIAELSp0kIWevIWmsAzr+HBSHp/WDSzsSDY+COkCQD/B4wnwGEpE+zfZqFAAQg4JAAQtKnawFhFJKWlBxs7il52xOy9INTUl8rOUyMvcN1v8jS5KLkvvemTNzyGJWR11wbQkiaH4t+PPWe/GA5ay/QITkKIel9bhCSwYQbIXnNhwAXxX0afME5UiIGIcl5wO/C4DOAkPR+MIlkgKmdDCAkyYmdnHCMvzlBSAYz+edZIAABCHQjgJD0aR64ISQrMyvduuADP194algm9j1mLa/q6xy9b9B6nplv/FjWT6YtMdmoua+YVBFZnV+TxedOSfrup5vXxfoHI3V9zFfuG9dKEZL+jjO7jeP3ZE7KTakT8urq7AfOv7D/pyp1+ce5UbkxdUK6vUd+bi9jCMlgUo+QRJQxECADHRlASPo0CSFrHVkLYnAfledASNobIDKQhpPXGUBIkimvM0V7zjOFkAxm8s+zQAACEOhGACHp07UAFZL7j0rx8qzU8iXbt/kj7wYjJPVaxYYonLjlcZn67A9l6YWzUplekUapKpacrDe6xcf6eaNSk/p6WYqjc7L0/BmZfOAHMn7zERnrOyTjA8jIra5PICSdjx29HG+rkBxID8uLqzOSr1cjc5uvleRruauWTPWSR5LbQkja+jXv+iCEJIIAQUAGOjKAkPRpEkLWOrK21WA8qd9DSJqdhCR50J30946Q5NxL+jkQhvePkHQ9r6cBCEAAAp4QQEj6eC3g5sMycdsTkrr9Sds3a3nTIK8jDAw2xWH/oEzsfUxSB47J7MM/laUfnpH8z67K+plJKY8vSHVhXer5klVJWVstSmV6WYpXcrJ+IiULR4dk8rM/lIlbn7DasEQnVZHbXgtBSIZjPnLr5GnZP3UmUrd9mVOiQjUM4/k4vAaEpCdDia6NICSD/GDnubb9AE6qhAjj+0ZI+jgJ4fcAvweukwGEJIPoOAzgo/geEJKce1HMbdxeM0Ky67ydAyAAAQgEQgAh6e+1AK0SHNtt/9aqWgz8utFAs2LSqmrcc1gm9h6x9n6c+OTjlmhM3faEZD71rGTuf05Sdxy1ROvErY+LVldqNaS+buuxiEhb1z8QkuGYjwxkhqUvHZ1bf3oYGemxjEVIBjLUEITkdS4MB/5hz+uw9SFNv/g7OG7xRUgGw7nFm3/hrRlASIZjEhK3i/y8n+65Qkh2Z0SOYOR3BhCSwUz+eRYIQAAC3QggJJmbdlyf0GVWVSxuSEZLqqpY1du139s4rqMNrnlue80TIclY2++xNu3byxhCstsowZufIyT5UNz2Q5FBRDIHow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HiGJjOqQUe0fitxP5iAJIZnMfud8N9vvCEl7A0QG0nDyOgMISTLldaZoz3mmEJL2Ju8cBQEIQMBvAghJs3NC5uTJ5I+QdD52ZLwNMz8ygJD0e5TRbB8hiZBESJKBjgwgJJM5CGbyY7bfEZIMqP0YUNNm91whJLszIkcw8jsDCMlgJv88CwQgAIFuBBCSZueEzMmTyR8hyVjb77E27dvLGEKy2yjBm58jJJFRHTKKAVAyB0Dt/Y6QJAPteeB+MHlASNobIDKQhpPXGUBIkimvM0V7zjOFkPRmck8rEIAABNwSQEgGM/djjg3n9gwgJJ2PHRlvw8yPDCAk3Y4i7D0eIYmQREiSgY4MICQZHLcPjrkfTB4Qkgyo/RhQ02b3XCEkuzMiRzDyOwMISXuTd46CAAQg4DcBhGQwcz/m2HBuzwBCkrG232Nt2reXMYSk36OMZvsISWRUh4xq/1DkfjIHSQjJZPY757vZfkdI2hsgMpCGk9cZQEiSKa8zRXvOM4WQDGbyz7NAAAIQ6EYAIWl2TsicPJn8EZLOx46Mt2HmRwYQkt1GCd78HCGJkERIkoGODCAkkzkIZvJjtt8Rkgyo/RhQ02b3XCEkuzMiRzDyOwMISW8m97QCAQhAwC0BhKTZOSFz8mTyR0gy1vZ7rE379jKGkHQ7irD3eIQkMqpDRjEASuYAqL3fEZJkoD0P3A8mDwhJewNEBtJw8joDCEky5XWmaM95phCS9ibvHAUBCEDAbwIIyWDmfsyx4dyeAYSk87Ej422Y+ZEBhKTfo4xm+whJhCRCkgx0ZAAhyeC4fXDM/WDygJBkQO3HgJo2u+cKIdmdETmCkd8ZQEgGM/nnWSAAAQh0I4CQDGbuxxwbzu0ZQEgy1vZ7rE379jKGkOw2SvDm5whJZFSHjGr/UOR+MgdJCMlk9jvnu9l+R0jaGyAykIaT1xlASJIprzNFe84zhZD0ZnJPKxCAAATcEkBImp0TMidPJn+EpPOxI+NtmPmRAYSk21GEvccjJBGSCEky0JEBhGQyB8FMfsz2O0KSAbUfA2ra7J4rhGR3RuQIRn5nACFpb/LOURCAAAT8JoCQNDsnZE6eTP4IScbafo+1ad9exhCSfo8ymu0jJJFRHTKKAVAyB0Dt/Y6QJAPteeB+MHlASNobIDKQhpPXi2OvVwAAIABJREFUGUBIkimvM0V7zjOFkAxm8s+zQAACEOhGACEZzNyPOTac2zOAkHQ+dmS8DTM/MoCQ7DZK8ObnCEmEJEKSDHRkACHJ4Lh9cMz9YPKAkGRA7ceAmja75woh2Z0ROYKR3xlASHozuacVCEAAAm4JICSDmfsxx4ZzewYQkoy1/R5r0769jCEk3Y4i7D0eIYmM6pBR7R+K3E/mIAkhmcx+53w32+8ISXsDRAbScPI6AwhJMuV1pmjPeaYQkvYm7xwFAQhAwG8CCEmzc0Lm5Mnkj5B0PnZkvA0zPzKAkPR7lNFsHyGJkERIkoGODCAkkzkIZvJjtt8Rkgyo/RhQ02b3XCEkuzMiRzDyOwMIyWAm/zwLBCAAgW4EEJJm54TMyZPJHyHJWNvvsTbt28sYQrLbKMGbnyMkkVEdMooBUDIHQO39jpAkA+154H4weUBI2hsgMpCGk9cZQEiSKa8zRXvOM4WQ9GZyTysQgAAE3BJASAYz92OODef2DCAknY8dGW/DzI8MICTdjiLsPR4hiZBESJKBjgwgJBkctw+OuR9MHhCSDKj9GFDTZvdcISS7MyJHMPI7AwhJe5N3joIABCDgNwGEZDBzP+bYcG7PAEKSsbbfY23at5cxhKTfo4xm+whJZFSHjGr/UOR+MgdJCMlk9jvnu9l+R0jaGyAykIaT1xlASJIprzNFe84zhZAMZvLPs0AAAhDoRgAhaXZOyJw8mfwRks7Hjoy3YeZHBhCS3UYJ3vwcIYmQREiSgY4MICSTOQhm8mO23xGSDKj9GFDTZvdcISS7MyJHMPI7AwhJbyb3tAIBCEDALQGEpNk5IXPyZPJHSDLW9nusTfv2MoaQdDuKsPd4hCQyqkNGMQBK5gCovd8RkmSgPQ/cDyYPCEl7A0QG0nDyOgMISTLldaZoz3mmEJL2Ju8cBQEIQMBvAgjJYOZ+zLHh3J4BhKTzsSPjbZj5kQGEpN+jjGb7CEmEJEKSDHRkACHJ4Lh9cMz9YPKAkGRA7ceAmja75woh2Z0ROYKR3xlASAYz+edZIAABCHQjgJAMZu7HHBvO7RlASDLW9nusTfv2MoaQ7DZK8ObnCElkVIeMav9Q5H4yB0kIyWT2O+e72X5HSNobIDKQhpPXGUBIkimvM0V7zjOFkPRmck8rEIAABNwSQEianRMyJ08mf4Sk87Ej422Y+ZEBhKTbUYS9xyMkEZIISTLQkQGEZDIHwUx+zPY7QpIBtR8DatrsniuEZHdG5AhGfmcAIWlv8s5REIAABPwmgJA0OydkTp5M/ghJxtp+j7Vp317GEJJ+jzKa7SMkkVEdMooBUDIHQO39jpAkA+154H4weUBI2hsgMpCGk9cZQEiSKa8zRXvOM4WQDGbyz7NAAAIQ6EYAIRnM3I85NpzbM4CQdD52ZLwNMz8ygJDsNkrw5ucISYQkQpIMdGQAIcnguH1wzP1g8oCQZEDtx4CaNrvnCiHZnRE5gpHfGUBIejO5pxUIQAACbgkgJIOZ+zHHhnN7BhCSjLX9HmvTvr2MISTdjiLsPR4hiYzqkFHtH4rcT+YgCSGZzH7nfDfb7whJewNEBtJw8joDCEky5XWmaM95phCS9ibvHAUBCEDAbwIISbNzQubkyeSPkHQ+dmS8DTM/MoCQ9HuU0WwfIYmQREiSgY4MICSTOQhm8mO23xGSDKj9GFDTZvdcISS7MyJHMPI7AwjJYCb/PAsEIACBbgQQkmbnhMzJk8kfIclY2++xNu3byxhCstsowZufIySRUR0yigFQMgdA7f2OkCQD7XngfjB5QEjaGyAykIaT1xlASJIprzNFe84zhZD0ZnJPKxCAAATcEkBIBjP3Y44N5/YMICSdjx0Zb8PMjwwgJN2OIuw9HiGJkERIkoGODCAkGRy3D465H0weEJIMqP0YUNNm91whJLszIkcw8jsDCEl7k3eOggAEIOA3AYRkMHM/5thwbs8AQpKxtt9jbdq3lzGEpN+jjGb7CElkVIeMav9Q5H4yB0kIyWT2O+e72X5HSNobIDKQhpPXGUBIkimvM0V7zjOFkAxm8s+zQAACEOhGACFpdk7InDyZ/BGSzseOjLdh5kcGEJLdRgne/BwhiZBESJKBjgwgJJM5CGbyY7bfEZIMqP0YUNNm91whJLszIkcw8jsDCElvJve0AgEIQMAtAYSk2Tkhc/Jk8kdIMtb2e6xN+/YyhpB0O4qw93iEJDKqQ0YxAErmAKi93xGSZKA9D9wPJg8ISXsDRAbScPI6AwhJMuV1pmjPeaYQkvYm7xwFAQhAwG8CCMlg5n7MseHcngGEpPOxI+NtmPmRAYSk36OMZvsISYQkQpIMdGQAIcnguH1wzP1g8oCQZEDtx4CaNrvnCiHZnRE5gpHfGUBIBjP551kgAAEIdCOAkAxm7sccG87tGUBIMtb2e6xN+/YyhpDsNkrw5ucISWRUh4xq/1DkfjIHSQ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PrJC8sd/8WVZv+OHohdwucGADHibgfrdr8rdf/DnsmPHjm1v9/7hX4geC39v+cMzmTz1M+2Nv/jKlufcr/zO/yS3r47KbctX5NbFS9xgQAY8zICeV/vXxuRXf/dDW55/rc/Cv/zpc3KgnIG9h+z5fcbv81YG7pE5+YN7b93yHPzMZz5jb2bLURCAAAQg4JoAQhJR1i7KuB9MHhCS9mQRUg1OfmcAIel6GGGrgcgKyX/4yK3yxl9+RV766Be4wYAMeJyBn3/86/LxD/3xlheFWhdm9d9P/M5HRI/lPOT3EBlwnwH9TPunj9y25Xn3n/3Gfyv/74+ekj//0TH5s1ef5AYDMuBhBvS8+oufPC2//K9/Y8vzr/W593988+/kL988DnsP2fP7jN/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oULXj8X38gAGSADZIAMkAEyQAbIQPQzgJC87lyeH0AAAhDwnABCElHWLsq4H0weEJL2ZBFSDU5+ZwAh6fmwYssGEZIISYQkGSADZIAMkAEyQAbIABkgA2QglBlASG45j+ebEIAABHwhgJAMRkAh+uDcngGEJKLNb9FG+/YyhpD0ZWjR0ShCkgsPobzwwF+zR/+v2elD+pAMkAEyQAbIABkgA2TAbQYQkh1zeL4BAQhAwDcCCElEWbso434weUBI2pNFSDU4+Z0BhKRvw4sPNIyQREgiJMkAGSADZIAMkAEyQAbIABkgA6HMAELyA/N3/gMBCEDAVwIIyWAEFKIPzu0ZQEgi2vwWbbRvL2MISV+HGO83jpDkwkMoLzy4/UtqHs9f45MBMkAGyAAZIANkgAyQgehnACH5/tydOxCAAAR8J4CQRJS1izLuB5MHhKQ9WYRUg5PfGUBI+j7MsJ4AIYmQREiSATJABsgAGSADZIAMkAEyQAZCmQGEZDAXBngWCEAAAkoAIRmMgEL0wbk9AwhJRJvfoo327WUMIRnMWAghyYWHUF544K/Zo//X7PQhfUgGyAAZIANkgAyQATLgNgMIyWAuDPAsEIAABJQAQhJR1i7KuB9MHhCS9mQRUg1OfmcAIRnMWAghiZBESJIBMkAGyAAZIANkgAyQATJABkKZAYRkMBcGeBYIQAACSgAhGYyAQvTBuT0DCElEm9+ijfbtZQwhGcxYKLJC8jd/+V/Iv/3V35Df+ZX/jhsMyIDHGfh3v/bfy6/9s1/uelFKj9FjOQ/5PUQG3GdAP9N+85d/fcvz7j/6T/5j+dV/81vW7Vf+zW8JNxiQAe8yYJ1b//a3Rc+z7Sq5/vPf/Ffyq7/7Ic4/fgeRAR8y8Gv/7nfkn/3ar2x5DiIkg7kwwLNAAAIQUAIISURZuyjjfjB5QEjak0VINTj5nQGEZDBjocgKyY996I/lnt//c9n/e/83NxiQAY8zcN8f/gf5w3/x21teFGq/WHvX7/+5FO98Sab2PcENBmTAZQaWb39OfvTnD2153v3Kh/5H+T8PfkM+fOde+b0DN3ODARnwMAN6Xv3+3fuuK0Nan3sf+sRH5Y8evEtuTg/JLbMj3GBABjzMwF3VrHz47n1bfgYiJIO5MMCzQAACEFACCMlgBBSiD87tGUBIItr8Fm20by9jCMlgxkKREJIf+9jH5NrbXXtulfv3HZD79t7BDQZkwOMMPLDvTtm3a+D98651Mfbaf+/88J/J2h3PS+rmI9xgQAZcZmD+1qfl5T/74pYXY/+L3/4f5J//y1+Xj9+yV/Z++l5uMCADHmdg3/2fkht23vT+59614079/567Dsh/+d/8S/nTY9+VvVOnucGADHiYgQOltPzenXu3/AxESAZzYYBngQAEIKAEEJKIsnZRxv1g8oCQtCeLkGpw8jsDCMlgxkKREJKvvPKKXHubOz0u5YuzUjg/zQ0GZMDjDFQv5eTSO6ffP++uFZGt/x/48Edldf9xYZAazCAVzvHmnPvkU/LSR7+w5cXYlpB87dI5uVBc5QYDMuBlBkp5uVDOy+s/f+v9z71rx536/zPzM/K7/+sfyZ88+bD4PRGifSbbScvAHYUJq/K7NcZs/xchGcyFAZ4FAhCAgBJASMZ7zsk1hXD2L0KSsX/Sxv5hfb8IyWDGQghJj0UOghRBHIcMICTDOUhl8hDvfkFIIlqRzYYygJBEsGa4CGL6ogBCMpjJP88CAQhAoBsBhGS855xcUwhn/yIkGYubHovz/M0MIiS7jRK8+TlCEiFJdSEZ6MgAQjKcg1QmD/HuF4SkIRnlZaUdbUWzchMhiZBESBrPAELSm8k9rUAAAhBwSwAhGe85J9cUwtm/CEmEJEIwHBlASLodRdh7PEISGdUho+JQ4cd7cFepipAM5yCVyUO8+wUhiZCkQtJQBhCSxmUUE/BwTMBN9gNC0t7knaMgAAEI+E0AIRnvOSfXFMLZvwhJxsImx+E892b+EJJ+jzKa7SMkEZIISTLQkQGEZDgHqUwe4t0vCElDMoqqxmhWNXrZbwhJhCQVksYzgJAMZvLPs0AAAhDoRgAhGe85J9cUwtm/CMlNIYQcg4XJDCAku40SvPk5QhIZ1SGjqC50V10YB34IyXAOUpk8xLtfEJIISSokDWUAIWlcRpmcdPLc4bjogZD0ZnJPKxCAAATcEkBIxnvOyTWFcPYvQjIc41HmBfQDQtLtKMLe4xGSCEmEJBnoyABCMpyDVCYP8e4XhKQhGeVlpR1tRbPaEiGJkKRC0ngGEJL2Ju8cBQEIQMBvAgjJeM85uaYQzv5FSCLCkKHhyABC0u9RRrN9hCQyqkNGxaHCj/fgrsoTIRnOQSqTh3j3C0ISIUmFpKEMICSNyygm4OGYgJvsB4RkMJN/ngUCEIBANwIIyXjPObmmEM7+RUgyFjY5Due5N/OHkOw2SvDm5whJhCRCkgx0ZAAhGc5BKpOHePcLQtKQjKKqMZpVjV72G0ISIUmFpPEMICS9mdzTCgQgAAG3BBCS8Z5zck0hnP2LkNwUQsgxWJjMAELS7SjC3uMRksioDhlFdaG76sI48ENIhnOQyuQh3v2CkERIUiFpKAMISeMyyuSkk+cOx0UPhKS9yTtHQQACEPCbAEIy3nNOrimEs38RkuEYjzIvoB8Qkn6PMprtIyQRkghJMtCRAYRkOAepTB7i3S8ISUMyystKO9qKZrUlQhIhSYWk8QwgJIOZ/PMsEIAABLoRQEjGe87JNYVw9i9CEhGGDA1HBhCS3UYJ3vwcIYmM6pBRcajw4z24q/JESIZzkMrkId79gpBESFIhaSgDCEnjMooJeDgm4Cb7ASHpzeSeViAAAQi4JYCQjPeck2sK4exfhCRjYZPjcJ57M38ISbejCHuPR0giJBGSZKAjAwjJcA5SmTzEu18QkoZkFFWN0axq9LLfEJIISSokjWcAIWlv8s5REIAABPwmgJCM95yTawrh7F+E5KYQQo7BwmQGEJJ+jzKa7SMkkVEdMorqQnfVhXHgh5AM5yCVyUO8+wUhiZCkQtJQBhCSxmWUyUknzx2Oix4IyWAm/zwLBCAAgW4EEJLxnnNyTSGc/YuQDMd4lHkB/YCQ7DZK8ObnCEmEJEKSDHRkACEZzkEqk4d49wtC0pCM8rLSjraiWW2JkERIUiFpPAMISW8m97QCAQhAwC0BhGS855xcUwhn/yIkEWHI0HBkACHpdhRh7/EISWRUh4yKQ4Uf78FdlSdCMpyDVCYP8e4XhCRCkgpJQxlASBqXUUzAwzEBN9kPCEl7k3eOggAEIOA3AYRkvOecXFMIZ/8iJBkLmxyH89yb+UNI+j3KaLaPkERIIiTJQEcGEJLhHKQyeYh3vyAkDckoqhqjWdXoZb8hJBGSVEgazwBCMpjJP88CAQhAoBuB6wnJz/5vN4nc+yNZuPUZbjAgAx5noHzXy/LSn31BduzY0fX263/0YbmrOiX7V0fltpWr3GBABjzMwP61cblt5Yr88m/+q45z8Zd+6ZdkdHS028coP7dBACGJjOqQUVQXuqsujAM/hGS8xRdiM5z9i5BESFIhaSgDCEnjMoq/yt38q9ykskBI2pi5cwgEIACBAAhcT0j+hw/973L8//msHPm/7uMGAzLgcQae+fcPyoP/yyc6BMhWgvKf/9a/ln//7CPyp08+LH/yxLe5wYAMeJiBPz36HfmTx78l/+l/9Wsd5yNC0rtBCEISIYmQJAMdGUBIhlNYIRLj3S8ISUMyystKO9qKZrUlQhIhSYWk8QwgJL2b4NMSBCAAATcEricktxIjfK97NRuMYEQGyAAZiEcGEJJuRhcffCxCEhnVIaPiUOHHe3BX5YmQjLf4QmyGs38RkghJKiQNZQAhaVxGJbUqkPe9WRmKkPzgJJ3/QQACEDBFACEZjwvnCBD6kQyQATLgbQYQkt6NTBCSCEmEJBnoyABCMpzCCpEY735BSBqSUVQ1RrOq0ct+Q0giJKmQNJ4BhKR3E3xaggAEIOCGAELS2wvYCAF4kgEyQAbikQGEpJvRxQcfi5BERnXIKKoL3VUXxoEfQjLe4guxGc7+RUgiJKmQNJQBhKRxGUWl4GalYFJZICQ/OEnnfxCAAARMEUBIxuPCOQKEfiQDZIAMeJsBhKR3IxOEJEISIUkGOjKAkAynsEIkxrtfEJKGZJSXlXa0Fc1qS4QkQpIKSeMZQEh6N8GnJQhAAAJuCOzbt0+4iO3tRWx4wpMMkAEyEI8MXLlyxc1HLI/dIICQREZ1yKg4VPjxHtxVeSIk4y2+EJvh7F+EJEKSCklDGUBIGpdRSa0K5H1vVoYiJLk+AQEIQCAcBL797W/LH//xH3ODARkgA2SADJCBtgx85CMfkWw2G44P64i/Co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o1Ef9oAAAgAElEQVT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zQq/rBTOZ6Vw7pqbfs+6UfXopF8RkjEQXwODMt4/KGO7D8nYroObt75D1veRm+HrY4RktIXk+eKqtN/OFVdEb+3f0/tUQYaQAULSuIzyqipwT+akDGSGpT89LH3pYdmdHtq4Nf+v39djvHo+2vGOJULSxsydQyAAAQhAAAIQgAAEIAABCEScAEISIdkmJFvyrtu/IZB7Kh5HpqRwdqr57/msFC/NSPHKrJSu5qx/i5dnpXhxpikpW8fp4+jzrgwQkuGTVXYEosrH0RsfkdFPfN8SkOP7HpPUHUcl86lnJfNXP5D0vc/IxG1PyvjAoIze8H0Z/fj3msfufBRJucd8nyMkQyiqthGILdGo0nFkQz6qbLxUysvlUl6ultes25VS3vrehdKqJShbx7Yej6AMQb8jJCMt6FRA7koPyQ2pE3JjakgG0ifl1snTctfUWbl/+px8Zvq83JcdkTunzsitk6csWfmJ1Am5KT1kSUsEpXdS0Y2gRUhG/KoCLx8CEIAABCAAAQhAAAIQgIANAghJ5NSmnLow3ZR6Kvaud7s4I8ULpoTkhoQ8l7WkYzmzKJXsslRmV6Q6n5fa0rrUVotSXytZ/9aWC1JdXJdqLi+VqSUpTyyISsr3qyipnNzs+2vOA4SkeTllR0BaxwwMytiNj1oiUuXj9JdekfnBX8jS8dOy8qMLkv/5qKyfzFi5XxtOy+pPr8jyiyOy8NSQzA++I7mHfyZTf/NDGe8/JKM3PGJVVNp+7hBIvDi9VoRkCMTUNgKyJQ5VJLakosrHifK6ZCtFyVVLMl8ty1KtIiu1qqzVmze9r99bqJVltlqSyUpBxstrlqRsr6Jstc+/BnKAkIyckFSJuHNDQt6SOSWfm7kg35kfl6eXp+TFlRl5fW1O3llflDMbVconC0vyi/UFeX0tJ8+vTMsjCxPy5dxluTc7YklJlZMqNt0INR7rTmwiJG3M3DkEAhCAAAQgAAEIQAACEIBAxAkgJK8RMcmsnstalYSVmZWmwFOJt9VtaV2q82tSGs1dV2T5w29DRJ7PSml8XvR11vMladTqjk6/RqkqtZWi9fjS2NzmEq9koKM/EZIREJIDh2Vs56My1ndIsl98SeafeE/yP79qSXonJ0ajXJPSlVlZev6MzHztx5Laf7QpJncdlDjJvii8F4SkARFlQ0C2BGFLRF4srUqqvC4z1ZIs1ypSajj7LKpLQwr1miUppytFGS2vWZWTreVdW8/HvwHmASEZKRGn1ZC6HOvnZi7KwYW0vLaak6ulvFQcnovZalFOrC/Js8tZ+dLsZVGxqVWWiEl3YrFXMYuQdDJ641gIQAACEIAABCAAAQhAAALRJICQREZZlVPFKzl7gq/ekHJ6Ibh9GTeWWC2nFqwqyHqx4smZVi9UpDqXF0tMWs/BUq7tMhkhGW4hae0LedOjMvmZ47L4zEnRamEvvrTKOP/2mMwdfNsSk2M7D1rLu0ZB5sXhNSIkAxRQDkSkisGWLBwvr1uVjk7Fx3bn53q9ZlVOjpXXrP0mzzl8bYhLD3KDkIyEkOzLDMvO9Alr+dWjS5MyVl7f7tRy9DP944Afrebk63NXLTGp0rNXscbjehOaCElHkeVgCEAAAhCAAAQgAAEIQAACkSSAkERIWnKxNDFvK8CNal1UDhZ8X+402xSlF2ekMrsqjUrN1utzepCKyfLkkhQvTjeXciUPVrUkQjK8QnJs10FJ3f6kJQ11+WRfvhoNWX3rqkw+eLxZhdk/SLVkAMvTIiQ9EEseyzytilQZqftA6nKrTqshnZyfWjWpS79eLOWt50Q0BpgHhGTo5ZtWROr+j99dGJczhWUnp5ajY3V5ZV3y9YHpc3KT7keZ6U2uISWdc0NIOooqB0MAAhCAAAQgAAEIQAACEIgkAYRk4gVUVgoXpq1qQTsJDkZIbsjIKzlr6Vhp2HllvR/TqDes6sv395dMfCamBSEZTiE5etOjkr7naVl57YI0qv5I+vYzSYXnzNd/bO0rqUvDxqEKMczvASEZoICyIS5bMlIrF/P1avup4dt9Xc51sVaRq9YyrqtWxSRiMoBcICRDKyR1r8jd6WG5Y+qMvLI6Yy137NsJ2Naw/iHCN+ZGZSB9kiVcA5KyCMm2AHIXAhCAAAQgAAEIQAACEIBATAkgJJMun85lpXg1J42yvYut/gtJXTq1uVdkLV8K9LSrLq0LUnKaCskAKuF6kWK6X6Qu0br27nig50Ultyrzh9+xZCRS0l9RjZAMQDzZEJEqAFsyUpdo1crFoL90GVcVoa2lYpGSPmcDIRlKIdmSkXdlz8ob+bmgT0NZrJXlkfmU9KWHRF8LVY/+MkBIBh5xnhACEIAABCAAAQhAAAIQgEDgBBCSiRaSzX0TdS9Fu1/+CslNGalLqQb+1WhYFZnFSzMBLEnbFH/t+zaG6T4Vkv6KJ6dCUvdynPrr41IYmQr8tNAnbJSqMvfo2zLePyhjfSzf6rT/7B6PkPRZOjmQkSokJwzJyNZJrlJydENKIiR9zgZCMpSyrT8zLPdkz8rP1xZap0Xg/y7XKvLw/Ljo/pUISYRk4AHkCSEAAQhAAAIQgAAEIAABCMSMAEIysUKyuSxqOb0gKhntfvkqJDeqNetrwVZGfuC9NxrWnpWFc01ZGyZJGORrQUiGR0iO7T4kqf1Pyvpw6gNRDfo/tYU1mf7yK83lW9lT0pflaxGSPksnm0JSqxJVBJqojLz2vF6rVzeWb10RpKSP+UBIhk626Z6Rn5w8LW+sBV8Zee15uFCtyD/Oj8qu9FDoOMVJklIheW3y+D8EIAABCEAAAhCAAAQgAIH4EUBIJlJINmVkaXxe6kVnlYi+CUmVkRdnRJdNNf3VqNSkNDEvSZaSCMmQCMmBwzI+MCjLL5wVzaXpr+LlGcnc/6yM7T7oi5CzW0kY1+MQkj4KJ5syUisjL5byslRz9tno57m5UCvLhRL7SfoqZBGSoRJtA+lhGciclO8vpMT8J1/z7E6VC3JfdkT601RK+iVBEZJ+fpLQNgQgAAEIQAACEIAABCAAgXAQQEgmTUhq5d+5rGhlZH297DiF/gjJrBQuTFuViY5fkC4nWW+IVlXWlgtSnV+T6nzeul9fK0ujZr/6s/25a6tFKV7UZVWTWSmJkAyHkNSlWnMP/0w0y26/9NxtNBpum5HVN69I6rYnhf0kvc8IQtKskGztG5mtFKXmwbni+mTbaKDaaEimUrD2k/RVytmUtrF8DQjJ0AhJ3atRpd/fzFyQ6arBFTOuOYH1PHx1NYeQ9HEvTYTkNaHjvxCAAAQgAAEIQAACEIAABGJIACGZCCHZlJC6/1zx8qxUplekUa72FGe/hGQ5tdCTPKznS1KZWpbilVlLahbOTln77KlILF7JSSW7LL3sR6kiszy5lNgqSYSk97LJcVVf/6C1VGtpNNfTuaoPKmcWZfWnl2XxB6dk/vH3ZOHoCVl6/ozk3xmTyvRyb+02GpL79s9kfKN60/H72hMCtiF9DQhJs0JSl2odK69JsdHbH7LoCaUiU5d6zderslqviu4DWW7UpS7u/hhA27tSyotK01gKQdPvCyEZGiGpS7XeNnlK3lyb7+0zSsQ639LldTlXXJXhwpIl81Xq6znp5muxVpGvzF5BSvokJRGSbtLJYyEAAQhAAAIQgAAEIAABCESDAEIyNkJSK/k2xONGFaS15OjIlCXVildzUp5altpKUcRF5YfnQlKXar0003xdTs6ZRkOqC2uWdFTR2lxetb2acZNFaXTOeft6YXm5gJB85RV55ZVXZMeOHVveDnz4o7K6/zjLd/oguEZvekQWHn/P8bLKehrpHxys/OSSZL/4klXJOPqx78noJ77fvH3suzL+ycdl+quvSf7tMZG6c1FSuDAjqQPHZGwXS7d6KWQRkuZkm4o+veV6rMhSEanLvE5VCpbUVHl4uZS39qJMlwuiVZf683qPn78qNLWNkSJ7SfoiZBGSoRCSrerIh2YvSaXHc+VscUWeXMrI381ekk9nz8mBqTPy6eyIfHn2snxnflxeWJmR6UrRyYjz/WP10/K99UVRaaqv1a+lS5PaLkLy/ahxBwIQgAAEIAABCEAAAhCAQGwJICRjISSzUrwwbYk9rYBU+agSTvdBLE8tSXUuL7V8yZWIbJ0B3grJpkTV5WMdSdINGanLvNra51ErQ6/MOl72slGqSmlsLpHLtlIhabiKb+CwVR2puXX6pX90sPjsKZnY95iM3vCItQdlhzTrH5SxGx+R1P6jsvTCiOMqYl0meeYbP2m2PTCIkPZISCMkzQlJrY4cLa9ZFY1OzzldynGmWrIqF1UYalstwakVWvp/lSS6N6VKRa2g7OVLq7PYS9KnjCAkQyHX+jNaHXlaXs33tjLAW/kFuTc7IjekTsjO9JAlDnX5VxWIu9JD1vd3p4fl73NXZKiwJJUeqqGnq0W5L3vO2uMyqeLQr/eNkOzlk4HHQAACEIAABCAAAQhAAAIQiBYBhGTUheSFaSmnF61qQa3o070PdT9F3R+yXqr2VP20XYQ9FZJWdeSs1Fcd/KV6o2FVO2pVpaP9HXXfTF0WtuLgQnC9Ye1raUt6Rj1H17x+hKRZITm2+5DMHXpbag73edXfAfOH35GxvkFb1YvWPpA3H5H5I+9Kbc3ZXl3rZyYldcdRW8/TIUQ9Enhxaxch6ZNssrEcqEpDlYVOl1bVysjZaul9Abld9Z5KShWWuixsL1JSl5Idt5ahpEpyO849/QwhGQohqbLwr7LnZaFW2W4ouuXPtHLxrqmzsjs9tO170crGm9JDsn/yjPy4B/GpyzAfXkxLX5fn8UvaxbldhOSW0eabEIAABCAAAQhAAAIQgAAEYkUAIXmNiClE6v9ZKV6cluriemCh9E5IblRHZhYdVUfqUpRW1aIuS+ukr/T4C9NWtagTWLWlwsaelNPOns/JawvhsQhJg0Jy4LCM7XxU1k6knETVOlb3h1RJ52gp1b5D1vGrb1wWqdnfO09/F8x89TUZ7x9s7ieJZHRdKYqQNCMkVRReKuVl2aEE0eVX56tlqzLyvM2lVFtScrJSEK2sdPKlR7Nsq08ZQUhuK/GCkGADmZOyL3NSBhfSTk4LaxlkrUR+IHtOVGjaea0qJXemhuS+7IiMlZ2PobW6kmVbvV+yFiHpKPocDAEIQAACEIAABCAAAQhAIJIEEJIhlEH2RduGkFxYCyx8nglJrY68PGvt02j3xesykbr8bM8ViyNTVpWkk+Vh64WKtRyu/T6Jh7hESJoUkoPWUqpa0evkS/dUnfzr5y2Z6ahycOCwjPcdkqkHj0t1Pu/kKWX5lfMycesTMt7Hsq2OmF9H3iIkfZJNXSoktTpyorwuZYfLN67Wq5bI1Mc7qcpTKanHL1TL4kxJisxVy+8vCevkOTm2S7YQkrZEnh3Z1+sxKvjunDorpwpLjj6HdCnjz89cspZkdfLce9LDMpAZln+aG3O8VHOqvC6fnDzNPpIe76OJkHQUfQ6GAAQgAAEIQAACEIAABCAQSQIISYSko+B6KSR1n0ttz+5XvVyV4pWcs6Va2/tXJeiVWdGqx3qxYutWWylYe3I6Wh62/Tkjeh8haU5I6nKrM1//iePK58VnTsrEviNiLcN6HeF1XWmmVY67D8rKaxccLWtcGp+X9J3HnFVkOn1tCToeIdlFGnURi71KN11GdapScCQHdWnX6WrJ2huyl+fV50xVCo73sLP2kSyuWkvE9vK8POY6GUNIGheSusej7v84XyvbHRZKQxpysrgsfZmmXHQiJPVYfU5d5vVscdX2c+qBk+XCxj6S9ioynb6upB6PkHQUQw6GAAQgAAEIQAACEIAABCAQSQIIyYgKo2bFXlQrJDeWa51y9lfwtZVi79WRG/1cvDBtCcbSxLyoTNnuVtZjxubE8X6Vkc5Us8ITIWlQSO46KEvHz0ijUrX9oVIvlGXqcy/I2E2P9r5saP+gTH7muFQX7C9fp38kMPU3z4vueXld2ZkgoeiWAULyOrLIJxGpck6rFbXCMVd1todqsV6T8fKa9dheJJ8uMTlaXpO1uv3zXH8h6LKyl0t5hKTXmUBIGheSuifj52cviv0/UxNrL9aDiymr0rEXidefHpbbJ0/LSysztj9v9cCZSlE+P3up5+ft5bUm4TEISUcx5GAIQAACEIAABCAAAQhAAAKRJICQjLQ8iqiQ1ErFSzNSXSrYPmkatbpUpldcC0lL5Op+kk5u5x3uVxnpTCEk3UolV4+39o88KPm3R22fG3pgaXxOMp9+1vlyre2ycGMvyHJ60dFzzx18W8ZvPiLj/UhJV32/57AgJE0IyRVr2dUlh/tHaqWiyszW8qtOpaQ+TvetXKlXHJ1v+XpVrloiNHhWTt9jpI5HSBoVkrqn497Jk3JwwdneydOVotyTHelZDO7JDFvPe3jR2b6VC7WyfGNuVFRoJkEUBvUeEZKOPg44GAIQgAAEIAABCEAAAhCAQCQJICQjLY+iKyRLozlHS0M2ylUpXXW6XGvyRKJXe11SIWmoQtISko/K+umMow+UtaGUpO9+SsZ2uZCCKiT7B2X99KSj587/fFRS+5+kSrJd7vZ4HyEZvGTT6shmpWLNdu7rjYZkK0XRZVd7lW6tykwVG06+tKJSX6/TfSt7fZ2JeRxC0qhY688My22Tp+XV1Zzt00GXTX5nbVH60ydlwMVehrvTQ/L/5a7afl49UP8gQfeeREie9DQ3CElHMeRgCEAAAhCAAAQgAAEIQAACkSSAkERIOgquN3tIZqWccVaFVc+Xttk7cqPicWRKCmc3bnpfqyBb39N/W9+LdJ83Kxi9Eo/Xa6d6KSeX3jktr7zyinXbsWOHbHU78OGPyur+4yzX2aOA6qioUyG5+6BVQezkxFx++ZxM3P5Eb/tHtl77wKCMDwzKyqsXRGr2F80rTy5Kxq0Mbb2GhP+LkDQjJMfL61JsOMh8oy6pcsG1FFShOV91JiRX61W5Usq7fu7EiEa7S7siJD0VS04r6lTs3TF5Rn6xbn9sWKrX5OnlKdHqSr05fc7W8TvTQ/J3s5edfOTKXK0sX81dQUi64N7i3/4vQtJRDDkYAhCAAAQgAAEIQAACEIBAJAkgJCMtpzYqJBft7/nmNqXuheTGa86t2n8p9YZUZrdYrnVDOOq+kLoXZHlqyVrWtTK7KtX5vFQX1qSay0tlZkUq2WUppxekeHm2KSZVTiZwKdbrCchrv4+QNFUhOSjjtzwmpbF5++eHiCw9MywTtzzuiZBcODYk9aL9ZSTrxXJzudhdBxHTLoUqQtKMkJwor0vJgZAsNNztH6kysLXcq1ZaOfnSPSR1qddel4pFRF4nYwjJnoVeu1Dq9b4KyTunzsjQuv29xdfqNTm4mHYtJPvSw/KPc86WSZ+uluSzMxd7Xiq2V05xfxxC0smnAcdCAAIQgAAEIAABCEAAAhCIJgGEZNSF5IVpqUwtS22l2NOtvu6sOsO1kLT2j5yVmpP9Iys1KU/MbwrEjf0fS2NzloCsLq5LvVCRRv36FS6NRkN02VflpMKynFqQ4sWZppxETApC0pCAvFZgDQxK6o6jUkotOPpEWX5pxLMKycXjp6Vertp/fl2+8vMvsmTrtX3Zw/8RkteRRXar3Ho4Tpc+TZXXpexASKoIae7j6G7JVmsPyZqDc21jqcgLpd73rkRIXidjCEmjQlKloArJM4UV2589Wi38T/NjroSkLvW6L3NKHl90tkz6ZKUg92bPISSpkLSdVw6EAAQgAAEIQAACEIAABCAAgSYBhGSkhWRz+U4Va1r55+h2adZaFrKcXhRp2D8dPBGSV3LiRITWS237R6rQvDhjich6wZlMbX+XKierSwVLTFqVkio5Y5AFr94DFZKGBOXAoEz0UCGZf3dcUncfcycFN5Zszb89JtJw8ktBZPZbbzSrI7WNHkQcj2nmDSF5HVnUg2i0K9502dRMpSC6L6Tdr3y9KpddVinq8zoVofr6ctWytVwrFZIeZwUhaVxI3j11VnT5ZLtfhXpNHpq9ZO0f2euSrbp/5F1TZ+VkwX5lpr4+3cdVReZAZtgot7hVTFIhaTf9HAcBCEAAAhCAAAQgAAEIQCC6BBCSsZBQKtMc3jaqDMvj84ELydJoTlRs2v3S5SN1WVbdE1KrImvLBZG6/YvH2z2PJSbn8qKvqTCClGwJTYSkOSFp7SF5eXa72Hb8TP8YIXPfszK289HehaDKxL5Djvev1D9oWDg6ZC01O96HkHQjVxGSHksmGyJTKyTHy2uyVKuIVlytdLnpMTPVkrSWXbUrPtuPU5mozzvncP/IujRkslIUlZnt7XHfg9wgJI2KNWsPyakz8uLKtAwVlrreThaW5Y21Obk3O9Lz/pEqMXelh+RLuctSbNQ6Plev9w09D99cm5fdaWSk10IUIXm91PF9CEAAAhCAAAQgAAEIQAAC8SGAkIyFkGxWSrZkkv1/s9ZSqEFXSOryq06+6mtla2lVlZG6NKsfX/oc5YmFDSmJmERImhKSh2Xspkdl/eyUo5jXlosy+eBx67E9C7H+ZnWm7rfq9GvltQuSuu0JGUNI9i6E9xwWhKQHYsmGhGwXeCoHL5ZWrYpHrXq0c3O7h2NTgjrbt1LPyfV6TcbKa5bMbH8P3PcgNwhJo0JSxdbezEk5MHXGqljUqsXtbndPjciBqbOyN3Oq59et1ZF3TJ2R99YXHX3k6R8lfHd+XHSZWa+FXNLbQ0g6iiIHQwACEIAABCAAAQhAAAIQiCQBhCRCMsAKyWYVZ3nS2dJYWhFZvDIrKg39/NJqyXJm0arEbFac9ip6o/84hKRBIbnroKy8fklkmz1RtzoP5h5925JhYz0tm9qsjpz9xzekni9t1fy231v7xaik9h91t2QsS70iJB3KRK9EnEpJp7den1tl5JVSXtbqzvaO1BNwoVZ2VZnZ62tOxOMQkqGQa/2ZYdFqyW43lYF6TK8Cry89ZC25+sOV6W0/27b64VSlKPdMjVhLxfb6/Dzu5JZ9h5DcKnF8DwIQgAAEIAABCEAAAhCAQLwIICQRkoEKSV16tTLtoAKr0ZDaalFqK4VAzrxGpSYqTHV5WPuVptEXkNe+V4SkISG557CM9R2UucFfSH3NmRgsXc1J+p6ne1u2Vasj9x2RglZmOthLr3VSrg+nJHXA5R6WCEmEpCEhGZRwUxl5sZS3lodtnTt2/602dLnWAsu1+pURhOSWgiiO4kxF5kB6WB5dnBDdh9LJV1Ua8no+Jyo048jG9HtCSDpJI8dCAAIQgAAEIAABCEAAAhCIJgGEJEIyeCE5u2L/bPHGt80AACAASURBVGk0pFGzv9+k/Yavf6RWSpbG56VwbiqxUhIhaU5IjvcPSvbzL0o1l79+SLf6SaMhs998Q8Z2HZSxfid7OQ5aS73O/sPrUl/vrQp5fWRK0nciJHteLndDxrJkqwdLb/olrFy2qzJSqzBz1ZLoHnROv3SPS7dLxQYlXiP5PAjJRAg2lZE7U0PytdxV61x0eh5OV4ry4PR5S2ialndxfH6EpNNEcjwEIAABCEAAAhCAAAQgAIHoEUBIIiSDFZIXZ6TiVLQYOK+0KrN4aUaSunQrQtKgkBw4LBP7HpPi1Zzj5Os+q1N/+2KzStKOlBw4LGM3PiKZTz8npcszPVVH6ossXp7dEJIHXe2h6FboRf3xCMl4CkmVkSoT56pl0UpHp1+VRkPSVEday9X6JjsRkrEXkrpnpArJ7yyMS6q87vQ0lGqjLrrE6y6qI33LCkLScSx5AAQgAAEIQAACEIAABCAAgcgRQEgiJAMXktX5NU9PlEa1blV2tZZ2reWLUi9UepYr1ourN6SSW03s0q0ISYNCUpdt3XVQln54RhplZ8vJaXZVpE9/6RUZ23lQxnZvIwj7DsnojY9I9u9ekvUzk67Ol/L4vKTvftp63VGXgiZfP0IyXkJSKyJVRo6W12S5VumhLrL58awiU0WctuebkEt62whJ3yST6Uq+PZmTlkS8bfK0PLeSlcVapacxqJ5/90ydpToys/X+j170M0Kyp2jyIAhAAAIQgAAEIAABCEAAApEigJBESAYnJM9lLVlSXXT+l+lbnVW632N1Li/lzKKURnNWlZbKmOKVWdFKscrUktRWils91Nb36sWK1VYSqyQRkmaF5Hj/IZl84DmpzDjYb7Ut1eX0osw+/DMZ33tERj/xfRm94RFrWdaxmx61JOTox78nE7c8Jrnvvinl9ELbI3u7q/uuWvtX7tpGgLJHZNfqUYRkfIRba4lWrWx0uk9d+1m4UqvK5VLeEpvISB/zgZCMpZDszwzLzvSQfGb6vPx8bb6n5ZL1fJypFuWh2ctUR/ooI1VoIiTbf/tzHwIQgAAEIAABCEAAAhCAQDwJICQRkpEUkvVC2RIphXNZKYxMNSsZ9f757Ob9s1NNAaoVmXXny+Q1tEpydrXZfsJygpA0LCT3HJbRXQdl9WeXe8quflxVF9Yk/9aozB9+R2b+4Scy/eVXZPqrr1n7TC48+Z7kf35VtKrYi69yaqEpJLeryERIIiQTUIWnVVQjxRVLIs5WS1Jp9L4HsopMra5UuYmM9FFGai4RkrETkrtSQ3JzprlEqy6Z3OtXvlaV786PIyN9lpEIyV4TyuMgAAEIQAACEIAABCAAAQhEiwBCMmGiqfCB95uV8sR8cELy/EaF5IKLJVsbDavqUSsgLRH5gfczLR98f9NNOXlhWqq5VWnUnF8Yrq+VpHgxeXtJIiTNC8mxvkMy9TfPSyXbW5Vk66OoUa1ZclKrGLUtryqUW+3rv1qZnL7rmIztPtRVuplcEjXsz02FpM/SyWch2qqK1P3pVuvVnpZobZ1Xa/WqjG/ISJZqDSAXCMnYCMlWVeQD0+fk1dVZa7nk1nnl9N/5WlkeXUiJLvuqNy+WJaWN63OkQtJpQjkeAhCAAAQgAAEIQAACEIBA9AggJLsJrVj/3ICQvDhjLbPa66mie0MWL8/ak5GtvtuonKzknP+FvC4Lq9VfViVmq70E/IuQNC8kVZ6N7XxU5h59W3T54DB/rZ/OSOrAUYSkyypQhGQA4skHKdleFZmrlqTsoipSz/OVWkWuIiODrQpFSMZCtu1KD1ni8HsLE3KxtOrqY3OiXJBvzF2V3elhGUBGBpIPhKSryPJgCEAAAhCAAAQgAAEIQAACkSCAkEyAXOqoGnz/PZsQktNSyfV4kUiXUJ1ediYjW+91ZEqKV3NSL1WdnZitZVstqblFBWar/Zj9i5AMh5AcHxiU8ZsPy8pPLjnLrcujdV9WJ+dK/t1xSe0/KlrVGfYqxDC/PoRk9ISkykitjJzwoCqy3mjIQrXMnpE+SOOuS94iJAMRTn5VB2r1osrIe7Mj8srqrOjeq26+zhRW5Aszl+Sm1AkqIwOUsQhJN6nlsRCAAAQgAAEIQAACEIAABKJBACEZM5F0ffm4lUwzICQvTEtldqWns6O+Vt5YPnWr99Lte1kp9PjcteVCbxI0wtlCSIZESGqVZN8ha3/G1Z9d6Xk/SScn3Nq7E7L07ClH+0uuvnlFUrc/iZCkQjLYqjYT4qrtOVVEahXWdLUoJZdVkdVGQ3TPSW2PPSMNiGmEZGSF5O70kPSlh+Vrc1flbLG38WXrM1J3G39rbV4emD6PjAxQRLZENUKylUT+hQAEIAABCEAAAhCAAAQgEF8CCMkISyNn8nErYWdISE473xOvUa9LZXrF3dKpI1Oie082yjVHZ3RThG7FL77fQ0iGR0i2lm5N3XlMll86J7qMsF9fhfNZyXz6WVl4algaDqqJl18akdStT8h43yAVki6kJBWSBkRUm2DsWkW3cWyrKnK0vCZLtYrUXe0WKVKs12SyUpBmu9FgYJdVZI5DSEZOSLaqIm+fPC1PLU3KTLXo6qMxX6vK8eVpOTB1xqq2bEky/r3+no9es0FIuoowD4YABCAAAQhAAAIQgAAEIBAJAghJhKQ4uZbaqNabeyqez0pvQjQruhyk069GuSqlsXlRYdLb805bMlP3n9SKRydf1r6VV3PunjtiOUNIhktIWlJy10FL+i0eG5LKbI/LHm8T/OL5aZn6m+dlbPdBWX39skhDa0XsfDVk7tAvZPzmx8RaYtaFkAvzcqpBvDaEZPhlnFYvqjhUgViou/vjABWZKjTHyutWm9puZARe3F4rQjJSQrI/M2xJw7+dvSi/WF+UqssKZT3vvj0/Lnszp0QrLr0WbbRnT2oiJO2MuTgGAhCAAAQgAAEIQAACEIBAtAkgJCMminqWcVu+z6ArJJtSsDQ+7/is0WotlYmuhOT5rLXka3U+7+j560WVoXPuqjO35B/eCkuEZPiEpCUldY/GgcMy/ZXXZPWnV6S+XnGU5a0Orq0UZfnlEZl84Acytuugtexq4ezUVodu/b2GSPahV2RsN/tHupWWCMnwCrlWVeTlUl7mqmXRJVbdfGlVZLZSlIulvIxsSE5kpMH+R0hGRsL1bQjDRxYnZLy85uY0lNV6VV5cmZG/spZoHZKBzHBkOMRRciIkXcWZB0MAAhCAAAQgAAEIQAACEIgEAYRkxERRLITkaE4atbqjE6ReKG/ISBcVkhvVlbr0q5Mvrc4spxYQkjt2yI5rbgc+/FFZ3X+cZTqDrAocGJTRGx6R1G1PSu47b0r+7VGpzDjLtOa/urgm6ycmZPbhn8nEzYdlbOejMt4/aFU5ltP2q5hVimY+/ZwlM90KuaQ/HiFpUEhtU/HXkpFj5TVLYDj5/Lj22M2qyDVrr0j2iwxJnyMkQy/idInW3elhuWPqjLy0MuP6XNTzulUVuYuqyFD0P0Ly2k8M/g8BCEAAAhCAAAQgAAEIQCB+BBCSCMlgl2w9l5Xi1ZzUi84qu2qrRW+E4DnnS8YiJF/pEJEtMYmQNFdJOdZ3SEZvfERS+4/K9Fdfk4WjJyT/zpiURnOWoNRzRpdY1j1TtQpSpaVWJ6+9NyGLTw/LzNd/LOm7n2qKSK28VKnaPyiZu5+W6pz9KuJSaqHZzi4qJN0KVYRkSORUm5xUaaG3tAdLtBbrdaoi29iGqiIUIRkKIXW9qj+tXFRpqJWMukSrm/rk/DVVkbr86/Wel+/bW2rVK04IyfhdaOAdQQACEIAABCAAAQhAAAIQuJYAQhIhGbyQ1H0c88Vrs7jt/1WoFM65qY7cWB51ZEqcVH/pi9LlYlXkuFsuNrzLs25VdcuSreZEo1Op1RKTVtXkgaMy9bkXZPorr8rsP70uc99/S3LffVNm//F1mf7qqzL1+RclfdcxGbvxERn9xPc/uMzqQLM6Mvfwm1JfK217Prb/MP/uuKT3P/nBtoKsGI3RcyEkwyUkW9WLurRq2cUedSpPVmoVGS+vUxWJkER+ZZxJLpWRfelheWj2srXHavvnj9P7WuX88MZekVRFOusHr6Tjdu0gJJ0mmuMhAAEIQAACEIAABCAAAQhEjwBCEiEZvJC8NCPVBWf7/nizZKtKwaxUssuOzlSt5tSqM4QkS7Y6lYVBH6/7OOrSq1o5qYJSpaN10/s3PmL9zNrrcWAL4apCsu+Q5N+6KlK3X3+y8MQJmdj3mIz3UyHptr8RkuERkueLK5b8mKmWXO0XWWnUZbZakkulvCUjtdoyVJWBvJ5mf1AhGUpRqjJSKxi/krsi6XLB0dit/eCaNOTNtXn53OxF2ZkastrcTozxMzOyEiHZnlruQwACEIAABCAAAQhAAAIQiCcBhCRCMlghae3jmJXy5JKjM0qrFItXZl1KwawUL047Wo5SX2S9UJHiZbfPTYWkW1nD47eQiF5WB/YPSur2Jx2dm7qc8dTnfkh1pEf9gJAMh6xrScPpatGVjFyrV62lXrW9VrUlMjIcfdzRDwjJ0AlJqzIyMyRfyl2WTKV3GTlXK8sTSxk5MHVGdqZPhO59Ij835SdC0tHUiIMhAAEIQAACEIAABCAAAQhEkgBCEiEZsJCctpZeLY3NSaNWt33SNCo1KU24XDZV96+8PCvVJWcXtuprZSlciJZQ3GoZViffY8lWn+WfDYE1etOjG9WN35fRG7rcbnzE2v+xZ2mrFZP9gzLztR+L7j1p96t0NSfpA8dkbPfB5h6UNt5Xz68xAW0jJM3LqpaM1GVaqw37lcLt50xdGrJQK8vV8hpVkVGpwERIhkrU7ckMiwrJz89espY6bj+/nNwfKa7I1+auSt/Gsq/Iv035F0YWCEkn6eZYCEAAAhCAAAQgAAEIQAAC0SSAkERIGhGSKgad7FPXqDekklt1t4/kyJS19Gq9VHV0ttaWC+6eN4IZQ0gaFJIby6nmvvVTmX/ihMwffmf725F3rX0itbpR95PsSfhtLNe6/Op5aVTt/6HA0g9Oy8Qtj7uToQkQjXb7BCFpXkhqJaMuDalLrfbyVWs0rCVaL5SoiuyoQgyznERIhkpI9qWH5N7siOh51OvXO+uL8sD0ObkxdUIGHO5bGUZZl4TXhJDsNe08DgIQgAAEIAABCEAAAhCAQHQIICQjKIucVLptf2xWyhPzwQvJ87p06oxUc3lHZ4q7pVOzoiwq0yuOnlP30tPHFM41H789z/hUUSIkzQpJFYvrw2mrilgF+ra3cs2qapz+u5dlbFePlYq6XOv+J60qZNsnSKMh0w+93JSgW+1JiWh0LIcRkmaFpMpIrWos1Gu2T4P2A9+XkSzRGr19MhGSoRGSfelh2Zc5Ja+uzrafXo7uv7e+KPdmz8rO9JDsQUaGpm+7SVWEpKOYczAEIAABCEAAAhCAAAQgAIFIEkBIIiQNCMnmsq3l1IKzk6bRsCRmYWTKkouO5OBIVnR5yXqx4ug5de/K0vg8QnLHDtmxxe3Ahz8qq/uPOxYvdivGEnncwGFLLK786KKjc3Pp2VMyse+xHqokB63nWzg2JLo0st2v0mhO0ncd612CIiw7zhuEpDkhqUu1XizmraVW7Z4D7cfVGw3JVctWRRf7RZrrx56rMhGSoZBWA+lh63U8PD8upYb9z6P2c/FUYVnunz4nu9JDoXhP3SQcP99cRhYh2Z5k7kMAAhCAAAQgAAEIQAACEIgnAYQkQtKR9NDlHFUkFs67rBjU/RyvzEq9UHZ0ZlmCcDQnjqSkVd2Ylcqs86W/dP/IorV/pMv3G7GcUSFpsEJyz2EZ231I5g6+LbV8yfb5UZ5cksz9z8nYTodVkrsPyuT9z0klu2z7ufTA3PfekvGbD8u4LveKXPSEAULSnMhSiThZKYpWOTr90j0j56tluVjKW3tG9izFwrykadxfG0IyFPJOqyM/nT1nnYtOz0M9Xs/jv5o+b1VGIvo2RV9UWCAke0k9j4EABCAAAQhAAAIQgAAEIBAtAgjJiIkiR1WBXd+bqSVbdWnTjSVUp5acnTGNhrX3pFW1aKdScmOp1crMiqPqL31R7+9baed5urKO1nKuCEmzQnK8/5BMfua4VGacSfSV1y5YezraXrp19yHRvSfX3p2QRt3+nnnFq7OSvuspqiM9FrEISTNC8lxxVS6X8rJad7a/sH5OqMCcq5ZEKyzPFlcsIaJSxM+bPhfS02MGCEnjQlKrI3Wp1qPLk87GhXoeSkNOF5flU9kR+cuJd+Wm1Anfb7upwPQ8MwhJx9HnARCAAAQgAAEIQAACEIAABCJHACEZM5HkTFiaFJLNZVuLV3Kie0M6/dKlV8uZRSmMZDeWU1XB2api3Lh/dkqKF6elOpe39uJz/ByFilXFudlutKSisyx88L0hJA0Lyf+/vXv9kesuDzhuiYoW2qpIDXlR9R5VRRRFEUjQF6j9F9o3hVcUCEmcBBUESVTaqnGR6EUIxAukqkIQJ3YI0EAqoEBNQgATkxRImtiO48Re22uv1+tbbK+9673+qjPrzeUcn3h2POc8s7/zsTRyZrK74/M5z2Bmvnlmis9kvGVrOv/zQ2vaYC4+a/Lk1sd7ofBKUXLsxnvTwQ9/OZ15eE8vvq/l8TH1he3pQPFntB05lM3I1Q1TQXLIkanPcLfr0nZk8bara/01t7yUji1cTIfnZ9LR+dk00eBl9efvu3i+F0BFySHOiyA59Li01q28my5tRxaPp7X+ml1aTI9MH0//cfJA2nzqUKOXey/9/E9PPZ82jq+/LcS1npc2v16QXOvk+3oCBAgQIECAAAECBAisPwFBUpBcU/AY2lu29twvbUmu8a0iVx9mxefdFbGxeAvZ2b1TK0Fy98rnSxZvB1sEy8WzMykN8CJzWlpO8yem08yln3c1cW89fq8gGRwke2/bel86/oXta3rb1uKxsXDqfDr9zafToY9+Le1//+beW7iO3byl99mSYzfdl8Y+eG/a/4HNaeJT30nnfvxCKh7Ta/k1+/xUGr/TduRqRBzm74LkEANTnzGy2DYstiPPLK79P4wpHjfFhuT88nLv9+Kfm74U93VkfiYVEVWQHOK8CJKhQXJ1O/KB04fX8tfRS1+7sLzc+/zX6aWF1PTl/KX7eOTc8VRsSd56WJQcVrQUJF8aaf9AgAABAgQIECBAgACBbAUESUEyMEiubkmu/bMkX/mIXJ5bSEvTF9PimZm08OKF3u9L5y+uObS88mcWG5gX9x1/xdblqzcI12NkXMufWZCMD5LFBuLBj341FVvEa/21vLCYLvzsYDp+z2Pp6L9+L43f9WA69LGv9d4GdvJzj6TTDz2Virc9XuuvpQtz6djnH13ZjLQdOdTtyCJsCpJDDEx9Bski7I3PzaQiaKyXXxOC5PBjrCAZGiSLsHfXxM70wsXp9fIwTD89f0qQHHKMFSTXzfj7gxIgQIAAAQIECBAgQGBgAUFSkIwNkr23WT2a5sZPrfkzHgee+it84/LiUpqfePHSW8F2K0SuRktBcgSCZLEl+aH70vEv/iQVIXCQX4vTs70N4pmdR9KF/zvcewvi+cmzqdgAXvOv5eV0+htP9SJcsXE5zM1AP2tl3gTJ9oNk8VmPg7xF5JofP0P6huW0nATJBuZEkAwLksWGYREkPzm5J11cw2cZD+khNfCPeez8SUFSkBx4fnwjAQIECBAgQIAAAQIEuiogSAqSwUGyCH4rn/nYCyXRWypLy2nh5HRaCXOrn0nZvSgpSI5GkOx9TuOt96dzP9k3WEQc4t9s5378fDr4ka+m4m1fBcRm5kOQbCA0vcamZPF2rXsvTqcXB3y71iE+vPr+UYJkQzMiSIYFyY2Hn0y3H34q3XPyYN+Pg1H4QkFy+G9Va0NyFCbbn4EAAQIECBAgQIAAAQLNCgiSguQIBMmVt26d2TPZ+/y7Zkf+tX/64tnZNLv3WKe3I4sYK0g2E5wGCXlFADz8j98c6C1WX3va+/+3xUwc/vuHehubgxyD7+lvngTJhmJTTZQstiMPzJ1PM0uL/T8Ygr9SkGxoRgTJsCB5y/iT6WMTz6Tt02t/G/HIh6MgKUhGzp/7JkCAAAECBAgQIECAwHoVECQFydEIksV52H00zT4/lRbPzoQ8nhbPza58buTu7m5GesvW/sJR24Ft7MZ70+Rnvp/mJs60/tiYfe5Ymvjn76Sxm7asfHbkraNp1PY5aeL+BMmGYlNNkCw+P/Lw/ExajN7MX8OjWpBsaEYEybAgWbxd698e3ZUOzF1YwyMh/ksFSUEyfgr9CQgQIECAAAECBAgQILD+BARJQXJ0gmTvXKxEyYWT59PyIJ9zN8hjcDmlhdMXep+vV0TR1SjX5d9tSI5edBv74L1p8rPfT/NH24uS53bsS0c++e3e27SO3bLVW7U2HGMFyYZi02sEyYn52UH+1gj7HkGyoRkRJEOD5N8d3Z1OLgz2WclRD0ZBUpCMmj33S4AAAQIECBAgQIAAgfUsIEgKkiMWJF9++9YivCzPLTT6+FpeWErzx6e9TWvpcSBIjl6QPLBxaxq78b40+en/SReeGm/0cbE0M59e/NYz6dAd/5mK7czivpvYCPQzXz1ngmRDsakmSO6cPZuOCpJpT41Pp24XJMOC5IfGf5H+YXJ3mllaavTvtWH/cEFSkBz2TPl5BAgQIECAAAECBAgQ6IKAIFkKMd3aijua5g6eHL0gWZyTYlNx99E0d+hUKj7XcejbksvLaeHMTJobP5Vm91y6v07PwuSrNkMFyVeHopEJZxvvT/s/sDkd/sRD6fRDT6WFE9ND/3uqeIvWE196LB247csrnxm5cUQtGt5WjDjngmR7QfLZ2XOpeMvWYwsXh/4YavIH2pBsaEYEydAg+U/Hnk1LabnJh87Qf7YgKUgOfaj8QAIECBAgQIAAAQIECHRAQJDsdIRaCX5rmvPl5TQ3fjrNPNvGW5uuRMnicyXnjpxOC6fOX/XGZLERWQTOuSMvrmxF7ppo6VheHfxGPXwLkqMd4YpNyQO33d/7XMkz334mXTxwck0P4/IXL01fTNNPjKUTm3ekI5u+tfJ5kTdvsRXZcvQUJBuKTZfZACyC5O7Zs+vubSKLx26x1VnE1E5tMF7mHA71+AXJkCB56+Gn0s3jT6bPTL1Q/mtp5K///MLpVHz+ZXEMt7kMxeDjMwfTO++4LW3YsKFy2bRp08jPhD8gAQIECBAgQIAAAQIECFxZQJDseJAsYl/x1qj9XuYmXkzF97Qa1IptyV0Tafa5yXTx4Mk0P3W2FxWLt5Us3tJ1ebH+bb6KzcriaxbPzKT5Y2dXNiJfmHppA7PV41hHsyZIjnaQ7G3v3bI17X//5l40nPjUd9OJ+59IZx95Ls0+O9n7TNS6//lfnlvs/fvedvDuo+nM93anY59/NI3f9WBv+7L4rEpv0Rpz/gXJ9oJkEbOKKHlg7kKanJ9dN5ciRu6bO9/7sw81yDUd/Eb95wuSQwlKg4S5Iuh9YmJXuv/0+Lq6fPb482nj4SfD3AaxHvXvESTr/p+b2wkQIECAAAECBAgQIJCPgCC5jiJRM/HsaJrZObG2SyvbkZfbKFwJk8Vbuc6+MJUujp3oveVssbFZbDz2ourU2V54LP65uK34d0XE7EXUS2Gz93awnT/vl/N9+TZBMiZIDfQ2obdsTUVELN7K9eDffCUdufubafJzD6fjX9ieTty7I5164H/T6W88mU599Wfp+OYdaerff9T79xP/8t3e1x68/cu9sDn2oftsRLa8EVk+34Jku0GyCHrFlmTxWZLr5VJsRhYhVYwcsoEgGRrWbjn8ZHrfoZ+tq8uN478INRv1uDjIn0+QzOcFBkdCgAABAgQIECBAgACBOgFBUphqd9txKN4rb+XaC4vFW64WlyKqFr9f+uzJl66v/vvi9rCQ+nLoayYqD//nL+w9nvY+8XTatm1b73K5t88qbrvjXX+Vzn3sW0JWcMjqha2N96exm7ek4u1cizi5/6/vSfvf96W0//33pLGb7ktjH9y8cr24/QObexGz+NqxW7Y6f6Nw/m69PwmSQ45Mwp1w2e8MCJLimrddDZ8BQbLu6brbCRAgQIAAAQIECBAgkI+AIDmUQDb8ILRewtXo/Tnb+GzL/M+3ILmONiT7iWkbt6YDGzM7pn6Oe519jSApSNp8DJoBQTI8Rg2yUed78vr8SkEynxcYHAkBAgQIECBAgAABAgTqBARJQXIdbkjmHwSjQ68gKd6V307U9eZnQpAMilH9btH5unw3LgVJQdKGZPgMCJJ1T9fdToAAAQIECBAgQIAAgXwEBElBUpA0A5UZECSbj08CH+PyDAiSgqQNyaAZECTDY5Rtx7y2HQc5n4JkPi8wOBICBAgQIECAAAECBAjUCQiSYlQlRkVv57n/+A1QQVIsK8cy15ufCUEyKEbZfMx387HfcytICpI2JMNnQJCse7rudgIECBAgQIAAAQIECOQjIEgKkoKkGajMgCDZfHwS+BiXZ0CQFCRtSAbNgCAZHqMG2ajzPXltVQqS+bzA4EgIECBAgAABAgQIECBQJyBIilGVGGVDMX5DMfocCJJiWTmWud78TAiSQTGq3y06X5fvJqUgKUjakAyfAUGy7um62wkQIECAAAECBAgQIJCPgCApSAqSZqAyA4Jk8/FJ4GNcngFBUpC0IRk0A4JkeIyy7ZjXtuMg51OQzOcFBkdCgAABAgQIECBAgACBOgFBUoyqxKjo7Tz3H7+hKUiKZeVY5nrzMyFIBsUom4/5bj72e24FSUHShmT4DAiSdU/X3U6AAAECBAgQIECAAIF8BARJQVKQNAOVGRAkm49PAh/j8gwIkoKkDcmgGRAkw2PUIBt1vievrUpBMp8XGBwJAQIECBAgQIAAAQIE6gQESTGqEqNsKMZvKEafA0FSLCvHMtebnwlBMihGD/vHcwAAGeFJREFU9btF5+vy3aQUJAVJG5LhMyBI1j1ddzsBAgQIECBAgAABAgTyERAkBUlB0gxUZkCQbD4+CXyMyzMgSAqSNiSDZkCQDI9Rth3z2nYc5HwKkvm8wOBICBAgQIAAAQIECBAgUCcgSIpRlRgVvZ3n/uM3NAVJsawcy1xvfiYEyaAYZfMx383Hfs+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8hqYgKZaVY5nrzc+EIBkUo2w+5rv52O+5FSQFSRuS4TMgSNY9XXc7AQIECBAgQIAAAQIE8hEQJAVJQdIMVGZAkGw+Pgl8jMszIEgKkjYkg2ZAkAyPUYNs1PmevLYqBcl8XmBwJAQIECBAgAABAgQIEKgTECTFqEqMsqEYv6EYfQ4ESbGsHMtcb34mBMmgGNXvFp2vy3eTUpAUJG1Ihs+AIFn3dN3tBAgQIECAAAECBAgQyEdAkBQkBUkzUJkBQbL5+CTwMS7PgCApSNqQDJoBQTI8Rtl2zGvbcZDzKUjm8wKDIyFAgAABAgQIECBAgECdgCApRlViVPR2nvuP39AUJMWycixzvfmZECSDYpTNx3w3H/s9t4KkIGlDMnwGBMm6p+tuJ0CAAAECBAgQIECAQD4CgqQgKUiagcoMCJLNxyeBj3F5BgRJQdKGZNAMCJLhMWqQjTrfk9dWpSCZzwsMjoQAAQIECBAgQIAAAQJ1AoKkGFWJUTYU4zcUo8+BICmWlWOZ683PhCAZFKP63aLzdfluUgqSgqQNyfAZECTrnq67nQABAgQIECBAgAABAvkICJKCpCBpBiozIEg2H58EPsblGRAkBUkbkkEzIEiGxyjbjnltOw5yPgXJfF5gcCQECBAgQIAAAQIECBCoExAkxahKjIreznP/8RuagqRYVo5lrjc/E4JkUIyy+Zjv5mO/51aQFCRtSIbPgCBZ93Td7QQIECBAgAABAgQIEMhHQJAUJAVJM1CZAUGy+fgk8DEuz4AgKUjakAyaAUEyPEYNslHne/LaqhQk83mBwZEQIECAAAECBAgQIECgTkCQFKMqMcqGYvyGYvQ5ECTFsnIsc735mRAkg2JUv1t0vi7fTUpBUpC0IRk+A4Jk3dN1txMgQIAAAQIECBAgQCAfAUFSkBQkzUBlBgTJ5uOTwMe4PAOCpCBpQzJoBgTJ8Bhl2zGvbcdBzqcgmc8LDI6EAAECBAgQIECAAAECdQKCpBhViVHR23nuP35DU5AUy8qxzPXmZ0KQDIpRNh/z3Xzs99wKkoKkDcnwGRAk656uu50AAQIECBAgQIAAAQL5CAiSgqQgaQYqMyBINh+fBD7G5RkQJAVJG5JBMyBIhseoQTbqfE9eW5WCZD4vMDgSAgQIECBAgAABAgQI1AkIkmJUJUbZUIzfUIw+B4KkWFaOZa43PxOCZFCM6neLztflu0kpSAqSNiTDZ0CQrHu67nYCBAgQIECAAAECBAjkIyBICpKCpBmozIAg2Xx8EvgYl2dAkBQkbUgGzYAgGR6jbDvmte04yPkUJPN5gcGRECBAgAABAgQIECBAoE5AkBSjKjEqejvP/cdvaAqSYlk5lrne/EwIkkExyuZjvpuP/Z5bQVKQtCEZPgOCZN3TdbcTIECAAAECBAgQIEAgHwFBUpAUJM1AZQYEyebjk8DHuDwDgqQgaUMyaAYEyfAYNchGne/Ja6tSkMznBQZHQoAAAQIECBAgQIAAgToBQVKMqsQoG4rxG4rR50CQFMvKscz15mdCkAyKUf1u0fm6fDcpBUlB0oZk+AwIknVP191OgAABAgQIECBAgACBfAQESUFSkDQDlRkQJJuPTwIf4/IMCJKCpA3JoBkQJMNjlG3HvLYdBzmfgmQ+LzA4EgIECBAgQIAAAQIECNQJCJJiVCVGRW/nuf/4DU1BUiwrxzLXm58JQTIoRtl8zHfzsd9zK0gKkjYkw2dAkKx7uu52AgQIECBAgAABAgQI5CMgSAqSgqQZqMyAINl8fBL4GJdnQJAUJG1IBs2AIBkeowbZqPM9eW1VCpL5vMDgSAgQIECAAAECBAgQIFAnIEiKUZUYZUMxfkMx+hwIkmJZOZa53vxMCJJBMarfLTpfl+8mpSApSNqQDJ8BQbLu6brbCRAgQIAAAQIECBAgkI+AIClICpJmoDIDgmTz8UngY1yeAUFSkLQhGTQDgmR4jLLtmNe24yDnU5DM5wUGR0KAAAECBAgQIECAAIE6AUFSjKrEqOjtPPcfv6EpSIpl5VjmevMzIUgGxSibj/luPvZ7bgVJQdKGZPgMCJJ1T9fdToAAAQIECBAgQIAAgXwEBElBUpA0A5UZECSbj08CH+PyDAiSgqQNyaAZECTDY9QgG3W+J6+tSkEynxcYHAkBAgQIECBAgAABAgTqBARJMaoSo2woxm8oRp8DQVIsK8cy15ufCUEyKEb1u0Xn6/LdpBQkBUkbkuEzIEjWPV13OwECBAgQIECAAAECBPIRECQFSUHSDFRmQJBsPj4JfIzLMyBICpI2JINmQJAMj1G2HfPadhzkfAqS+bzA4EgIECBAgAABAgQIECBQJyBIilGVGBW9nef+4zc0BUmxrBzLXG9+JgTJoBhl8zHfzcd+z60gKUjakAyfAUGy7um62wkQIECAAAECBAgQIJCPgCApSAqSZqAyA4Jk8/FJ4GNcngFBUpC0IRk0A4JkeIwaZKPO9+S1VSlI5vMCgyMhQIAAAQIECBAgQIBAnYAgKUZVYpQNxfgNxehzIEiKZeVY5nrzMyFIBsWofrfofF2+m5SCpCBpQzJ8BgTJuqfrbidAgAABAgQIECBAgEA+AoKkIClImoHKDAiSzccngY9xeQYESUHShmTQDAiS4THKtmNe246DnE9BMp8XGBwJAQIECBAgQIAAAQIE6gQESTGqEqOit/Pcf/yGpiAplpVjmevNz4QgGRSjbD7mu/nY77kVJAVJG5LhMyBI1j1ddzsBAgQIECBAgAABAgTyERAkBUlB0gxUZkCQbD4+CXyMyzMgSAqSNiSDZkCQDI9Rg2zU+Z68tioFyXxeYHAkBAgQIECAAAECBAgQqBMQJMWoSoyyoRi/oRh9DgRJsawcy1xvfiYEyaAY1e8Wna/Ld5NSkBQkbUiGz4AgWfd03e0ECBAgQIAAAQIECBDIR0CQFCQFSTNQmQFBsvn4JPAxLs+AIClI2pAMmgFBMjxG2XbMa9txkPMpSObzAoMjIUCAAAECBAgQIECAQJ2AIClGVWJU9Hae+4/f0BQkxbJyLHO9+ZkQJINilM3HfDcf+z23gqQgaUMyfAYEybqn624nQIAAAQIECBAgQIBAPgKCpCApSJqBygwIks3HJ4GPcXkGBElB0oZk0AwIkuExapCNOt+T11alIJnPCwyOhAABAgQIECBAgAABAnUCgqQYVYlRNhTjNxSjz4EgKZaVY5nrzc+EIBkUo/rdovN1+W5SCpKCpA3J8BkQJOuerrudAAECBAgQIECAAAEC+QgIkoKkIGkGKjMgSDYfnwQ+xuUZECQFSRuSQTMgSIbHKNuOeW07DnI+Bcl8XmBwJAQIECBAgAABAgQIEKgTECTFqEqMit7Oc//xG5qCpFhWjmWuNz8TgmRQjLL5mO/mY7/nVpAUJG1Ihs+AIFn3dN3tBAgQIECAAAECBAgQyEdAkBQkBUkzUJkBQbL5+CTwMS7PgCApSNqQDJoBQTI8Rg2yUed78tqqFCTzeYHBkRAgQIAAAQIECBAgQKBOQJAUoyoxyoZi/IZi9DkQJMWycixzvfmZECSDYlS/W3S+Lt9NSkFSkLQhGT4DgmTd03W3EyBAgAABAgQIECBAIB8BQVKQFCTNQGUGBMnm45PAx7g8A4KkIGlDMmgGBMnwGGXbMa9tx0HOpyCZzwsMjoQAAQIECBAgQIAAAQJ1AoKkGFWJUdHbee4/fkNTkBTLyrHM9eZnQpAMilE2H/PdfOz33AqSgqQNyfAZECTrnq67nQABAgQIECBAgAABAvkICJKCpCBpBiozIEg2H58EPsblGRAkBUkbkkEzIEiGx6hBNup8T15blYJkPi8wOBICBAgQIECAAAECBAjUCYxskHzHO96RNmzY0Lts27YtlS8nnj6Q5p6bqoQU23Xx23XOwfo/B4KkWFaOZa43PxOCZFCM6neLztflu0kpSAqSNiTDZ0CQrHu67nYCBAgQIECAAAECBAjkIzCyQfL6668XJG3uCc5BMyBINh+fBD7G5RkQJAVJG5JBMyBIhsco2455bTsOcj4FyXxeYHAkBAgQIECAAAECBAgQqBMY2SC5c+fO9Pjjj9uQDApSthzX/5bj1ZxDQVIsK8cy15ufCUEyKEbZfMx387HfcytICpI2JMNnQJCse7rudgIECBAgQIAAAQIECOQjMLJBcpW4eNvW8tu1Fte9ZWu3g9nVxDbfe+XZESSbj08CH+PyDAiSgqQNyaAZECTDY9QgG3W+J6+tSkFy9dmv3wkQIECAAAECBAgQIJCvgCBpA9HbopqBygwIkmJZOZa53vxMCJJBMarfLTpfl+8mpSApSNqQDJ8BQTLfFxwcGQECBAgQIECAAAECBFYFBEkxqhKjbBBeeYMwdyNBsvn4JPAxLs+AIClI2pAMmgFBMjxG2XbMa9txkPMpSK4+Pfc7AQIECBAgQIAAAQIE8hUQJAVJQdIMVGZAkBTLyrHM9eZnQpAMilE2H/PdfOz33AqSgqQNyfAZECTzfcHBkREgQIAAAQIECBAgQGBVQJAUoyoxKvftP8d35Q1QQbL5+CTwMS7PgCApSNqQDJoBQTI8Rg2yUed78tqqFCRXn577nQABAgQIECBAgAABAvkKCJKCpCBpBiozIEiKZeVY5nrzMyFIBsWofrfofF2+m5SCpCBpQzJ8BgTJfF9wcGQECBAgQIAAAQIECBBYFRAkxahKjLJBeOUNwtyNBMnm45PAx7g8A4KkIGlDMmgGBMnwGGXbMa9tx0HOpyC5+vTc7wQIECBAgAABAgQIEMhXYN0GyZPPHEjzz02l2T2TLgzMwJBnYHHvibT3iafTtm3bepcNGzaky13u/NP3pPMf/+906LYHXBiYgaucgZMfeShte8+/Xfaxds2f/HH6zd/97fTw87vTniKeuDAwA8Obgbnp9Nz8+fTDHY+99Pfe6t9/r/z9mVPH0g1/9u70Fw9+Md0+8bQLAzMwxBm44+J4euedt1/278BNmzbl+2zckREgQIAAAQIECBAgQKBDAus8SB4XooYcogRegbuYgaW+g+R708wd30mHb/+KCwMzcJUzcPqj/5Uefu+nL/ti7DVve8vLQXJuOu1xYWAGhjgD51eC5E93XDlI/vm7019+/Uvpw5M7XRiYgSHOwJ3zR9K77hIkO/Q6hEMlQIAAAQIECBAgQKCDAus2SG7/wY/Sjh9uT489+mMXBmZgyDNQPLZ++MgPXnph9nLbkcVt177xTen6a/8wvfWa33NhYAaucgbe9uY/SNe96bcuGyR/6Vd+Of3qr/9aeuDrD6ZHdzzmwsAMDHkGiu3I7z/88Et/771yM3L1n3+wfXv6o7e8Jf3G7/9OKraWXRiYgeHNwLXXvzW98dprLvt3oA3JDr5K4ZAJECBAgAABAgQIEMhSYN0GydUXh/y+8paaHDg0OQN1QdLtl38rWy5cmpiBN7zhDWnLli2vGUya/N8BP9vfM2ZgW7ruuusuG0yaeMz7mf4uMQMrMyBIZvk6hIMiQIAAAQIECBAgQKCDAiMfJF//+td74afm8/u8SOGFqrZm4HWve53HocehGQiegSJItvWYdz/+fjEDZsAMmIFRmQFBsoOvUjhkAgQIECBAgAABAgSyFBj5IPn2t7/dC7DBL4KPyosR/hxeGDMDZsAMmAEzYAbMgBkwA92aAUEyy9chHBQBAgQIECBAgAABAh0UGPkgecMNNwiSgqQZMANmwAyYATNgBsyAGTADZqCDM3D33Xd38Gm6QyZAgAABAgQIECBAgEB+AoJkB5/U+6/Ku/VflTvfzrcZMANmwAyYATNgBszAep0BQTK/FyEcEQECBAgQIECAAAEC3RQY+SC5b9++tGvXLhcGZsAMmAEzYAbMgBkwA2bADJiBjs3A1NRUN5+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3RoAAAQIECBAgQIAAAQIECBAgQIAAAQIECBAgQKBTAoJkp063gyVAgAABAgQIECBAgAABAgQIECBAgAABAgQIECDQroAg2a63eyNAgAABAgQIECBAgAABAgQIECBAgAABAgQIECDQKQFBslOn28ESIECAAAECBAgQIECAAAECBAgQIECAAAECBAgQaFdAkGzX270RIECAAAECBAgQIECAAAECBAgQIECAAAECBAgQ6JSAINmp0+1gCRAgQIAAAQIECBAgQIAAAQIECBAgQIAAAQIECLQrIEi26+3eCBAgQIAAAQIECBAgQIAAAQIECBAgQIAAAQIECHRKQJDs1Ol2sAQIECBAgAABAgQIECBAgAABAgQIECBAgAABAgTaFRAk2/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dGgAABAgQIECBAgAABAgQIECBAgAABAgQIECBAoFMCgmSnTreDJUCAAAECBAgQIECAAAECBAgQIECAAAECBAgQINCuwP8DGwD2cKquwQ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a:extLst>
              <a:ext uri="{FF2B5EF4-FFF2-40B4-BE49-F238E27FC236}">
                <a16:creationId xmlns:a16="http://schemas.microsoft.com/office/drawing/2014/main" id="{345ED4D7-D5CF-0C43-978F-F00996EF9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011" y="863600"/>
            <a:ext cx="2148996" cy="1422402"/>
          </a:xfrm>
          <a:prstGeom prst="rect">
            <a:avLst/>
          </a:prstGeom>
          <a:solidFill>
            <a:srgbClr val="F7F7F7"/>
          </a:solidFill>
        </p:spPr>
      </p:pic>
      <p:pic>
        <p:nvPicPr>
          <p:cNvPr id="3076" name="Picture 4">
            <a:extLst>
              <a:ext uri="{FF2B5EF4-FFF2-40B4-BE49-F238E27FC236}">
                <a16:creationId xmlns:a16="http://schemas.microsoft.com/office/drawing/2014/main" id="{CB8AF115-DCBA-364E-A76A-F2C937798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06" y="863600"/>
            <a:ext cx="2148994" cy="1422400"/>
          </a:xfrm>
          <a:prstGeom prst="rect">
            <a:avLst/>
          </a:prstGeom>
          <a:solidFill>
            <a:srgbClr val="F7F7F7"/>
          </a:solidFill>
        </p:spPr>
      </p:pic>
      <p:pic>
        <p:nvPicPr>
          <p:cNvPr id="3078" name="Picture 6">
            <a:extLst>
              <a:ext uri="{FF2B5EF4-FFF2-40B4-BE49-F238E27FC236}">
                <a16:creationId xmlns:a16="http://schemas.microsoft.com/office/drawing/2014/main" id="{40A0AD3D-412F-2449-A8BC-F836F35E6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011" y="2286000"/>
            <a:ext cx="2148995" cy="1422401"/>
          </a:xfrm>
          <a:prstGeom prst="rect">
            <a:avLst/>
          </a:prstGeom>
          <a:solidFill>
            <a:srgbClr val="F7F7F7"/>
          </a:solidFill>
        </p:spPr>
      </p:pic>
      <p:pic>
        <p:nvPicPr>
          <p:cNvPr id="3080" name="Picture 8">
            <a:extLst>
              <a:ext uri="{FF2B5EF4-FFF2-40B4-BE49-F238E27FC236}">
                <a16:creationId xmlns:a16="http://schemas.microsoft.com/office/drawing/2014/main" id="{2263A06D-AE68-7F41-85CB-FDE909517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9005" y="2286000"/>
            <a:ext cx="2148995" cy="1422401"/>
          </a:xfrm>
          <a:prstGeom prst="rect">
            <a:avLst/>
          </a:prstGeom>
          <a:solidFill>
            <a:srgbClr val="F7F7F7"/>
          </a:solidFill>
        </p:spPr>
      </p:pic>
      <p:pic>
        <p:nvPicPr>
          <p:cNvPr id="3082" name="Picture 10">
            <a:extLst>
              <a:ext uri="{FF2B5EF4-FFF2-40B4-BE49-F238E27FC236}">
                <a16:creationId xmlns:a16="http://schemas.microsoft.com/office/drawing/2014/main" id="{B5B7F567-B785-3F40-95B9-A330E9090E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0010" y="3651962"/>
            <a:ext cx="2148995" cy="1422401"/>
          </a:xfrm>
          <a:prstGeom prst="rect">
            <a:avLst/>
          </a:prstGeom>
          <a:solidFill>
            <a:srgbClr val="F7F7F7"/>
          </a:solidFill>
        </p:spPr>
      </p:pic>
      <p:pic>
        <p:nvPicPr>
          <p:cNvPr id="3084" name="Picture 12">
            <a:extLst>
              <a:ext uri="{FF2B5EF4-FFF2-40B4-BE49-F238E27FC236}">
                <a16:creationId xmlns:a16="http://schemas.microsoft.com/office/drawing/2014/main" id="{45BF043C-B53E-764F-BB95-520CC87D1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004" y="3651961"/>
            <a:ext cx="2148995" cy="1422401"/>
          </a:xfrm>
          <a:prstGeom prst="rect">
            <a:avLst/>
          </a:prstGeom>
          <a:solidFill>
            <a:srgbClr val="F7F7F7"/>
          </a:solidFill>
        </p:spPr>
      </p:pic>
      <p:pic>
        <p:nvPicPr>
          <p:cNvPr id="3086" name="Picture 14">
            <a:extLst>
              <a:ext uri="{FF2B5EF4-FFF2-40B4-BE49-F238E27FC236}">
                <a16:creationId xmlns:a16="http://schemas.microsoft.com/office/drawing/2014/main" id="{704FF74C-02EE-1541-909E-29E8855D5B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9004" y="5074360"/>
            <a:ext cx="2148995" cy="1422401"/>
          </a:xfrm>
          <a:prstGeom prst="rect">
            <a:avLst/>
          </a:prstGeom>
          <a:solidFill>
            <a:srgbClr val="F7F7F7"/>
          </a:solidFill>
        </p:spPr>
      </p:pic>
      <p:pic>
        <p:nvPicPr>
          <p:cNvPr id="3088" name="Picture 16">
            <a:extLst>
              <a:ext uri="{FF2B5EF4-FFF2-40B4-BE49-F238E27FC236}">
                <a16:creationId xmlns:a16="http://schemas.microsoft.com/office/drawing/2014/main" id="{A5529222-EA21-5F43-B7F5-CB168B374B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0009" y="5074357"/>
            <a:ext cx="2148998" cy="1422403"/>
          </a:xfrm>
          <a:prstGeom prst="rect">
            <a:avLst/>
          </a:prstGeom>
          <a:solidFill>
            <a:srgbClr val="F7F7F7"/>
          </a:solidFill>
        </p:spPr>
      </p:pic>
      <p:sp>
        <p:nvSpPr>
          <p:cNvPr id="15" name="Прямоугольник 14">
            <a:extLst>
              <a:ext uri="{FF2B5EF4-FFF2-40B4-BE49-F238E27FC236}">
                <a16:creationId xmlns:a16="http://schemas.microsoft.com/office/drawing/2014/main" id="{E5B40A51-526E-6D42-BFE9-BF2EFAE89472}"/>
              </a:ext>
            </a:extLst>
          </p:cNvPr>
          <p:cNvSpPr/>
          <p:nvPr/>
        </p:nvSpPr>
        <p:spPr>
          <a:xfrm>
            <a:off x="9690411" y="870306"/>
            <a:ext cx="2358714" cy="1486606"/>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37A369D7-4090-7846-B056-978337793F78}"/>
              </a:ext>
            </a:extLst>
          </p:cNvPr>
          <p:cNvSpPr/>
          <p:nvPr/>
        </p:nvSpPr>
        <p:spPr>
          <a:xfrm>
            <a:off x="359484" y="895175"/>
            <a:ext cx="5126916" cy="564915"/>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71594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solidFill>
                  <a:schemeClr val="bg1"/>
                </a:solidFill>
              </a:rPr>
              <a:t>Типы метода </a:t>
            </a:r>
            <a:r>
              <a:rPr lang="ru-RU" b="1" dirty="0" err="1">
                <a:solidFill>
                  <a:schemeClr val="bg1"/>
                </a:solidFill>
              </a:rPr>
              <a:t>Дропаут</a:t>
            </a:r>
            <a:r>
              <a:rPr lang="ru-RU" b="1" dirty="0">
                <a:solidFill>
                  <a:schemeClr val="bg1"/>
                </a:solidFill>
              </a:rPr>
              <a:t> </a:t>
            </a:r>
            <a:r>
              <a:rPr lang="en-US" b="1" dirty="0">
                <a:solidFill>
                  <a:schemeClr val="bg1"/>
                </a:solidFill>
              </a:rPr>
              <a:t>(Dropout)</a:t>
            </a:r>
            <a:endParaRPr lang="ru-RU"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p:spPr>
            <p:txBody>
              <a:bodyPr>
                <a:noAutofit/>
              </a:bodyPr>
              <a:lstStyle/>
              <a:p>
                <a:r>
                  <a:rPr lang="ru-RU" sz="2000" b="1" dirty="0">
                    <a:solidFill>
                      <a:schemeClr val="bg1"/>
                    </a:solidFill>
                    <a:cs typeface="Times New Roman" panose="02020603050405020304" pitchFamily="18" charset="0"/>
                  </a:rPr>
                  <a:t>Гауссов </a:t>
                </a:r>
                <a:r>
                  <a:rPr lang="ru-RU" sz="2000" b="1" dirty="0" err="1">
                    <a:solidFill>
                      <a:schemeClr val="bg1"/>
                    </a:solidFill>
                    <a:cs typeface="Times New Roman" panose="02020603050405020304" pitchFamily="18" charset="0"/>
                  </a:rPr>
                  <a:t>дропаут</a:t>
                </a:r>
                <a:r>
                  <a:rPr lang="ru-RU" sz="2000" dirty="0">
                    <a:solidFill>
                      <a:schemeClr val="bg1"/>
                    </a:solidFill>
                    <a:cs typeface="Times New Roman" panose="02020603050405020304" pitchFamily="18" charset="0"/>
                  </a:rPr>
                  <a:t>. – Идея частично снижать влияние выхода слоя, так, чтобы получить некоторое подобное шумы распределение. </a:t>
                </a:r>
                <a:endParaRPr lang="en-US" sz="2000" dirty="0">
                  <a:solidFill>
                    <a:schemeClr val="bg1"/>
                  </a:solidFill>
                  <a:cs typeface="Times New Roman" panose="02020603050405020304" pitchFamily="18" charset="0"/>
                </a:endParaRPr>
              </a:p>
              <a:p>
                <a:pPr lvl="2" eaLnBrk="0" fontAlgn="base" hangingPunct="0">
                  <a:lnSpc>
                    <a:spcPct val="100000"/>
                  </a:lnSpc>
                  <a:spcBef>
                    <a:spcPct val="0"/>
                  </a:spcBef>
                  <a:spcAft>
                    <a:spcPct val="0"/>
                  </a:spcAft>
                </a:pPr>
                <a14:m>
                  <m:oMath xmlns:m="http://schemas.openxmlformats.org/officeDocument/2006/math">
                    <m:r>
                      <a:rPr lang="ru-RU" i="1" dirty="0">
                        <a:solidFill>
                          <a:schemeClr val="bg1"/>
                        </a:solidFill>
                        <a:latin typeface="Cambria Math" panose="02040503050406030204" pitchFamily="18" charset="0"/>
                      </a:rPr>
                      <m:t>Фаза тренировки</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𝑦</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𝑐h𝑎𝑛𝑛𝑒𝑙</m:t>
                    </m:r>
                    <m:sSub>
                      <m:sSubPr>
                        <m:ctrlPr>
                          <a:rPr lang="ru-RU" b="0" i="1" dirty="0" smtClean="0">
                            <a:solidFill>
                              <a:schemeClr val="bg1"/>
                            </a:solidFill>
                            <a:latin typeface="Cambria Math" panose="02040503050406030204" pitchFamily="18" charset="0"/>
                          </a:rPr>
                        </m:ctrlPr>
                      </m:sSub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𝑓</m:t>
                            </m:r>
                            <m:d>
                              <m:dPr>
                                <m:ctrlPr>
                                  <a:rPr lang="en-US" i="1" dirty="0">
                                    <a:solidFill>
                                      <a:schemeClr val="bg1"/>
                                    </a:solidFill>
                                    <a:latin typeface="Cambria Math" panose="02040503050406030204" pitchFamily="18" charset="0"/>
                                  </a:rPr>
                                </m:ctrlPr>
                              </m:dPr>
                              <m:e>
                                <m:sSup>
                                  <m:sSupPr>
                                    <m:ctrlPr>
                                      <a:rPr lang="en-US" b="0" i="1" dirty="0" smtClean="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𝑊</m:t>
                                    </m:r>
                                  </m:e>
                                  <m:sup>
                                    <m:r>
                                      <a:rPr lang="en-US" i="1" dirty="0">
                                        <a:solidFill>
                                          <a:schemeClr val="bg1"/>
                                        </a:solidFill>
                                        <a:latin typeface="Cambria Math" panose="02040503050406030204" pitchFamily="18" charset="0"/>
                                      </a:rPr>
                                      <m:t>𝑇</m:t>
                                    </m:r>
                                  </m:sup>
                                </m:s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𝑋</m:t>
                                </m:r>
                              </m:e>
                            </m:d>
                          </m:e>
                        </m:d>
                      </m:e>
                      <m:sub>
                        <m:r>
                          <a:rPr lang="en-US" i="1" dirty="0">
                            <a:solidFill>
                              <a:schemeClr val="bg1"/>
                            </a:solidFill>
                            <a:latin typeface="Cambria Math" panose="02040503050406030204" pitchFamily="18" charset="0"/>
                          </a:rPr>
                          <m:t>𝑊</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𝐻</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𝑚</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𝑚</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1,</m:t>
                        </m:r>
                        <m:r>
                          <a:rPr lang="en-US" i="1" dirty="0">
                            <a:solidFill>
                              <a:schemeClr val="bg1"/>
                            </a:solidFill>
                            <a:latin typeface="Cambria Math" panose="02040503050406030204" pitchFamily="18" charset="0"/>
                          </a:rPr>
                          <m:t>𝑝</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1−</m:t>
                            </m:r>
                            <m:r>
                              <a:rPr lang="en-US" i="1" dirty="0">
                                <a:solidFill>
                                  <a:schemeClr val="bg1"/>
                                </a:solidFill>
                                <a:latin typeface="Cambria Math" panose="02040503050406030204" pitchFamily="18" charset="0"/>
                              </a:rPr>
                              <m:t>𝑝</m:t>
                            </m:r>
                          </m:e>
                        </m:d>
                      </m:e>
                    </m:d>
                  </m:oMath>
                </a14:m>
                <a:endParaRPr lang="ru-RU" i="1" dirty="0">
                  <a:solidFill>
                    <a:schemeClr val="bg1"/>
                  </a:solidFill>
                </a:endParaRPr>
              </a:p>
              <a:p>
                <a:pPr lvl="1" eaLnBrk="0" fontAlgn="base" hangingPunct="0">
                  <a:lnSpc>
                    <a:spcPct val="100000"/>
                  </a:lnSpc>
                  <a:spcBef>
                    <a:spcPct val="0"/>
                  </a:spcBef>
                  <a:spcAft>
                    <a:spcPct val="0"/>
                  </a:spcAft>
                </a:pPr>
                <a14:m>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r>
                      <a:rPr lang="en-US" sz="2000" i="1" dirty="0">
                        <a:solidFill>
                          <a:schemeClr val="bg1"/>
                        </a:solidFill>
                        <a:latin typeface="Cambria Math" panose="02040503050406030204" pitchFamily="18" charset="0"/>
                      </a:rPr>
                      <m:t> </m:t>
                    </m:r>
                    <m:sSub>
                      <m:sSubPr>
                        <m:ctrlPr>
                          <a:rPr lang="en-US"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oMath>
                </a14:m>
                <a:r>
                  <a:rPr lang="en-US" sz="2000" dirty="0">
                    <a:solidFill>
                      <a:schemeClr val="bg1"/>
                    </a:solidFill>
                  </a:rPr>
                  <a:t/>
                </a:r>
                <a:br>
                  <a:rPr lang="en-US" sz="2000" dirty="0">
                    <a:solidFill>
                      <a:schemeClr val="bg1"/>
                    </a:solidFill>
                  </a:rPr>
                </a:br>
                <a:r>
                  <a:rPr lang="ru-RU" sz="2000" dirty="0">
                    <a:solidFill>
                      <a:schemeClr val="bg1"/>
                    </a:solidFill>
                  </a:rPr>
                  <a:t>	</a:t>
                </a:r>
                <a:r>
                  <a:rPr lang="ru-RU" altLang="ru-RU" sz="2000" dirty="0">
                    <a:solidFill>
                      <a:schemeClr val="bg1"/>
                    </a:solidFill>
                  </a:rPr>
                  <a:t>где </a:t>
                </a:r>
                <a14:m>
                  <m:oMath xmlns:m="http://schemas.openxmlformats.org/officeDocument/2006/math">
                    <m:r>
                      <a:rPr lang="ru-RU" altLang="ru-RU" sz="2000" i="1" dirty="0" smtClean="0">
                        <a:solidFill>
                          <a:schemeClr val="bg1"/>
                        </a:solidFill>
                        <a:latin typeface="Cambria Math" panose="02040503050406030204" pitchFamily="18" charset="0"/>
                      </a:rPr>
                      <m:t>𝑁</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 </m:t>
                    </m:r>
                  </m:oMath>
                </a14:m>
                <a:r>
                  <a:rPr lang="ru-RU" altLang="ru-RU" sz="2000" dirty="0">
                    <a:solidFill>
                      <a:schemeClr val="bg1"/>
                    </a:solidFill>
                  </a:rPr>
                  <a:t>нормальное распределение с средним </a:t>
                </a:r>
                <a14:m>
                  <m:oMath xmlns:m="http://schemas.openxmlformats.org/officeDocument/2006/math">
                    <m:r>
                      <a:rPr lang="ru-RU" altLang="ru-RU" sz="2000" i="1" dirty="0" smtClean="0">
                        <a:solidFill>
                          <a:schemeClr val="bg1"/>
                        </a:solidFill>
                        <a:latin typeface="Cambria Math" panose="02040503050406030204" pitchFamily="18" charset="0"/>
                      </a:rPr>
                      <m:t>1</m:t>
                    </m:r>
                  </m:oMath>
                </a14:m>
                <a:r>
                  <a:rPr lang="ru-RU" altLang="ru-RU" sz="2000" dirty="0">
                    <a:solidFill>
                      <a:schemeClr val="bg1"/>
                    </a:solidFill>
                  </a:rPr>
                  <a:t> и дисперсией </a:t>
                </a:r>
                <a14:m>
                  <m:oMath xmlns:m="http://schemas.openxmlformats.org/officeDocument/2006/math">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m:t>
                    </m:r>
                  </m:oMath>
                </a14:m>
                <a:r>
                  <a:rPr lang="ru-RU" altLang="ru-RU" sz="2000" dirty="0">
                    <a:solidFill>
                      <a:schemeClr val="bg1"/>
                    </a:solidFill>
                  </a:rPr>
                  <a:t/>
                </a:r>
                <a:br>
                  <a:rPr lang="ru-RU" altLang="ru-RU" sz="2000" dirty="0">
                    <a:solidFill>
                      <a:schemeClr val="bg1"/>
                    </a:solidFill>
                  </a:rPr>
                </a:br>
                <a:r>
                  <a:rPr lang="ru-RU" altLang="ru-RU" sz="2000" dirty="0">
                    <a:solidFill>
                      <a:schemeClr val="bg1"/>
                    </a:solidFill>
                  </a:rPr>
                  <a:t>	Метод делает обучение быстрее чем для обычного </a:t>
                </a:r>
                <a:r>
                  <a:rPr lang="ru-RU" altLang="ru-RU" sz="2000" dirty="0" err="1">
                    <a:solidFill>
                      <a:schemeClr val="bg1"/>
                    </a:solidFill>
                  </a:rPr>
                  <a:t>дропаута</a:t>
                </a:r>
                <a:r>
                  <a:rPr lang="ru-RU" altLang="ru-RU" sz="2000" dirty="0">
                    <a:solidFill>
                      <a:schemeClr val="bg1"/>
                    </a:solidFill>
                  </a:rPr>
                  <a:t>, но меньше регуляризации.  </a:t>
                </a:r>
                <a:endParaRPr lang="en-US" altLang="ru-RU" sz="2000" dirty="0">
                  <a:solidFill>
                    <a:schemeClr val="bg1"/>
                  </a:solidFill>
                </a:endParaRPr>
              </a:p>
              <a:p>
                <a:pPr lvl="1" eaLnBrk="0" fontAlgn="base" hangingPunct="0">
                  <a:lnSpc>
                    <a:spcPct val="100000"/>
                  </a:lnSpc>
                  <a:spcBef>
                    <a:spcPct val="0"/>
                  </a:spcBef>
                  <a:spcAft>
                    <a:spcPct val="0"/>
                  </a:spcAft>
                </a:pPr>
                <a:r>
                  <a:rPr lang="en-US" altLang="ru-RU" sz="2000" dirty="0">
                    <a:solidFill>
                      <a:schemeClr val="bg1"/>
                    </a:solidFill>
                  </a:rPr>
                  <a:t>	</a:t>
                </a:r>
                <a:r>
                  <a:rPr lang="ru-RU" altLang="ru-RU" sz="2000" dirty="0">
                    <a:solidFill>
                      <a:schemeClr val="bg1"/>
                    </a:solidFill>
                  </a:rPr>
                  <a:t>Аналог метода –</a:t>
                </a:r>
                <a:r>
                  <a:rPr lang="en-US" altLang="ru-RU" sz="2000" dirty="0">
                    <a:solidFill>
                      <a:schemeClr val="bg1"/>
                    </a:solidFill>
                  </a:rPr>
                  <a:t> </a:t>
                </a:r>
                <a:r>
                  <a:rPr lang="ru-RU" altLang="ru-RU" sz="2000" dirty="0">
                    <a:solidFill>
                      <a:schemeClr val="bg1"/>
                    </a:solidFill>
                  </a:rPr>
                  <a:t>добавлять шумы к выходу или перемешивать веса и добавлять к их значениям. </a:t>
                </a:r>
              </a:p>
              <a:p>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блоков слоев. </a:t>
                </a:r>
              </a:p>
              <a:p>
                <a:pPr lvl="1"/>
                <a:r>
                  <a:rPr lang="ru-RU" altLang="ru-RU" sz="2000" dirty="0">
                    <a:solidFill>
                      <a:schemeClr val="bg1"/>
                    </a:solidFill>
                    <a:cs typeface="Times New Roman" panose="02020603050405020304" pitchFamily="18" charset="0"/>
                  </a:rPr>
                  <a:t>Суть метода в том, чтобы не обучать какой либо слой, </a:t>
                </a:r>
                <a:br>
                  <a:rPr lang="ru-RU" altLang="ru-RU" sz="2000" dirty="0">
                    <a:solidFill>
                      <a:schemeClr val="bg1"/>
                    </a:solidFill>
                    <a:cs typeface="Times New Roman" panose="02020603050405020304" pitchFamily="18" charset="0"/>
                  </a:rPr>
                </a:br>
                <a:r>
                  <a:rPr lang="ru-RU" altLang="ru-RU" sz="2000" dirty="0">
                    <a:solidFill>
                      <a:schemeClr val="bg1"/>
                    </a:solidFill>
                    <a:cs typeface="Times New Roman" panose="02020603050405020304" pitchFamily="18" charset="0"/>
                  </a:rPr>
                  <a:t>а заменить его на тождественный слой. </a:t>
                </a:r>
                <a:endParaRPr lang="ru-RU" altLang="ru-RU" sz="2000" dirty="0">
                  <a:solidFill>
                    <a:schemeClr val="bg1"/>
                  </a:solidFill>
                </a:endParaRPr>
              </a:p>
              <a:p>
                <a:endParaRPr lang="ru-RU" sz="18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438" t="-1367" r="-876"/>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2BA28FB7-4334-E641-8D39-93F2AA493C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7900" y="3229987"/>
            <a:ext cx="4445000" cy="3448088"/>
          </a:xfrm>
          <a:prstGeom prst="rect">
            <a:avLst/>
          </a:prstGeom>
          <a:solidFill>
            <a:schemeClr val="bg1">
              <a:lumMod val="95000"/>
            </a:schemeClr>
          </a:solidFill>
        </p:spPr>
      </p:pic>
    </p:spTree>
    <p:extLst>
      <p:ext uri="{BB962C8B-B14F-4D97-AF65-F5344CB8AC3E}">
        <p14:creationId xmlns:p14="http://schemas.microsoft.com/office/powerpoint/2010/main" val="319393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306224" y="1177220"/>
            <a:ext cx="11579551" cy="5542280"/>
          </a:xfrm>
        </p:spPr>
        <p:txBody>
          <a:bodyPr>
            <a:normAutofit lnSpcReduction="10000"/>
          </a:bodyPr>
          <a:lstStyle/>
          <a:p>
            <a:pPr eaLnBrk="0" fontAlgn="base" hangingPunct="0">
              <a:lnSpc>
                <a:spcPct val="100000"/>
              </a:lnSpc>
              <a:spcBef>
                <a:spcPts val="600"/>
              </a:spcBef>
              <a:spcAft>
                <a:spcPct val="0"/>
              </a:spcAft>
            </a:pPr>
            <a:r>
              <a:rPr lang="ru-RU" altLang="ru-RU" sz="2000" dirty="0">
                <a:solidFill>
                  <a:schemeClr val="bg1"/>
                </a:solidFill>
              </a:rPr>
              <a:t>Часто выбирается вероятность р=0.2 – 0.5 (20-50%).</a:t>
            </a:r>
          </a:p>
          <a:p>
            <a:pPr marL="228600"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не используется на тестирование сети.</a:t>
            </a:r>
          </a:p>
          <a:p>
            <a:pPr marL="228600"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плохо работает с другими методами регуляризации.</a:t>
            </a:r>
          </a:p>
          <a:p>
            <a:pPr eaLnBrk="0" fontAlgn="base" hangingPunct="0">
              <a:lnSpc>
                <a:spcPct val="100000"/>
              </a:lnSpc>
              <a:spcBef>
                <a:spcPts val="600"/>
              </a:spcBef>
              <a:spcAft>
                <a:spcPct val="0"/>
              </a:spcAft>
            </a:pPr>
            <a:r>
              <a:rPr lang="ru-RU" altLang="ru-RU" sz="2000" b="1" u="sng" dirty="0">
                <a:solidFill>
                  <a:schemeClr val="bg1"/>
                </a:solidFill>
              </a:rPr>
              <a:t>Достоинства:</a:t>
            </a:r>
          </a:p>
          <a:p>
            <a:pPr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это метод регуляризации – снижение </a:t>
            </a:r>
            <a:r>
              <a:rPr lang="ru-RU" altLang="ru-RU" sz="2000" dirty="0" err="1">
                <a:solidFill>
                  <a:schemeClr val="bg1"/>
                </a:solidFill>
              </a:rPr>
              <a:t>соадоптации</a:t>
            </a:r>
            <a:r>
              <a:rPr lang="ru-RU" altLang="ru-RU" sz="2000" dirty="0">
                <a:solidFill>
                  <a:schemeClr val="bg1"/>
                </a:solidFill>
              </a:rPr>
              <a:t> (переобучение).</a:t>
            </a:r>
          </a:p>
          <a:p>
            <a:pPr lvl="1" eaLnBrk="0" fontAlgn="base" hangingPunct="0">
              <a:lnSpc>
                <a:spcPct val="100000"/>
              </a:lnSpc>
              <a:spcBef>
                <a:spcPts val="600"/>
              </a:spcBef>
              <a:spcAft>
                <a:spcPct val="0"/>
              </a:spcAft>
            </a:pPr>
            <a:r>
              <a:rPr lang="ru-RU" altLang="ru-RU" sz="2000" dirty="0">
                <a:solidFill>
                  <a:schemeClr val="bg1"/>
                </a:solidFill>
              </a:rPr>
              <a:t>Можно выбрать </a:t>
            </a:r>
            <a:r>
              <a:rPr lang="ru-RU" altLang="ru-RU" sz="2000" dirty="0" err="1">
                <a:solidFill>
                  <a:schemeClr val="bg1"/>
                </a:solidFill>
              </a:rPr>
              <a:t>дропаут</a:t>
            </a:r>
            <a:r>
              <a:rPr lang="ru-RU" altLang="ru-RU" sz="2000" dirty="0">
                <a:solidFill>
                  <a:schemeClr val="bg1"/>
                </a:solidFill>
              </a:rPr>
              <a:t> на входном слое – это аналог аугментации </a:t>
            </a:r>
            <a:r>
              <a:rPr lang="ru-RU" altLang="ru-RU" sz="2000" dirty="0" err="1">
                <a:solidFill>
                  <a:schemeClr val="bg1"/>
                </a:solidFill>
              </a:rPr>
              <a:t>cut</a:t>
            </a:r>
            <a:r>
              <a:rPr lang="en-US" altLang="ru-RU" sz="2000" dirty="0">
                <a:solidFill>
                  <a:schemeClr val="bg1"/>
                </a:solidFill>
              </a:rPr>
              <a:t>out</a:t>
            </a:r>
            <a:r>
              <a:rPr lang="ru-RU" altLang="ru-RU" sz="2000" dirty="0">
                <a:solidFill>
                  <a:schemeClr val="bg1"/>
                </a:solidFill>
              </a:rPr>
              <a:t>, но чем больше размерность экземпляра данных, тем выше нужна вероятность </a:t>
            </a:r>
            <a:r>
              <a:rPr lang="ru-RU" altLang="ru-RU" sz="2000" dirty="0" err="1">
                <a:solidFill>
                  <a:schemeClr val="bg1"/>
                </a:solidFill>
              </a:rPr>
              <a:t>дропаута</a:t>
            </a:r>
            <a:r>
              <a:rPr lang="ru-RU" altLang="ru-RU" sz="2000" dirty="0">
                <a:solidFill>
                  <a:schemeClr val="bg1"/>
                </a:solidFill>
              </a:rPr>
              <a:t>.</a:t>
            </a:r>
          </a:p>
          <a:p>
            <a:pPr lvl="1" eaLnBrk="0" fontAlgn="base" hangingPunct="0">
              <a:lnSpc>
                <a:spcPct val="100000"/>
              </a:lnSpc>
              <a:spcBef>
                <a:spcPts val="600"/>
              </a:spcBef>
              <a:spcAft>
                <a:spcPct val="0"/>
              </a:spcAft>
            </a:pPr>
            <a:r>
              <a:rPr lang="ru-RU" altLang="ru-RU" sz="2000" dirty="0">
                <a:solidFill>
                  <a:schemeClr val="bg1"/>
                </a:solidFill>
              </a:rPr>
              <a:t>Суть работы методы – это </a:t>
            </a:r>
            <a:r>
              <a:rPr lang="ru-RU" altLang="ru-RU" sz="2000" dirty="0" err="1">
                <a:solidFill>
                  <a:schemeClr val="bg1"/>
                </a:solidFill>
              </a:rPr>
              <a:t>псевдоасамблирование</a:t>
            </a:r>
            <a:r>
              <a:rPr lang="ru-RU" altLang="ru-RU" sz="2000" dirty="0">
                <a:solidFill>
                  <a:schemeClr val="bg1"/>
                </a:solidFill>
              </a:rPr>
              <a:t>, так как выключая часть нейронов вы как бы имеет другую сеть, но каждая сеть натренирована на отдельном </a:t>
            </a:r>
            <a:r>
              <a:rPr lang="ru-RU" altLang="ru-RU" sz="2000" dirty="0" err="1">
                <a:solidFill>
                  <a:schemeClr val="bg1"/>
                </a:solidFill>
              </a:rPr>
              <a:t>батче</a:t>
            </a:r>
            <a:r>
              <a:rPr lang="ru-RU" altLang="ru-RU" sz="2000" dirty="0">
                <a:solidFill>
                  <a:schemeClr val="bg1"/>
                </a:solidFill>
              </a:rPr>
              <a:t>.</a:t>
            </a:r>
          </a:p>
          <a:p>
            <a:pPr eaLnBrk="0" fontAlgn="base" hangingPunct="0">
              <a:lnSpc>
                <a:spcPct val="100000"/>
              </a:lnSpc>
              <a:spcBef>
                <a:spcPts val="600"/>
              </a:spcBef>
              <a:spcAft>
                <a:spcPct val="0"/>
              </a:spcAft>
            </a:pPr>
            <a:r>
              <a:rPr lang="ru-RU" altLang="ru-RU" sz="2000" b="1" u="sng" dirty="0">
                <a:solidFill>
                  <a:schemeClr val="bg1"/>
                </a:solidFill>
              </a:rPr>
              <a:t>Недостатки :</a:t>
            </a:r>
          </a:p>
          <a:p>
            <a:pPr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увеличивает дисперсию результатов.</a:t>
            </a:r>
          </a:p>
          <a:p>
            <a:pPr lvl="1" eaLnBrk="0" fontAlgn="base" hangingPunct="0">
              <a:lnSpc>
                <a:spcPct val="100000"/>
              </a:lnSpc>
              <a:spcBef>
                <a:spcPts val="600"/>
              </a:spcBef>
              <a:spcAft>
                <a:spcPct val="0"/>
              </a:spcAft>
            </a:pPr>
            <a:r>
              <a:rPr lang="ru-RU" altLang="ru-RU" sz="2000" dirty="0">
                <a:solidFill>
                  <a:schemeClr val="bg1"/>
                </a:solidFill>
              </a:rPr>
              <a:t>Замедление обучения</a:t>
            </a:r>
            <a:endParaRPr lang="en-US" altLang="ru-RU" sz="2000" dirty="0">
              <a:solidFill>
                <a:schemeClr val="bg1"/>
              </a:solidFill>
            </a:endParaRPr>
          </a:p>
          <a:p>
            <a:pPr lvl="1" eaLnBrk="0" fontAlgn="base" hangingPunct="0">
              <a:lnSpc>
                <a:spcPct val="100000"/>
              </a:lnSpc>
              <a:spcBef>
                <a:spcPts val="600"/>
              </a:spcBef>
              <a:spcAft>
                <a:spcPct val="0"/>
              </a:spcAft>
            </a:pPr>
            <a:r>
              <a:rPr lang="ru-RU" altLang="ru-RU" sz="2000" dirty="0">
                <a:solidFill>
                  <a:schemeClr val="bg1"/>
                </a:solidFill>
              </a:rPr>
              <a:t>Необходимость увеличения числа параметров, </a:t>
            </a:r>
          </a:p>
          <a:p>
            <a:pPr lvl="1" eaLnBrk="0" fontAlgn="base" hangingPunct="0">
              <a:lnSpc>
                <a:spcPct val="100000"/>
              </a:lnSpc>
              <a:spcBef>
                <a:spcPts val="600"/>
              </a:spcBef>
              <a:spcAft>
                <a:spcPct val="0"/>
              </a:spcAft>
            </a:pPr>
            <a:r>
              <a:rPr lang="ru-RU" altLang="ru-RU" sz="2000" dirty="0">
                <a:solidFill>
                  <a:schemeClr val="bg1"/>
                </a:solidFill>
              </a:rPr>
              <a:t>снижение скорости обучения, </a:t>
            </a:r>
          </a:p>
          <a:p>
            <a:pPr lvl="1" eaLnBrk="0" fontAlgn="base" hangingPunct="0">
              <a:lnSpc>
                <a:spcPct val="100000"/>
              </a:lnSpc>
              <a:spcBef>
                <a:spcPts val="600"/>
              </a:spcBef>
              <a:spcAft>
                <a:spcPct val="0"/>
              </a:spcAft>
            </a:pPr>
            <a:r>
              <a:rPr lang="ru-RU" altLang="ru-RU" sz="2000" dirty="0">
                <a:solidFill>
                  <a:schemeClr val="bg1"/>
                </a:solidFill>
              </a:rPr>
              <a:t>более высокие требования к выбору скорости обучения и других </a:t>
            </a:r>
            <a:r>
              <a:rPr lang="ru-RU" altLang="ru-RU" sz="2000" dirty="0" err="1">
                <a:solidFill>
                  <a:schemeClr val="bg1"/>
                </a:solidFill>
              </a:rPr>
              <a:t>гиперпараметров</a:t>
            </a:r>
            <a:r>
              <a:rPr lang="ru-RU" altLang="ru-RU" sz="2000" dirty="0">
                <a:solidFill>
                  <a:schemeClr val="bg1"/>
                </a:solidFill>
              </a:rPr>
              <a:t>. </a:t>
            </a:r>
          </a:p>
        </p:txBody>
      </p:sp>
      <p:sp>
        <p:nvSpPr>
          <p:cNvPr id="2" name="Заголовок 1"/>
          <p:cNvSpPr>
            <a:spLocks noGrp="1"/>
          </p:cNvSpPr>
          <p:nvPr>
            <p:ph type="title"/>
          </p:nvPr>
        </p:nvSpPr>
        <p:spPr>
          <a:xfrm>
            <a:off x="838199" y="138500"/>
            <a:ext cx="10515600" cy="1131500"/>
          </a:xfrm>
          <a:noFill/>
        </p:spPr>
        <p:txBody>
          <a:bodyPr>
            <a:normAutofit/>
          </a:bodyPr>
          <a:lstStyle/>
          <a:p>
            <a:pPr algn="ctr"/>
            <a:r>
              <a:rPr lang="ru-RU" sz="4800" b="1" dirty="0">
                <a:solidFill>
                  <a:schemeClr val="bg1">
                    <a:lumMod val="95000"/>
                  </a:schemeClr>
                </a:solidFill>
              </a:rPr>
              <a:t>Особенности метода </a:t>
            </a:r>
            <a:r>
              <a:rPr lang="ru-RU" sz="4800" b="1" dirty="0" err="1">
                <a:solidFill>
                  <a:schemeClr val="bg1">
                    <a:lumMod val="95000"/>
                  </a:schemeClr>
                </a:solidFill>
              </a:rPr>
              <a:t>Дропаут</a:t>
            </a:r>
            <a:endParaRPr lang="ru-RU" sz="4800" b="1" dirty="0">
              <a:solidFill>
                <a:schemeClr val="bg1">
                  <a:lumMod val="95000"/>
                </a:schemeClr>
              </a:solidFill>
            </a:endParaRPr>
          </a:p>
        </p:txBody>
      </p:sp>
    </p:spTree>
    <p:extLst>
      <p:ext uri="{BB962C8B-B14F-4D97-AF65-F5344CB8AC3E}">
        <p14:creationId xmlns:p14="http://schemas.microsoft.com/office/powerpoint/2010/main" val="3119356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err="1">
                <a:solidFill>
                  <a:schemeClr val="bg1">
                    <a:lumMod val="95000"/>
                  </a:schemeClr>
                </a:solidFill>
              </a:rPr>
              <a:t>Соадоптация</a:t>
            </a:r>
            <a:r>
              <a:rPr lang="ru-RU" b="1" dirty="0">
                <a:solidFill>
                  <a:schemeClr val="bg1">
                    <a:lumMod val="95000"/>
                  </a:schemeClr>
                </a:solidFill>
              </a:rPr>
              <a:t> слоев нейронной сети</a:t>
            </a:r>
          </a:p>
        </p:txBody>
      </p:sp>
      <p:sp>
        <p:nvSpPr>
          <p:cNvPr id="3" name="Объект 2"/>
          <p:cNvSpPr>
            <a:spLocks noGrp="1"/>
          </p:cNvSpPr>
          <p:nvPr>
            <p:ph idx="1"/>
          </p:nvPr>
        </p:nvSpPr>
        <p:spPr>
          <a:xfrm>
            <a:off x="167640" y="967740"/>
            <a:ext cx="11728105" cy="5730240"/>
          </a:xfrm>
          <a:noFill/>
        </p:spPr>
        <p:txBody>
          <a:bodyPr>
            <a:normAutofit/>
          </a:bodyPr>
          <a:lstStyle/>
          <a:p>
            <a:pPr>
              <a:lnSpc>
                <a:spcPct val="120000"/>
              </a:lnSpc>
              <a:spcBef>
                <a:spcPts val="600"/>
              </a:spcBef>
            </a:pPr>
            <a:r>
              <a:rPr lang="ru-RU" sz="2400" dirty="0">
                <a:solidFill>
                  <a:schemeClr val="bg1"/>
                </a:solidFill>
              </a:rPr>
              <a:t>Гипотеза: </a:t>
            </a:r>
            <a:r>
              <a:rPr lang="ru-RU" sz="2200" b="1" dirty="0">
                <a:solidFill>
                  <a:schemeClr val="bg1"/>
                </a:solidFill>
              </a:rPr>
              <a:t>В правильно обученной сети каждый слой должен давать результаты независимыми от других слоев –  тогда слой выделяет полезные признаки из входных данных. </a:t>
            </a:r>
          </a:p>
          <a:p>
            <a:pPr>
              <a:lnSpc>
                <a:spcPct val="120000"/>
              </a:lnSpc>
              <a:spcBef>
                <a:spcPts val="600"/>
              </a:spcBef>
            </a:pPr>
            <a:r>
              <a:rPr lang="ru-RU" sz="2400" dirty="0">
                <a:solidFill>
                  <a:schemeClr val="bg1"/>
                </a:solidFill>
              </a:rPr>
              <a:t>Переобучение следствие </a:t>
            </a:r>
            <a:r>
              <a:rPr lang="ru-RU" sz="2400" dirty="0" err="1">
                <a:solidFill>
                  <a:schemeClr val="bg1"/>
                </a:solidFill>
              </a:rPr>
              <a:t>соадоптации</a:t>
            </a:r>
            <a:r>
              <a:rPr lang="ru-RU" sz="2400" dirty="0">
                <a:solidFill>
                  <a:schemeClr val="bg1"/>
                </a:solidFill>
              </a:rPr>
              <a:t> весовых параметров нейронной сети. </a:t>
            </a:r>
          </a:p>
          <a:p>
            <a:pPr>
              <a:lnSpc>
                <a:spcPct val="120000"/>
              </a:lnSpc>
              <a:spcBef>
                <a:spcPts val="600"/>
              </a:spcBef>
            </a:pPr>
            <a:r>
              <a:rPr lang="ru-RU" sz="2400" b="1" u="sng" dirty="0" err="1">
                <a:solidFill>
                  <a:schemeClr val="bg1"/>
                </a:solidFill>
              </a:rPr>
              <a:t>Соадоптация</a:t>
            </a:r>
            <a:r>
              <a:rPr lang="ru-RU" sz="2400" dirty="0">
                <a:solidFill>
                  <a:schemeClr val="bg1"/>
                </a:solidFill>
              </a:rPr>
              <a:t> - это  ситуация, когда каждый слой нейронной сети работает как коррекция результатов работы предыдущего слоя. При </a:t>
            </a:r>
            <a:r>
              <a:rPr lang="ru-RU" sz="2400" dirty="0" err="1">
                <a:solidFill>
                  <a:schemeClr val="bg1"/>
                </a:solidFill>
              </a:rPr>
              <a:t>соадоптации</a:t>
            </a:r>
            <a:r>
              <a:rPr lang="ru-RU" sz="2400" dirty="0">
                <a:solidFill>
                  <a:schemeClr val="bg1"/>
                </a:solidFill>
              </a:rPr>
              <a:t> слой ищет возможность скорректировать шумы и нерегулярные особенности данных, которые поступают с предыдущего слоя. </a:t>
            </a:r>
          </a:p>
          <a:p>
            <a:pPr>
              <a:lnSpc>
                <a:spcPct val="120000"/>
              </a:lnSpc>
              <a:spcBef>
                <a:spcPts val="600"/>
              </a:spcBef>
            </a:pPr>
            <a:r>
              <a:rPr lang="ru-RU" sz="2400" dirty="0" err="1">
                <a:solidFill>
                  <a:schemeClr val="bg1"/>
                </a:solidFill>
              </a:rPr>
              <a:t>Соадоптация</a:t>
            </a:r>
            <a:r>
              <a:rPr lang="ru-RU" sz="2400" dirty="0">
                <a:solidFill>
                  <a:schemeClr val="bg1"/>
                </a:solidFill>
              </a:rPr>
              <a:t> приводит к снижению обобщающей способности нейронной сети.</a:t>
            </a:r>
          </a:p>
        </p:txBody>
      </p:sp>
      <p:sp>
        <p:nvSpPr>
          <p:cNvPr id="4" name="Прямоугольник 3">
            <a:extLst>
              <a:ext uri="{FF2B5EF4-FFF2-40B4-BE49-F238E27FC236}">
                <a16:creationId xmlns:a16="http://schemas.microsoft.com/office/drawing/2014/main" id="{1214473D-FBF0-9F45-A044-B3FFB1065F08}"/>
              </a:ext>
            </a:extLst>
          </p:cNvPr>
          <p:cNvSpPr/>
          <p:nvPr/>
        </p:nvSpPr>
        <p:spPr>
          <a:xfrm>
            <a:off x="296255" y="2880838"/>
            <a:ext cx="11286145" cy="181816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4421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solidFill>
                  <a:schemeClr val="bg1">
                    <a:lumMod val="95000"/>
                  </a:schemeClr>
                </a:solidFill>
              </a:rPr>
              <a:t>Типы </a:t>
            </a:r>
            <a:r>
              <a:rPr lang="ru-RU" b="1" dirty="0" err="1">
                <a:solidFill>
                  <a:schemeClr val="bg1">
                    <a:lumMod val="95000"/>
                  </a:schemeClr>
                </a:solidFill>
              </a:rPr>
              <a:t>Дропаут</a:t>
            </a:r>
            <a:r>
              <a:rPr lang="ru-RU" b="1" dirty="0">
                <a:solidFill>
                  <a:schemeClr val="bg1">
                    <a:lumMod val="95000"/>
                  </a:schemeClr>
                </a:solidFill>
              </a:rPr>
              <a:t> </a:t>
            </a:r>
            <a:r>
              <a:rPr lang="en-US" b="1" dirty="0">
                <a:solidFill>
                  <a:schemeClr val="bg1">
                    <a:lumMod val="95000"/>
                  </a:schemeClr>
                </a:solidFill>
              </a:rPr>
              <a:t>(Dropout)</a:t>
            </a:r>
            <a:endParaRPr lang="ru-RU" b="1"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a:noFill/>
            </p:spPr>
            <p:txBody>
              <a:bodyPr>
                <a:noAutofit/>
              </a:bodyPr>
              <a:lstStyle/>
              <a:p>
                <a:r>
                  <a:rPr lang="ru-RU" sz="2400" b="1" dirty="0">
                    <a:solidFill>
                      <a:schemeClr val="bg1"/>
                    </a:solidFill>
                    <a:cs typeface="Times New Roman" panose="02020603050405020304" pitchFamily="18" charset="0"/>
                  </a:rPr>
                  <a:t>Двух-мерный пространственный </a:t>
                </a:r>
                <a:r>
                  <a:rPr lang="ru-RU" sz="2400" b="1" dirty="0" err="1">
                    <a:solidFill>
                      <a:schemeClr val="bg1"/>
                    </a:solidFill>
                    <a:cs typeface="Times New Roman" panose="02020603050405020304" pitchFamily="18" charset="0"/>
                  </a:rPr>
                  <a:t>дропаут</a:t>
                </a:r>
                <a:r>
                  <a:rPr lang="ru-RU" sz="2400" b="1" dirty="0">
                    <a:solidFill>
                      <a:schemeClr val="bg1"/>
                    </a:solidFill>
                    <a:cs typeface="Times New Roman" panose="02020603050405020304" pitchFamily="18" charset="0"/>
                  </a:rPr>
                  <a:t> </a:t>
                </a:r>
              </a:p>
              <a:p>
                <a:pPr lvl="1"/>
                <a:r>
                  <a:rPr lang="ru-RU" sz="2000" b="1" dirty="0">
                    <a:solidFill>
                      <a:schemeClr val="bg1"/>
                    </a:solidFill>
                    <a:cs typeface="Times New Roman" panose="02020603050405020304" pitchFamily="18" charset="0"/>
                  </a:rPr>
                  <a:t>Классический метод </a:t>
                </a:r>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a:t>
                </a:r>
                <a:r>
                  <a:rPr lang="en-US" sz="2000" b="1" dirty="0">
                    <a:solidFill>
                      <a:schemeClr val="bg1"/>
                    </a:solidFill>
                    <a:cs typeface="Times New Roman" panose="02020603050405020304" pitchFamily="18" charset="0"/>
                  </a:rPr>
                  <a:t>(Dropout)</a:t>
                </a:r>
                <a:r>
                  <a:rPr lang="ru-RU" sz="2000" b="1" dirty="0">
                    <a:solidFill>
                      <a:schemeClr val="bg1"/>
                    </a:solidFill>
                    <a:cs typeface="Times New Roman" panose="02020603050405020304" pitchFamily="18" charset="0"/>
                  </a:rPr>
                  <a:t> </a:t>
                </a:r>
                <a:r>
                  <a:rPr lang="ru-RU" altLang="ru-RU" sz="2000" b="1" dirty="0">
                    <a:solidFill>
                      <a:schemeClr val="bg1"/>
                    </a:solidFill>
                    <a:cs typeface="Times New Roman" panose="02020603050405020304" pitchFamily="18" charset="0"/>
                  </a:rPr>
                  <a:t>не подходит для изображений. </a:t>
                </a:r>
              </a:p>
              <a:p>
                <a:pPr lvl="1"/>
                <a:r>
                  <a:rPr lang="ru-RU" altLang="ru-RU" sz="2000" b="1" dirty="0">
                    <a:solidFill>
                      <a:schemeClr val="bg1"/>
                    </a:solidFill>
                    <a:cs typeface="Times New Roman" panose="02020603050405020304" pitchFamily="18" charset="0"/>
                  </a:rPr>
                  <a:t>По причине высокой коррелированности соседней пикселей. </a:t>
                </a:r>
              </a:p>
              <a:p>
                <a:pPr lvl="1"/>
                <a:r>
                  <a:rPr lang="ru-RU" altLang="ru-RU" sz="2000" b="1" dirty="0">
                    <a:solidFill>
                      <a:schemeClr val="bg1"/>
                    </a:solidFill>
                    <a:cs typeface="Times New Roman" panose="02020603050405020304" pitchFamily="18" charset="0"/>
                  </a:rPr>
                  <a:t>По этому можно «выключать» сразу по одному каналу (карте признаков):</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тренировки</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𝑚</m:t>
                      </m:r>
                    </m:oMath>
                  </m:oMathPara>
                </a14:m>
                <a:endParaRPr lang="ru-RU" sz="20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𝑝</m:t>
                      </m:r>
                      <m:r>
                        <a:rPr lang="en-US" sz="2000" i="1" dirty="0">
                          <a:solidFill>
                            <a:schemeClr val="bg1"/>
                          </a:solidFill>
                          <a:latin typeface="Cambria Math" panose="02040503050406030204" pitchFamily="18" charset="0"/>
                        </a:rPr>
                        <m:t>),</m:t>
                      </m:r>
                    </m:oMath>
                  </m:oMathPara>
                </a14:m>
                <a:r>
                  <a:rPr lang="en-US" sz="2000" dirty="0">
                    <a:solidFill>
                      <a:schemeClr val="bg1"/>
                    </a:solidFill>
                  </a:rPr>
                  <a:t/>
                </a:r>
                <a:br>
                  <a:rPr lang="en-US" sz="2000" dirty="0">
                    <a:solidFill>
                      <a:schemeClr val="bg1"/>
                    </a:solidFill>
                  </a:rPr>
                </a:b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где </a:t>
                </a:r>
                <a14:m>
                  <m:oMath xmlns:m="http://schemas.openxmlformats.org/officeDocument/2006/math">
                    <m:r>
                      <a:rPr lang="ru-RU" altLang="ru-RU" sz="2000" i="1" dirty="0" smtClean="0">
                        <a:solidFill>
                          <a:schemeClr val="bg1"/>
                        </a:solidFill>
                        <a:latin typeface="Cambria Math" panose="02040503050406030204" pitchFamily="18" charset="0"/>
                      </a:rPr>
                      <m:t>𝑝</m:t>
                    </m:r>
                  </m:oMath>
                </a14:m>
                <a:r>
                  <a:rPr lang="ru-RU" altLang="ru-RU" sz="2000" dirty="0">
                    <a:solidFill>
                      <a:schemeClr val="bg1"/>
                    </a:solidFill>
                  </a:rPr>
                  <a:t> вероятность </a:t>
                </a:r>
                <a:r>
                  <a:rPr lang="ru-RU" altLang="ru-RU" sz="2000" dirty="0" err="1">
                    <a:solidFill>
                      <a:schemeClr val="bg1"/>
                    </a:solidFill>
                  </a:rPr>
                  <a:t>дропаута</a:t>
                </a:r>
                <a:r>
                  <a:rPr lang="ru-RU" altLang="ru-RU" sz="2000" dirty="0">
                    <a:solidFill>
                      <a:schemeClr val="bg1"/>
                    </a:solidFill>
                  </a:rPr>
                  <a:t> слоя; </a:t>
                </a:r>
              </a:p>
              <a:p>
                <a:pPr lvl="1" eaLnBrk="0" fontAlgn="base" hangingPunct="0">
                  <a:lnSpc>
                    <a:spcPct val="100000"/>
                  </a:lnSpc>
                  <a:spcBef>
                    <a:spcPct val="0"/>
                  </a:spcBef>
                  <a:spcAft>
                    <a:spcPct val="0"/>
                  </a:spcAft>
                </a:pPr>
                <a14:m>
                  <m:oMath xmlns:m="http://schemas.openxmlformats.org/officeDocument/2006/math">
                    <m:r>
                      <a:rPr lang="ru-RU" altLang="ru-RU" sz="2000" i="1" dirty="0" smtClean="0">
                        <a:solidFill>
                          <a:schemeClr val="bg1"/>
                        </a:solidFill>
                        <a:latin typeface="Cambria Math" panose="02040503050406030204" pitchFamily="18" charset="0"/>
                      </a:rPr>
                      <m:t>𝑚</m:t>
                    </m:r>
                  </m:oMath>
                </a14:m>
                <a:r>
                  <a:rPr lang="ru-RU" altLang="ru-RU" sz="2000" dirty="0">
                    <a:solidFill>
                      <a:schemeClr val="bg1"/>
                    </a:solidFill>
                  </a:rPr>
                  <a:t> - </a:t>
                </a:r>
                <a:r>
                  <a:rPr lang="ru-RU" altLang="ru-RU" sz="2000" dirty="0" err="1">
                    <a:solidFill>
                      <a:schemeClr val="bg1"/>
                    </a:solidFill>
                  </a:rPr>
                  <a:t>элетмент</a:t>
                </a:r>
                <a:r>
                  <a:rPr lang="ru-RU" altLang="ru-RU" sz="2000" dirty="0">
                    <a:solidFill>
                      <a:schemeClr val="bg1"/>
                    </a:solidFill>
                  </a:rPr>
                  <a:t> маски для каждого канала (1 или 0 с заданной вероятностью).</a:t>
                </a:r>
                <a:br>
                  <a:rPr lang="ru-RU" altLang="ru-RU" sz="2000" dirty="0">
                    <a:solidFill>
                      <a:schemeClr val="bg1"/>
                    </a:solidFill>
                  </a:rPr>
                </a:br>
                <a:r>
                  <a:rPr lang="ru-RU" altLang="ru-RU" sz="2000" i="1" dirty="0">
                    <a:solidFill>
                      <a:schemeClr val="bg1"/>
                    </a:solidFill>
                  </a:rPr>
                  <a:t>Основная идея тут в том что каждая карта признаков должна работать так, чтобы выделять один признак, то есть мы </a:t>
                </a:r>
                <a:r>
                  <a:rPr lang="ru-RU" altLang="ru-RU" sz="2000" i="1" dirty="0" err="1">
                    <a:solidFill>
                      <a:schemeClr val="bg1"/>
                    </a:solidFill>
                  </a:rPr>
                  <a:t>ищим</a:t>
                </a:r>
                <a:r>
                  <a:rPr lang="ru-RU" altLang="ru-RU" sz="2000" i="1" dirty="0">
                    <a:solidFill>
                      <a:schemeClr val="bg1"/>
                    </a:solidFill>
                  </a:rPr>
                  <a:t> методом Монте Карло плохие признаки или шумы.</a:t>
                </a:r>
              </a:p>
              <a:p>
                <a:pPr marL="228600" lvl="1" eaLnBrk="0" fontAlgn="base" hangingPunct="0">
                  <a:lnSpc>
                    <a:spcPct val="100000"/>
                  </a:lnSpc>
                  <a:spcBef>
                    <a:spcPct val="0"/>
                  </a:spcBef>
                  <a:spcAft>
                    <a:spcPct val="0"/>
                  </a:spcAft>
                </a:pPr>
                <a:r>
                  <a:rPr lang="ru-RU" b="1" dirty="0">
                    <a:solidFill>
                      <a:schemeClr val="bg1"/>
                    </a:solidFill>
                    <a:cs typeface="Times New Roman" panose="02020603050405020304" pitchFamily="18" charset="0"/>
                  </a:rPr>
                  <a:t>Блочный пространственный </a:t>
                </a:r>
                <a:r>
                  <a:rPr lang="ru-RU" b="1" dirty="0" err="1">
                    <a:solidFill>
                      <a:schemeClr val="bg1"/>
                    </a:solidFill>
                    <a:cs typeface="Times New Roman" panose="02020603050405020304" pitchFamily="18" charset="0"/>
                  </a:rPr>
                  <a:t>дропаут</a:t>
                </a:r>
                <a:r>
                  <a:rPr lang="ru-RU" b="1" dirty="0">
                    <a:solidFill>
                      <a:schemeClr val="bg1"/>
                    </a:solidFill>
                    <a:cs typeface="Times New Roman" panose="02020603050405020304" pitchFamily="18" charset="0"/>
                  </a:rPr>
                  <a:t> </a:t>
                </a:r>
                <a:r>
                  <a:rPr lang="ru-RU" sz="2000" b="1"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вместо</a:t>
                </a:r>
                <a:r>
                  <a:rPr lang="ru-RU" sz="2000" b="1" dirty="0">
                    <a:solidFill>
                      <a:schemeClr val="bg1"/>
                    </a:solidFill>
                    <a:cs typeface="Times New Roman" panose="02020603050405020304" pitchFamily="18" charset="0"/>
                  </a:rPr>
                  <a:t> карт признаков «выключаем» локальные блоки </a:t>
                </a:r>
                <a:r>
                  <a:rPr lang="ru-RU" sz="2000" b="1" dirty="0" err="1">
                    <a:solidFill>
                      <a:schemeClr val="bg1"/>
                    </a:solidFill>
                    <a:cs typeface="Times New Roman" panose="02020603050405020304" pitchFamily="18" charset="0"/>
                  </a:rPr>
                  <a:t>пискселей</a:t>
                </a:r>
                <a:r>
                  <a:rPr lang="ru-RU" sz="2000" b="1"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(работает, если в разных блоках разные признаки или ищется несколько объектов)</a:t>
                </a:r>
              </a:p>
              <a:p>
                <a:pPr marL="457200" lvl="1" indent="0" eaLnBrk="0" fontAlgn="base" hangingPunct="0">
                  <a:lnSpc>
                    <a:spcPct val="100000"/>
                  </a:lnSpc>
                  <a:spcBef>
                    <a:spcPct val="0"/>
                  </a:spcBef>
                  <a:spcAft>
                    <a:spcPct val="0"/>
                  </a:spcAft>
                  <a:buNone/>
                </a:pPr>
                <a:endParaRPr lang="ru-RU" altLang="ru-RU" sz="2000" dirty="0">
                  <a:solidFill>
                    <a:schemeClr val="bg1"/>
                  </a:solidFill>
                  <a:cs typeface="Times New Roman" panose="02020603050405020304" pitchFamily="18" charset="0"/>
                </a:endParaRPr>
              </a:p>
              <a:p>
                <a:endParaRPr lang="ru-RU" sz="20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657" t="-1367"/>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9" name="Прямоугольник 8">
            <a:extLst>
              <a:ext uri="{FF2B5EF4-FFF2-40B4-BE49-F238E27FC236}">
                <a16:creationId xmlns:a16="http://schemas.microsoft.com/office/drawing/2014/main" id="{4C7164E1-093F-B746-97C9-1AE7AB3531DD}"/>
              </a:ext>
            </a:extLst>
          </p:cNvPr>
          <p:cNvSpPr/>
          <p:nvPr/>
        </p:nvSpPr>
        <p:spPr>
          <a:xfrm>
            <a:off x="589661" y="2087911"/>
            <a:ext cx="9532239" cy="1598263"/>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70860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err="1">
                <a:solidFill>
                  <a:schemeClr val="bg1">
                    <a:lumMod val="95000"/>
                  </a:schemeClr>
                </a:solidFill>
              </a:rPr>
              <a:t>Соадоптация</a:t>
            </a:r>
            <a:r>
              <a:rPr lang="ru-RU" b="1" dirty="0">
                <a:solidFill>
                  <a:schemeClr val="bg1">
                    <a:lumMod val="95000"/>
                  </a:schemeClr>
                </a:solidFill>
              </a:rPr>
              <a:t> слоев нейронной сети</a:t>
            </a:r>
          </a:p>
        </p:txBody>
      </p:sp>
      <p:sp>
        <p:nvSpPr>
          <p:cNvPr id="3" name="Объект 2"/>
          <p:cNvSpPr>
            <a:spLocks noGrp="1"/>
          </p:cNvSpPr>
          <p:nvPr>
            <p:ph idx="1"/>
          </p:nvPr>
        </p:nvSpPr>
        <p:spPr>
          <a:xfrm>
            <a:off x="167640" y="967740"/>
            <a:ext cx="11728105" cy="5730240"/>
          </a:xfrm>
          <a:noFill/>
        </p:spPr>
        <p:txBody>
          <a:bodyPr>
            <a:normAutofit fontScale="92500"/>
          </a:bodyPr>
          <a:lstStyle/>
          <a:p>
            <a:pPr>
              <a:lnSpc>
                <a:spcPct val="120000"/>
              </a:lnSpc>
              <a:spcBef>
                <a:spcPts val="600"/>
              </a:spcBef>
            </a:pPr>
            <a:r>
              <a:rPr lang="ru-RU" sz="2400" dirty="0">
                <a:solidFill>
                  <a:schemeClr val="bg1"/>
                </a:solidFill>
              </a:rPr>
              <a:t>Методы снижения эффекта </a:t>
            </a:r>
            <a:r>
              <a:rPr lang="ru-RU" sz="2400" dirty="0" err="1">
                <a:solidFill>
                  <a:schemeClr val="bg1"/>
                </a:solidFill>
              </a:rPr>
              <a:t>соадаптации</a:t>
            </a:r>
            <a:r>
              <a:rPr lang="ru-RU" sz="2400" dirty="0">
                <a:solidFill>
                  <a:schemeClr val="bg1"/>
                </a:solidFill>
              </a:rPr>
              <a:t>:</a:t>
            </a:r>
          </a:p>
          <a:p>
            <a:pPr marL="607500" lvl="2" indent="-342900">
              <a:lnSpc>
                <a:spcPct val="120000"/>
              </a:lnSpc>
              <a:spcBef>
                <a:spcPts val="600"/>
              </a:spcBef>
            </a:pPr>
            <a:r>
              <a:rPr lang="ru-RU" sz="2400" dirty="0">
                <a:solidFill>
                  <a:schemeClr val="bg1"/>
                </a:solidFill>
              </a:rPr>
              <a:t>Использование проброса входных значений слоя через слой (т.е. добавление их к значениям выхода слоя).</a:t>
            </a:r>
          </a:p>
          <a:p>
            <a:pPr marL="607500" lvl="2" indent="-342900">
              <a:lnSpc>
                <a:spcPct val="120000"/>
              </a:lnSpc>
              <a:spcBef>
                <a:spcPts val="600"/>
              </a:spcBef>
            </a:pPr>
            <a:r>
              <a:rPr lang="ru-RU" sz="2400" dirty="0">
                <a:solidFill>
                  <a:schemeClr val="bg1"/>
                </a:solidFill>
              </a:rPr>
              <a:t>Ансамбль нейронных сетей.</a:t>
            </a:r>
          </a:p>
          <a:p>
            <a:pPr marL="1064700" lvl="3" indent="-342900">
              <a:lnSpc>
                <a:spcPct val="120000"/>
              </a:lnSpc>
              <a:spcBef>
                <a:spcPts val="600"/>
              </a:spcBef>
            </a:pPr>
            <a:r>
              <a:rPr lang="ru-RU" sz="2200" dirty="0">
                <a:solidFill>
                  <a:schemeClr val="bg1"/>
                </a:solidFill>
              </a:rPr>
              <a:t>Можно предположить, что при разных инициализациях сети </a:t>
            </a:r>
            <a:r>
              <a:rPr lang="ru-RU" sz="2200" dirty="0" err="1">
                <a:solidFill>
                  <a:schemeClr val="bg1"/>
                </a:solidFill>
              </a:rPr>
              <a:t>соадоптация</a:t>
            </a:r>
            <a:r>
              <a:rPr lang="ru-RU" sz="2200" dirty="0">
                <a:solidFill>
                  <a:schemeClr val="bg1"/>
                </a:solidFill>
              </a:rPr>
              <a:t> тоже будет разной.</a:t>
            </a:r>
          </a:p>
          <a:p>
            <a:pPr marL="607500" lvl="2" indent="-342900">
              <a:lnSpc>
                <a:spcPct val="120000"/>
              </a:lnSpc>
              <a:spcBef>
                <a:spcPts val="600"/>
              </a:spcBef>
            </a:pPr>
            <a:r>
              <a:rPr lang="ru-RU" sz="2400" dirty="0">
                <a:solidFill>
                  <a:schemeClr val="bg1"/>
                </a:solidFill>
              </a:rPr>
              <a:t>Добавление шумов к слою</a:t>
            </a:r>
            <a:r>
              <a:rPr lang="en-US" sz="2400" dirty="0">
                <a:solidFill>
                  <a:schemeClr val="bg1"/>
                </a:solidFill>
              </a:rPr>
              <a:t>, </a:t>
            </a:r>
            <a:r>
              <a:rPr lang="ru-RU" sz="2400" dirty="0">
                <a:solidFill>
                  <a:schemeClr val="bg1"/>
                </a:solidFill>
              </a:rPr>
              <a:t>напр. нормальный или добавление перемешанных весов к значениям самих весов.</a:t>
            </a:r>
          </a:p>
          <a:p>
            <a:pPr marL="607500" lvl="2" indent="-342900">
              <a:lnSpc>
                <a:spcPct val="120000"/>
              </a:lnSpc>
              <a:spcBef>
                <a:spcPts val="600"/>
              </a:spcBef>
            </a:pPr>
            <a:r>
              <a:rPr lang="ru-RU" sz="2400" dirty="0">
                <a:solidFill>
                  <a:schemeClr val="bg1"/>
                </a:solidFill>
              </a:rPr>
              <a:t>Исключение случайно выбранной части весовых параметров, на каждом проходе разное – чтобы на них нельзя было обучить.</a:t>
            </a:r>
          </a:p>
          <a:p>
            <a:pPr marL="607500" lvl="2" indent="-342900">
              <a:lnSpc>
                <a:spcPct val="120000"/>
              </a:lnSpc>
              <a:spcBef>
                <a:spcPts val="600"/>
              </a:spcBef>
            </a:pPr>
            <a:r>
              <a:rPr lang="ru-RU" sz="2400" dirty="0">
                <a:solidFill>
                  <a:schemeClr val="bg1"/>
                </a:solidFill>
              </a:rPr>
              <a:t>Исключение случайно выбранной части </a:t>
            </a:r>
            <a:r>
              <a:rPr lang="ru-RU" sz="2400" dirty="0" err="1">
                <a:solidFill>
                  <a:schemeClr val="bg1"/>
                </a:solidFill>
              </a:rPr>
              <a:t>перцептронов</a:t>
            </a:r>
            <a:r>
              <a:rPr lang="ru-RU" sz="2400" dirty="0">
                <a:solidFill>
                  <a:schemeClr val="bg1"/>
                </a:solidFill>
              </a:rPr>
              <a:t>, на каждом проходе разное – чтобы на них нельзя было обучить. </a:t>
            </a:r>
            <a:r>
              <a:rPr lang="en-US" dirty="0">
                <a:solidFill>
                  <a:schemeClr val="bg1">
                    <a:lumMod val="95000"/>
                  </a:schemeClr>
                </a:solidFill>
              </a:rPr>
              <a:t/>
            </a:r>
            <a:br>
              <a:rPr lang="en-US" dirty="0">
                <a:solidFill>
                  <a:schemeClr val="bg1">
                    <a:lumMod val="95000"/>
                  </a:schemeClr>
                </a:solidFill>
              </a:rPr>
            </a:br>
            <a:r>
              <a:rPr lang="en-US" dirty="0">
                <a:solidFill>
                  <a:schemeClr val="bg1">
                    <a:lumMod val="95000"/>
                  </a:schemeClr>
                </a:solidFill>
              </a:rPr>
              <a:t/>
            </a:r>
            <a:br>
              <a:rPr lang="en-US" dirty="0">
                <a:solidFill>
                  <a:schemeClr val="bg1">
                    <a:lumMod val="95000"/>
                  </a:schemeClr>
                </a:solidFill>
              </a:rPr>
            </a:br>
            <a:endParaRPr lang="ru-RU" dirty="0">
              <a:solidFill>
                <a:schemeClr val="bg1">
                  <a:lumMod val="95000"/>
                </a:schemeClr>
              </a:solidFill>
            </a:endParaRPr>
          </a:p>
        </p:txBody>
      </p:sp>
    </p:spTree>
    <p:extLst>
      <p:ext uri="{BB962C8B-B14F-4D97-AF65-F5344CB8AC3E}">
        <p14:creationId xmlns:p14="http://schemas.microsoft.com/office/powerpoint/2010/main" val="3783984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9324" y="247469"/>
            <a:ext cx="10678682" cy="771466"/>
          </a:xfrm>
        </p:spPr>
        <p:txBody>
          <a:bodyPr>
            <a:normAutofit/>
          </a:bodyPr>
          <a:lstStyle/>
          <a:p>
            <a:pPr algn="ctr"/>
            <a:r>
              <a:rPr lang="ru-RU" sz="4800" b="1" dirty="0">
                <a:solidFill>
                  <a:schemeClr val="bg1">
                    <a:lumMod val="95000"/>
                  </a:schemeClr>
                </a:solidFill>
              </a:rPr>
              <a:t>Регуляризация обновлений</a:t>
            </a:r>
          </a:p>
        </p:txBody>
      </p:sp>
      <mc:AlternateContent xmlns:mc="http://schemas.openxmlformats.org/markup-compatibility/2006" xmlns:a14="http://schemas.microsoft.com/office/drawing/2010/main">
        <mc:Choice Requires="a14">
          <p:sp>
            <p:nvSpPr>
              <p:cNvPr id="4" name="Rectangle 1"/>
              <p:cNvSpPr>
                <a:spLocks noGrp="1" noChangeArrowheads="1"/>
              </p:cNvSpPr>
              <p:nvPr>
                <p:ph idx="1"/>
              </p:nvPr>
            </p:nvSpPr>
            <p:spPr bwMode="auto">
              <a:xfrm>
                <a:off x="184731" y="898649"/>
                <a:ext cx="11727869" cy="60587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ru-RU" altLang="ru-RU" sz="2200" dirty="0">
                    <a:solidFill>
                      <a:schemeClr val="bg1"/>
                    </a:solidFill>
                    <a:latin typeface="+mn-lt"/>
                    <a:cs typeface="Times New Roman" panose="02020603050405020304" pitchFamily="18" charset="0"/>
                  </a:rPr>
                  <a:t>Смысл техник – наложить ограничения на функцию потерь и на обновление весов. </a:t>
                </a:r>
              </a:p>
              <a:p>
                <a:pPr algn="just">
                  <a:lnSpc>
                    <a:spcPct val="100000"/>
                  </a:lnSpc>
                </a:pPr>
                <a:r>
                  <a:rPr lang="ru-RU" altLang="ru-RU" sz="2000" dirty="0">
                    <a:solidFill>
                      <a:schemeClr val="bg1"/>
                    </a:solidFill>
                    <a:latin typeface="+mn-lt"/>
                    <a:cs typeface="Times New Roman" panose="02020603050405020304" pitchFamily="18" charset="0"/>
                  </a:rPr>
                  <a:t>Для одного слоя  𝑦=𝑓(𝑊𝑋)  и функции потерь  𝐿:</a:t>
                </a:r>
              </a:p>
              <a:p>
                <a:pPr marL="0" indent="0" algn="ct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ru-RU" sz="2000" i="1" smtClean="0">
                              <a:solidFill>
                                <a:schemeClr val="bg1"/>
                              </a:solidFill>
                              <a:latin typeface="Cambria Math" panose="02040503050406030204" pitchFamily="18" charset="0"/>
                              <a:cs typeface="Times New Roman" panose="02020603050405020304" pitchFamily="18" charset="0"/>
                            </a:rPr>
                          </m:ctrlPr>
                        </m:dPr>
                        <m:e>
                          <m:eqArr>
                            <m:eqArrPr>
                              <m:ctrlPr>
                                <a:rPr lang="en-US" altLang="ru-RU" sz="2000" i="1" smtClean="0">
                                  <a:solidFill>
                                    <a:schemeClr val="bg1"/>
                                  </a:solidFill>
                                  <a:latin typeface="Cambria Math" panose="02040503050406030204" pitchFamily="18" charset="0"/>
                                  <a:cs typeface="Times New Roman" panose="02020603050405020304" pitchFamily="18" charset="0"/>
                                </a:rPr>
                              </m:ctrlPr>
                            </m:eqArrPr>
                            <m:e>
                              <m:r>
                                <m:rPr>
                                  <m:nor/>
                                </m:rPr>
                                <a:rPr lang="en-US" sz="2000" dirty="0">
                                  <a:solidFill>
                                    <a:schemeClr val="bg1"/>
                                  </a:solidFill>
                                  <a:cs typeface="Times New Roman" panose="02020603050405020304" pitchFamily="18" charset="0"/>
                                </a:rPr>
                                <m:t>𝐿</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𝑦</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𝑓</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𝑊𝑋</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min</m:t>
                              </m:r>
                              <m:r>
                                <m:rPr>
                                  <m:nor/>
                                </m:rPr>
                                <a:rPr lang="ru-RU" sz="2000" dirty="0">
                                  <a:solidFill>
                                    <a:schemeClr val="bg1"/>
                                  </a:solidFill>
                                  <a:cs typeface="Times New Roman" panose="02020603050405020304" pitchFamily="18" charset="0"/>
                                </a:rPr>
                                <m:t> </m:t>
                              </m:r>
                            </m:e>
                            <m:e>
                              <m:sSubSup>
                                <m:sSubSupPr>
                                  <m:ctrlPr>
                                    <a:rPr lang="ru-RU" sz="2000" i="1" dirty="0" smtClean="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b="0" i="1" dirty="0" smtClean="0">
                                      <a:solidFill>
                                        <a:schemeClr val="bg1"/>
                                      </a:solidFill>
                                      <a:latin typeface="Cambria Math" panose="02040503050406030204" pitchFamily="18" charset="0"/>
                                      <a:cs typeface="Times New Roman" panose="02020603050405020304" pitchFamily="18" charset="0"/>
                                    </a:rPr>
                                    <m:t>𝑝</m:t>
                                  </m:r>
                                </m:sub>
                                <m:sup>
                                  <m:r>
                                    <a:rPr lang="en-US" sz="2000" b="0" i="1" dirty="0" smtClean="0">
                                      <a:solidFill>
                                        <a:schemeClr val="bg1"/>
                                      </a:solidFill>
                                      <a:latin typeface="Cambria Math" panose="02040503050406030204" pitchFamily="18" charset="0"/>
                                      <a:cs typeface="Times New Roman" panose="02020603050405020304" pitchFamily="18" charset="0"/>
                                    </a:rPr>
                                    <m:t>𝑝</m:t>
                                  </m:r>
                                </m:sup>
                              </m:sSubSup>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const</m:t>
                              </m:r>
                            </m:e>
                          </m:eqArr>
                        </m:e>
                      </m:d>
                    </m:oMath>
                  </m:oMathPara>
                </a14:m>
                <a:endParaRPr lang="en-US" altLang="ru-RU" sz="2000" dirty="0">
                  <a:solidFill>
                    <a:schemeClr val="bg1"/>
                  </a:solidFill>
                  <a:latin typeface="+mn-lt"/>
                  <a:cs typeface="Times New Roman" panose="02020603050405020304" pitchFamily="18" charset="0"/>
                </a:endParaRPr>
              </a:p>
              <a:p>
                <a:pPr lvl="1" defTabSz="179388">
                  <a:lnSpc>
                    <a:spcPct val="100000"/>
                  </a:lnSpc>
                </a:pPr>
                <a:r>
                  <a:rPr lang="ru-RU" altLang="ru-RU" sz="2000" dirty="0">
                    <a:solidFill>
                      <a:schemeClr val="bg1"/>
                    </a:solidFill>
                    <a:latin typeface="+mn-lt"/>
                    <a:cs typeface="Times New Roman" panose="02020603050405020304" pitchFamily="18" charset="0"/>
                  </a:rPr>
                  <a:t>где </a:t>
                </a:r>
                <a14:m>
                  <m:oMath xmlns:m="http://schemas.openxmlformats.org/officeDocument/2006/math">
                    <m:sSubSup>
                      <m:sSubSupPr>
                        <m:ctrlPr>
                          <a:rPr lang="ru-RU" sz="20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i="1" dirty="0">
                            <a:solidFill>
                              <a:schemeClr val="bg1"/>
                            </a:solidFill>
                            <a:latin typeface="Cambria Math" panose="02040503050406030204" pitchFamily="18" charset="0"/>
                            <a:cs typeface="Times New Roman" panose="02020603050405020304" pitchFamily="18" charset="0"/>
                          </a:rPr>
                          <m:t>𝑝</m:t>
                        </m:r>
                      </m:sub>
                      <m:sup>
                        <m:r>
                          <a:rPr lang="en-US" sz="2000" i="1" dirty="0">
                            <a:solidFill>
                              <a:schemeClr val="bg1"/>
                            </a:solidFill>
                            <a:latin typeface="Cambria Math" panose="02040503050406030204" pitchFamily="18" charset="0"/>
                            <a:cs typeface="Times New Roman" panose="02020603050405020304" pitchFamily="18" charset="0"/>
                          </a:rPr>
                          <m:t>𝑝</m:t>
                        </m:r>
                      </m:sup>
                    </m:sSubSup>
                  </m:oMath>
                </a14:m>
                <a:r>
                  <a:rPr lang="ru-RU" altLang="ru-RU" sz="2000" dirty="0">
                    <a:solidFill>
                      <a:schemeClr val="bg1"/>
                    </a:solidFill>
                    <a:latin typeface="+mn-lt"/>
                    <a:cs typeface="Times New Roman" panose="02020603050405020304" pitchFamily="18" charset="0"/>
                  </a:rPr>
                  <a:t> - это норма весов</a:t>
                </a:r>
                <a:r>
                  <a:rPr lang="en-US" altLang="ru-RU" sz="2000" dirty="0" err="1">
                    <a:solidFill>
                      <a:schemeClr val="bg1"/>
                    </a:solidFill>
                    <a:latin typeface="+mn-lt"/>
                    <a:cs typeface="Times New Roman" panose="02020603050405020304" pitchFamily="18" charset="0"/>
                  </a:rPr>
                  <a:t>ых</a:t>
                </a:r>
                <a:r>
                  <a:rPr lang="ru-RU" altLang="ru-RU" sz="2000" dirty="0">
                    <a:solidFill>
                      <a:schemeClr val="bg1"/>
                    </a:solidFill>
                    <a:latin typeface="+mn-lt"/>
                    <a:cs typeface="Times New Roman" panose="02020603050405020304" pitchFamily="18" charset="0"/>
                  </a:rPr>
                  <a:t> параметров (</a:t>
                </a:r>
                <a:r>
                  <a:rPr lang="en-US" altLang="ru-RU" sz="2000" dirty="0">
                    <a:solidFill>
                      <a:schemeClr val="bg1"/>
                    </a:solidFill>
                    <a:latin typeface="+mn-lt"/>
                    <a:cs typeface="Times New Roman" panose="02020603050405020304" pitchFamily="18" charset="0"/>
                  </a:rPr>
                  <a:t>p=2 </a:t>
                </a:r>
                <a:r>
                  <a:rPr lang="ru-RU" altLang="ru-RU" sz="2000" dirty="0">
                    <a:solidFill>
                      <a:schemeClr val="bg1"/>
                    </a:solidFill>
                    <a:latin typeface="+mn-lt"/>
                    <a:cs typeface="Times New Roman" panose="02020603050405020304" pitchFamily="18" charset="0"/>
                  </a:rPr>
                  <a:t>для L2, </a:t>
                </a:r>
                <a:r>
                  <a:rPr lang="en-US" altLang="ru-RU" sz="2000" dirty="0">
                    <a:solidFill>
                      <a:schemeClr val="bg1"/>
                    </a:solidFill>
                    <a:latin typeface="+mn-lt"/>
                    <a:cs typeface="Times New Roman" panose="02020603050405020304" pitchFamily="18" charset="0"/>
                  </a:rPr>
                  <a:t>p=1 </a:t>
                </a:r>
                <a:r>
                  <a:rPr lang="ru-RU" altLang="ru-RU" sz="2000" dirty="0">
                    <a:solidFill>
                      <a:schemeClr val="bg1"/>
                    </a:solidFill>
                    <a:latin typeface="+mn-lt"/>
                    <a:cs typeface="Times New Roman" panose="02020603050405020304" pitchFamily="18" charset="0"/>
                  </a:rPr>
                  <a:t>для L1, могут быть и другие </a:t>
                </a:r>
                <a:r>
                  <a:rPr lang="ru-RU" altLang="ru-RU" sz="2000" dirty="0" err="1">
                    <a:solidFill>
                      <a:schemeClr val="bg1"/>
                    </a:solidFill>
                    <a:latin typeface="+mn-lt"/>
                    <a:cs typeface="Times New Roman" panose="02020603050405020304" pitchFamily="18" charset="0"/>
                  </a:rPr>
                  <a:t>парамертры</a:t>
                </a:r>
                <a:r>
                  <a:rPr lang="ru-RU" altLang="ru-RU" sz="2000" dirty="0">
                    <a:solidFill>
                      <a:schemeClr val="bg1"/>
                    </a:solidFill>
                    <a:latin typeface="+mn-lt"/>
                    <a:cs typeface="Times New Roman" panose="02020603050405020304" pitchFamily="18" charset="0"/>
                  </a:rPr>
                  <a:t>).</a:t>
                </a:r>
              </a:p>
              <a:p>
                <a:pPr>
                  <a:lnSpc>
                    <a:spcPct val="100000"/>
                  </a:lnSpc>
                </a:pPr>
                <a:r>
                  <a:rPr lang="ru-RU" altLang="ru-RU" sz="2000" dirty="0">
                    <a:solidFill>
                      <a:schemeClr val="bg1"/>
                    </a:solidFill>
                    <a:latin typeface="+mn-lt"/>
                    <a:cs typeface="Times New Roman" panose="02020603050405020304" pitchFamily="18" charset="0"/>
                  </a:rPr>
                  <a:t>Выражение можно переписать к следующему виду</a:t>
                </a:r>
              </a:p>
              <a:p>
                <a:pPr marL="0" lvl="0" indent="0" algn="ctr">
                  <a:lnSpc>
                    <a:spcPct val="100000"/>
                  </a:lnSpc>
                  <a:buNone/>
                </a:pPr>
                <a:r>
                  <a:rPr lang="en-US" sz="2000" dirty="0">
                    <a:solidFill>
                      <a:schemeClr val="bg1"/>
                    </a:solidFill>
                    <a:cs typeface="Times New Roman" panose="02020603050405020304" pitchFamily="18" charset="0"/>
                  </a:rPr>
                  <a:t>𝐿’ = </a:t>
                </a:r>
                <a:r>
                  <a:rPr lang="en-US" sz="2000" dirty="0">
                    <a:solidFill>
                      <a:schemeClr val="bg1"/>
                    </a:solidFill>
                    <a:latin typeface="+mn-lt"/>
                    <a:cs typeface="Times New Roman" panose="02020603050405020304" pitchFamily="18" charset="0"/>
                  </a:rPr>
                  <a:t>𝐿(𝑦,𝑓(𝑊𝑋))+𝜆</a:t>
                </a:r>
                <a:r>
                  <a:rPr lang="ru-RU" sz="2000" dirty="0">
                    <a:solidFill>
                      <a:schemeClr val="bg1"/>
                    </a:solidFill>
                    <a:cs typeface="Times New Roman" panose="02020603050405020304" pitchFamily="18" charset="0"/>
                  </a:rPr>
                  <a:t> </a:t>
                </a:r>
                <a14:m>
                  <m:oMath xmlns:m="http://schemas.openxmlformats.org/officeDocument/2006/math">
                    <m:sSubSup>
                      <m:sSubSupPr>
                        <m:ctrlPr>
                          <a:rPr lang="ru-RU" sz="20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i="1" dirty="0">
                            <a:solidFill>
                              <a:schemeClr val="bg1"/>
                            </a:solidFill>
                            <a:latin typeface="Cambria Math" panose="02040503050406030204" pitchFamily="18" charset="0"/>
                            <a:cs typeface="Times New Roman" panose="02020603050405020304" pitchFamily="18" charset="0"/>
                          </a:rPr>
                          <m:t>𝑝</m:t>
                        </m:r>
                      </m:sub>
                      <m:sup>
                        <m:r>
                          <a:rPr lang="en-US" sz="2000" i="1" dirty="0">
                            <a:solidFill>
                              <a:schemeClr val="bg1"/>
                            </a:solidFill>
                            <a:latin typeface="Cambria Math" panose="02040503050406030204" pitchFamily="18" charset="0"/>
                            <a:cs typeface="Times New Roman" panose="02020603050405020304" pitchFamily="18" charset="0"/>
                          </a:rPr>
                          <m:t>𝑝</m:t>
                        </m:r>
                      </m:sup>
                    </m:sSubSup>
                    <m:r>
                      <a:rPr lang="en-US" sz="2000" i="1" dirty="0">
                        <a:solidFill>
                          <a:schemeClr val="bg1"/>
                        </a:solidFill>
                        <a:latin typeface="Cambria Math" panose="02040503050406030204" pitchFamily="18" charset="0"/>
                        <a:cs typeface="Times New Roman" panose="02020603050405020304" pitchFamily="18" charset="0"/>
                      </a:rPr>
                      <m:t> </m:t>
                    </m:r>
                  </m:oMath>
                </a14:m>
                <a:r>
                  <a:rPr lang="en-US" sz="2000" dirty="0">
                    <a:solidFill>
                      <a:schemeClr val="bg1"/>
                    </a:solidFill>
                    <a:latin typeface="+mn-lt"/>
                    <a:cs typeface="Times New Roman" panose="02020603050405020304" pitchFamily="18" charset="0"/>
                  </a:rPr>
                  <a:t>→min,</a:t>
                </a:r>
                <a:endParaRPr lang="ru-RU" sz="2000" dirty="0">
                  <a:solidFill>
                    <a:schemeClr val="bg1"/>
                  </a:solidFill>
                  <a:latin typeface="+mn-lt"/>
                  <a:cs typeface="Times New Roman" panose="02020603050405020304" pitchFamily="18" charset="0"/>
                </a:endParaRPr>
              </a:p>
              <a:p>
                <a:pPr lvl="1">
                  <a:lnSpc>
                    <a:spcPct val="100000"/>
                  </a:lnSpc>
                </a:pPr>
                <a:r>
                  <a:rPr lang="ru-RU" altLang="ru-RU" sz="2000" dirty="0">
                    <a:solidFill>
                      <a:schemeClr val="bg1"/>
                    </a:solidFill>
                    <a:latin typeface="+mn-lt"/>
                    <a:cs typeface="Times New Roman" panose="02020603050405020304" pitchFamily="18" charset="0"/>
                  </a:rPr>
                  <a:t>Где </a:t>
                </a:r>
                <a:r>
                  <a:rPr lang="en-US" sz="2000" dirty="0">
                    <a:solidFill>
                      <a:schemeClr val="bg1"/>
                    </a:solidFill>
                    <a:latin typeface="+mn-lt"/>
                    <a:cs typeface="Times New Roman" panose="02020603050405020304" pitchFamily="18" charset="0"/>
                  </a:rPr>
                  <a:t>𝜆 </a:t>
                </a:r>
                <a:r>
                  <a:rPr lang="ru-RU" altLang="ru-RU" sz="2000" dirty="0">
                    <a:solidFill>
                      <a:schemeClr val="bg1"/>
                    </a:solidFill>
                    <a:latin typeface="+mn-lt"/>
                    <a:cs typeface="Times New Roman" panose="02020603050405020304" pitchFamily="18" charset="0"/>
                  </a:rPr>
                  <a:t>- это </a:t>
                </a:r>
                <a:r>
                  <a:rPr lang="ru-RU" altLang="ru-RU" sz="2000" dirty="0" err="1">
                    <a:solidFill>
                      <a:schemeClr val="bg1"/>
                    </a:solidFill>
                    <a:latin typeface="+mn-lt"/>
                    <a:cs typeface="Times New Roman" panose="02020603050405020304" pitchFamily="18" charset="0"/>
                  </a:rPr>
                  <a:t>регуляризационный</a:t>
                </a:r>
                <a:r>
                  <a:rPr lang="ru-RU" altLang="ru-RU" sz="2000" dirty="0">
                    <a:solidFill>
                      <a:schemeClr val="bg1"/>
                    </a:solidFill>
                    <a:latin typeface="+mn-lt"/>
                    <a:cs typeface="Times New Roman" panose="02020603050405020304" pitchFamily="18" charset="0"/>
                  </a:rPr>
                  <a:t> параметр.</a:t>
                </a:r>
              </a:p>
              <a:p>
                <a:pPr marL="228600" lvl="1">
                  <a:lnSpc>
                    <a:spcPct val="100000"/>
                  </a:lnSpc>
                </a:pPr>
                <a:r>
                  <a:rPr lang="ru-RU" altLang="ru-RU" dirty="0">
                    <a:solidFill>
                      <a:schemeClr val="bg1"/>
                    </a:solidFill>
                    <a:latin typeface="+mn-lt"/>
                    <a:cs typeface="Times New Roman" panose="02020603050405020304" pitchFamily="18" charset="0"/>
                  </a:rPr>
                  <a:t>Тогда градиент функции потерь:</a:t>
                </a:r>
              </a:p>
              <a:p>
                <a:pPr marL="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ru-RU" sz="2800" i="1">
                              <a:solidFill>
                                <a:schemeClr val="bg1"/>
                              </a:solidFill>
                              <a:latin typeface="Cambria Math" panose="02040503050406030204" pitchFamily="18" charset="0"/>
                              <a:cs typeface="Times New Roman" panose="02020603050405020304" pitchFamily="18" charset="0"/>
                            </a:rPr>
                          </m:ctrlPr>
                        </m:sSubPr>
                        <m:e>
                          <m:r>
                            <a:rPr lang="ru-RU" altLang="ru-RU" sz="2800">
                              <a:solidFill>
                                <a:schemeClr val="bg1"/>
                              </a:solidFill>
                              <a:latin typeface="Cambria Math" panose="02040503050406030204" pitchFamily="18" charset="0"/>
                              <a:cs typeface="Times New Roman" panose="02020603050405020304" pitchFamily="18" charset="0"/>
                            </a:rPr>
                            <m:t>𝛻</m:t>
                          </m:r>
                        </m:e>
                        <m:sub>
                          <m:r>
                            <a:rPr lang="en-US" altLang="ru-RU" sz="2800">
                              <a:solidFill>
                                <a:schemeClr val="bg1"/>
                              </a:solidFill>
                              <a:latin typeface="Cambria Math" panose="02040503050406030204" pitchFamily="18" charset="0"/>
                              <a:cs typeface="Times New Roman" panose="02020603050405020304" pitchFamily="18" charset="0"/>
                            </a:rPr>
                            <m:t>𝑤</m:t>
                          </m:r>
                        </m:sub>
                      </m:sSub>
                      <m:r>
                        <a:rPr lang="en-US" altLang="ru-RU" sz="2800">
                          <a:solidFill>
                            <a:schemeClr val="bg1"/>
                          </a:solidFill>
                          <a:latin typeface="Cambria Math" panose="02040503050406030204" pitchFamily="18" charset="0"/>
                          <a:cs typeface="Times New Roman" panose="02020603050405020304" pitchFamily="18" charset="0"/>
                        </a:rPr>
                        <m:t>𝐿</m:t>
                      </m:r>
                      <m:r>
                        <a:rPr lang="en-US" altLang="ru-RU" sz="2800">
                          <a:solidFill>
                            <a:schemeClr val="bg1"/>
                          </a:solidFill>
                          <a:latin typeface="Cambria Math" panose="02040503050406030204" pitchFamily="18" charset="0"/>
                          <a:cs typeface="Times New Roman" panose="02020603050405020304" pitchFamily="18" charset="0"/>
                        </a:rPr>
                        <m:t>′=</m:t>
                      </m:r>
                      <m:sSub>
                        <m:sSubPr>
                          <m:ctrlPr>
                            <a:rPr lang="en-US" altLang="ru-RU" sz="2800" i="1">
                              <a:solidFill>
                                <a:schemeClr val="bg1"/>
                              </a:solidFill>
                              <a:latin typeface="Cambria Math" panose="02040503050406030204" pitchFamily="18" charset="0"/>
                              <a:cs typeface="Times New Roman" panose="02020603050405020304" pitchFamily="18" charset="0"/>
                            </a:rPr>
                          </m:ctrlPr>
                        </m:sSubPr>
                        <m:e>
                          <m:r>
                            <a:rPr lang="ru-RU" altLang="ru-RU" sz="2800">
                              <a:solidFill>
                                <a:schemeClr val="bg1"/>
                              </a:solidFill>
                              <a:latin typeface="Cambria Math" panose="02040503050406030204" pitchFamily="18" charset="0"/>
                              <a:cs typeface="Times New Roman" panose="02020603050405020304" pitchFamily="18" charset="0"/>
                            </a:rPr>
                            <m:t>𝛻</m:t>
                          </m:r>
                        </m:e>
                        <m:sub>
                          <m:r>
                            <a:rPr lang="en-US" altLang="ru-RU" sz="2800">
                              <a:solidFill>
                                <a:schemeClr val="bg1"/>
                              </a:solidFill>
                              <a:latin typeface="Cambria Math" panose="02040503050406030204" pitchFamily="18" charset="0"/>
                              <a:cs typeface="Times New Roman" panose="02020603050405020304" pitchFamily="18" charset="0"/>
                            </a:rPr>
                            <m:t>𝑤</m:t>
                          </m:r>
                        </m:sub>
                      </m:sSub>
                      <m:r>
                        <m:rPr>
                          <m:nor/>
                        </m:rPr>
                        <a:rPr lang="en-US" sz="2800" dirty="0">
                          <a:solidFill>
                            <a:schemeClr val="bg1"/>
                          </a:solidFill>
                          <a:latin typeface="Cambria Math" panose="02040503050406030204" pitchFamily="18" charset="0"/>
                          <a:cs typeface="Times New Roman" panose="02020603050405020304" pitchFamily="18" charset="0"/>
                        </a:rPr>
                        <m:t>𝐿</m:t>
                      </m:r>
                      <m:r>
                        <m:rPr>
                          <m:nor/>
                        </m:rPr>
                        <a:rPr lang="en-US" sz="2800" dirty="0">
                          <a:solidFill>
                            <a:schemeClr val="bg1"/>
                          </a:solidFill>
                          <a:latin typeface="Cambria Math" panose="02040503050406030204" pitchFamily="18" charset="0"/>
                          <a:cs typeface="Times New Roman" panose="02020603050405020304" pitchFamily="18" charset="0"/>
                        </a:rPr>
                        <m:t>+</m:t>
                      </m:r>
                      <m:r>
                        <m:rPr>
                          <m:nor/>
                        </m:rPr>
                        <a:rPr lang="en-US" sz="2800" dirty="0">
                          <a:solidFill>
                            <a:schemeClr val="bg1"/>
                          </a:solidFill>
                          <a:latin typeface="Cambria Math" panose="02040503050406030204" pitchFamily="18" charset="0"/>
                          <a:cs typeface="Times New Roman" panose="02020603050405020304" pitchFamily="18" charset="0"/>
                        </a:rPr>
                        <m:t>𝜆</m:t>
                      </m:r>
                      <m:r>
                        <m:rPr>
                          <m:nor/>
                        </m:rPr>
                        <a:rPr lang="en-US" sz="2800" dirty="0">
                          <a:solidFill>
                            <a:schemeClr val="bg1"/>
                          </a:solidFill>
                          <a:latin typeface="Cambria Math" panose="02040503050406030204" pitchFamily="18" charset="0"/>
                          <a:cs typeface="Times New Roman" panose="02020603050405020304" pitchFamily="18" charset="0"/>
                        </a:rPr>
                        <m:t>p</m:t>
                      </m:r>
                      <m:sSubSup>
                        <m:sSubSupPr>
                          <m:ctrlPr>
                            <a:rPr lang="ru-RU" sz="28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800" i="1" dirty="0">
                                  <a:solidFill>
                                    <a:schemeClr val="bg1"/>
                                  </a:solidFill>
                                  <a:latin typeface="Cambria Math" panose="02040503050406030204" pitchFamily="18" charset="0"/>
                                  <a:cs typeface="Times New Roman" panose="02020603050405020304" pitchFamily="18" charset="0"/>
                                </a:rPr>
                              </m:ctrlPr>
                            </m:dPr>
                            <m:e>
                              <m:r>
                                <a:rPr lang="en-US" sz="2800" dirty="0">
                                  <a:solidFill>
                                    <a:schemeClr val="bg1"/>
                                  </a:solidFill>
                                  <a:latin typeface="Cambria Math" panose="02040503050406030204" pitchFamily="18" charset="0"/>
                                  <a:cs typeface="Times New Roman" panose="02020603050405020304" pitchFamily="18" charset="0"/>
                                </a:rPr>
                                <m:t>𝑊</m:t>
                              </m:r>
                            </m:e>
                          </m:d>
                        </m:e>
                        <m:sub>
                          <m:r>
                            <a:rPr lang="en-US" sz="2800" dirty="0">
                              <a:solidFill>
                                <a:schemeClr val="bg1"/>
                              </a:solidFill>
                              <a:latin typeface="Cambria Math" panose="02040503050406030204" pitchFamily="18" charset="0"/>
                              <a:cs typeface="Times New Roman" panose="02020603050405020304" pitchFamily="18" charset="0"/>
                            </a:rPr>
                            <m:t>𝑝</m:t>
                          </m:r>
                        </m:sub>
                        <m:sup>
                          <m:r>
                            <a:rPr lang="en-US" sz="2800" dirty="0">
                              <a:solidFill>
                                <a:schemeClr val="bg1"/>
                              </a:solidFill>
                              <a:latin typeface="Cambria Math" panose="02040503050406030204" pitchFamily="18" charset="0"/>
                              <a:cs typeface="Times New Roman" panose="02020603050405020304" pitchFamily="18" charset="0"/>
                            </a:rPr>
                            <m:t>𝑝</m:t>
                          </m:r>
                          <m:r>
                            <a:rPr lang="en-US" sz="2800" dirty="0">
                              <a:solidFill>
                                <a:schemeClr val="bg1"/>
                              </a:solidFill>
                              <a:latin typeface="Cambria Math" panose="02040503050406030204" pitchFamily="18" charset="0"/>
                              <a:cs typeface="Times New Roman" panose="02020603050405020304" pitchFamily="18" charset="0"/>
                            </a:rPr>
                            <m:t>−1</m:t>
                          </m:r>
                        </m:sup>
                      </m:sSubSup>
                    </m:oMath>
                  </m:oMathPara>
                </a14:m>
                <a:endParaRPr lang="ru-RU" altLang="ru-RU" dirty="0">
                  <a:solidFill>
                    <a:schemeClr val="bg1"/>
                  </a:solidFill>
                  <a:latin typeface="Cambria Math" panose="02040503050406030204" pitchFamily="18" charset="0"/>
                  <a:cs typeface="Times New Roman" panose="02020603050405020304" pitchFamily="18" charset="0"/>
                </a:endParaRPr>
              </a:p>
              <a:p>
                <a:pPr algn="just">
                  <a:lnSpc>
                    <a:spcPct val="100000"/>
                  </a:lnSpc>
                </a:pPr>
                <a:r>
                  <a:rPr lang="ru-RU" sz="2200" dirty="0">
                    <a:solidFill>
                      <a:schemeClr val="bg1"/>
                    </a:solidFill>
                    <a:latin typeface="+mn-lt"/>
                    <a:cs typeface="Times New Roman" panose="02020603050405020304" pitchFamily="18" charset="0"/>
                  </a:rPr>
                  <a:t>Значение регуляризации это </a:t>
                </a:r>
                <a:r>
                  <a:rPr lang="ru-RU" sz="2200" dirty="0" err="1">
                    <a:solidFill>
                      <a:schemeClr val="bg1"/>
                    </a:solidFill>
                    <a:latin typeface="+mn-lt"/>
                    <a:cs typeface="Times New Roman" panose="02020603050405020304" pitchFamily="18" charset="0"/>
                  </a:rPr>
                  <a:t>орагничение</a:t>
                </a:r>
                <a:r>
                  <a:rPr lang="ru-RU" sz="2200" dirty="0">
                    <a:solidFill>
                      <a:schemeClr val="bg1"/>
                    </a:solidFill>
                    <a:latin typeface="+mn-lt"/>
                    <a:cs typeface="Times New Roman" panose="02020603050405020304" pitchFamily="18" charset="0"/>
                  </a:rPr>
                  <a:t> роста весов – то есть снижение вероятности взрыва весов в ходе обучения.</a:t>
                </a:r>
              </a:p>
              <a:p>
                <a:pPr lvl="1" algn="just">
                  <a:lnSpc>
                    <a:spcPct val="100000"/>
                  </a:lnSpc>
                </a:pPr>
                <a:r>
                  <a:rPr lang="ru-RU" sz="2000" dirty="0">
                    <a:solidFill>
                      <a:schemeClr val="bg1"/>
                    </a:solidFill>
                    <a:latin typeface="+mn-lt"/>
                    <a:cs typeface="Times New Roman" panose="02020603050405020304" pitchFamily="18" charset="0"/>
                  </a:rPr>
                  <a:t>С регуляризацией большие значения весов буду давать больше значение новой функции потерь и соответственно меньше обновляться.  </a:t>
                </a:r>
              </a:p>
              <a:p>
                <a:pPr lvl="1" algn="just">
                  <a:lnSpc>
                    <a:spcPct val="100000"/>
                  </a:lnSpc>
                </a:pPr>
                <a:r>
                  <a:rPr lang="ru-RU" u="sng" dirty="0">
                    <a:solidFill>
                      <a:schemeClr val="bg1"/>
                    </a:solidFill>
                    <a:latin typeface="+mn-lt"/>
                    <a:cs typeface="Times New Roman" panose="02020603050405020304" pitchFamily="18" charset="0"/>
                  </a:rPr>
                  <a:t>регуляризация – это штраф для модели за большие значения весов</a:t>
                </a:r>
                <a:r>
                  <a:rPr lang="en-US" u="sng" dirty="0" err="1">
                    <a:solidFill>
                      <a:schemeClr val="bg1"/>
                    </a:solidFill>
                    <a:latin typeface="+mn-lt"/>
                    <a:cs typeface="Times New Roman" panose="02020603050405020304" pitchFamily="18" charset="0"/>
                  </a:rPr>
                  <a:t>ы</a:t>
                </a:r>
                <a:r>
                  <a:rPr lang="ru-RU" u="sng" dirty="0">
                    <a:solidFill>
                      <a:schemeClr val="bg1"/>
                    </a:solidFill>
                    <a:latin typeface="+mn-lt"/>
                    <a:cs typeface="Times New Roman" panose="02020603050405020304" pitchFamily="18" charset="0"/>
                  </a:rPr>
                  <a:t>х параметров</a:t>
                </a:r>
                <a:r>
                  <a:rPr lang="ru-RU" sz="2000" dirty="0">
                    <a:solidFill>
                      <a:schemeClr val="bg1"/>
                    </a:solidFill>
                    <a:latin typeface="+mn-l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2000" b="0" i="0" u="none" strike="noStrike" cap="none" normalizeH="0" baseline="0" dirty="0">
                  <a:ln>
                    <a:noFill/>
                  </a:ln>
                  <a:solidFill>
                    <a:schemeClr val="tx1"/>
                  </a:solidFill>
                  <a:effectLst/>
                  <a:latin typeface="+mn-lt"/>
                  <a:cs typeface="Times New Roman" panose="02020603050405020304" pitchFamily="18" charset="0"/>
                </a:endParaRPr>
              </a:p>
            </p:txBody>
          </p:sp>
        </mc:Choice>
        <mc:Fallback xmlns="">
          <p:sp>
            <p:nvSpPr>
              <p:cNvPr id="4" name="Rectangle 1"/>
              <p:cNvSpPr>
                <a:spLocks noGrp="1" noRot="1" noChangeAspect="1" noMove="1" noResize="1" noEditPoints="1" noAdjustHandles="1" noChangeArrowheads="1" noChangeShapeType="1" noTextEdit="1"/>
              </p:cNvSpPr>
              <p:nvPr>
                <p:ph idx="1"/>
              </p:nvPr>
            </p:nvSpPr>
            <p:spPr bwMode="auto">
              <a:xfrm>
                <a:off x="184731" y="898649"/>
                <a:ext cx="11727869" cy="6058710"/>
              </a:xfrm>
              <a:prstGeom prst="rect">
                <a:avLst/>
              </a:prstGeom>
              <a:blipFill>
                <a:blip r:embed="rId2"/>
                <a:stretch>
                  <a:fillRect l="-649" t="-18201" r="-758"/>
                </a:stretch>
              </a:blipFill>
              <a:ln>
                <a:noFill/>
              </a:ln>
              <a:effectLst/>
            </p:spPr>
            <p:txBody>
              <a:bodyPr/>
              <a:lstStyle/>
              <a:p>
                <a:r>
                  <a:rPr lang="ru-RU">
                    <a:noFill/>
                  </a:rPr>
                  <a:t> </a:t>
                </a:r>
              </a:p>
            </p:txBody>
          </p:sp>
        </mc:Fallback>
      </mc:AlternateContent>
      <p:sp>
        <p:nvSpPr>
          <p:cNvPr id="3" name="Прямоугольник 2">
            <a:extLst>
              <a:ext uri="{FF2B5EF4-FFF2-40B4-BE49-F238E27FC236}">
                <a16:creationId xmlns:a16="http://schemas.microsoft.com/office/drawing/2014/main" id="{F793E1CA-B88F-AB46-B3E4-533A36BF75A4}"/>
              </a:ext>
            </a:extLst>
          </p:cNvPr>
          <p:cNvSpPr/>
          <p:nvPr/>
        </p:nvSpPr>
        <p:spPr>
          <a:xfrm>
            <a:off x="184731" y="4013200"/>
            <a:ext cx="8832269" cy="96520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53207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739" y="288926"/>
            <a:ext cx="10764140" cy="565013"/>
          </a:xfrm>
        </p:spPr>
        <p:txBody>
          <a:bodyPr>
            <a:noAutofit/>
          </a:bodyPr>
          <a:lstStyle/>
          <a:p>
            <a:pPr algn="ctr"/>
            <a:r>
              <a:rPr lang="ru-RU" sz="5400" b="1" dirty="0">
                <a:solidFill>
                  <a:schemeClr val="bg1">
                    <a:lumMod val="95000"/>
                  </a:schemeClr>
                </a:solidFill>
              </a:rPr>
              <a:t>Методы регуляризации</a:t>
            </a:r>
          </a:p>
        </p:txBody>
      </p:sp>
      <p:sp>
        <p:nvSpPr>
          <p:cNvPr id="3" name="Объект 2"/>
          <p:cNvSpPr>
            <a:spLocks noGrp="1"/>
          </p:cNvSpPr>
          <p:nvPr>
            <p:ph idx="1"/>
          </p:nvPr>
        </p:nvSpPr>
        <p:spPr>
          <a:xfrm>
            <a:off x="188220" y="853939"/>
            <a:ext cx="11536041" cy="5989320"/>
          </a:xfrm>
        </p:spPr>
        <p:txBody>
          <a:bodyPr>
            <a:noAutofit/>
          </a:bodyPr>
          <a:lstStyle/>
          <a:p>
            <a:pPr algn="just">
              <a:lnSpc>
                <a:spcPct val="100000"/>
              </a:lnSpc>
              <a:spcBef>
                <a:spcPts val="300"/>
              </a:spcBef>
            </a:pPr>
            <a:r>
              <a:rPr lang="ru-RU" sz="2500" b="1" u="sng" dirty="0">
                <a:solidFill>
                  <a:schemeClr val="bg1"/>
                </a:solidFill>
              </a:rPr>
              <a:t>Регуляризация</a:t>
            </a:r>
            <a:r>
              <a:rPr lang="ru-RU" sz="2500" dirty="0">
                <a:solidFill>
                  <a:schemeClr val="bg1"/>
                </a:solidFill>
              </a:rPr>
              <a:t> - модификация модели, ее метода обучения или ее входных данных таким образом, чтобы повысить точность на тестовой выборке при сохранении почти неизменной точности при обучении </a:t>
            </a:r>
          </a:p>
          <a:p>
            <a:pPr lvl="1" algn="just">
              <a:lnSpc>
                <a:spcPct val="100000"/>
              </a:lnSpc>
              <a:spcBef>
                <a:spcPts val="300"/>
              </a:spcBef>
            </a:pPr>
            <a:r>
              <a:rPr lang="ru-RU" sz="2100" dirty="0">
                <a:solidFill>
                  <a:schemeClr val="bg1"/>
                </a:solidFill>
              </a:rPr>
              <a:t>то есть цель регуляризации -  повысить обобщающую способность.</a:t>
            </a:r>
          </a:p>
          <a:p>
            <a:pPr lvl="2" algn="just">
              <a:lnSpc>
                <a:spcPct val="100000"/>
              </a:lnSpc>
              <a:spcBef>
                <a:spcPts val="900"/>
              </a:spcBef>
            </a:pPr>
            <a:r>
              <a:rPr lang="en-US" b="1" u="sng" dirty="0" err="1">
                <a:solidFill>
                  <a:schemeClr val="bg1"/>
                </a:solidFill>
              </a:rPr>
              <a:t>В</a:t>
            </a:r>
            <a:r>
              <a:rPr lang="en-US" b="1" u="sng" dirty="0">
                <a:solidFill>
                  <a:schemeClr val="bg1"/>
                </a:solidFill>
              </a:rPr>
              <a:t> </a:t>
            </a:r>
            <a:r>
              <a:rPr lang="ru-RU" b="1" u="sng" dirty="0">
                <a:solidFill>
                  <a:schemeClr val="bg1"/>
                </a:solidFill>
              </a:rPr>
              <a:t>классическом смысле термин относится к регуляризации обновлений весовых параметров </a:t>
            </a:r>
            <a:r>
              <a:rPr lang="en-US" dirty="0">
                <a:solidFill>
                  <a:schemeClr val="bg1"/>
                </a:solidFill>
              </a:rPr>
              <a:t>(</a:t>
            </a:r>
            <a:r>
              <a:rPr lang="ru-RU" dirty="0" err="1">
                <a:solidFill>
                  <a:schemeClr val="bg1"/>
                </a:solidFill>
              </a:rPr>
              <a:t>дропаут</a:t>
            </a:r>
            <a:r>
              <a:rPr lang="en-US" dirty="0">
                <a:solidFill>
                  <a:schemeClr val="bg1"/>
                </a:solidFill>
              </a:rPr>
              <a:t>, </a:t>
            </a:r>
            <a:r>
              <a:rPr lang="ru-RU" dirty="0">
                <a:solidFill>
                  <a:schemeClr val="bg1"/>
                </a:solidFill>
              </a:rPr>
              <a:t>верхний порог градиента</a:t>
            </a:r>
            <a:r>
              <a:rPr lang="en-US" dirty="0">
                <a:solidFill>
                  <a:schemeClr val="bg1"/>
                </a:solidFill>
              </a:rPr>
              <a:t>, </a:t>
            </a:r>
            <a:r>
              <a:rPr lang="ru-RU" dirty="0" err="1">
                <a:solidFill>
                  <a:schemeClr val="bg1"/>
                </a:solidFill>
              </a:rPr>
              <a:t>L</a:t>
            </a:r>
            <a:r>
              <a:rPr lang="en-US" dirty="0">
                <a:solidFill>
                  <a:schemeClr val="bg1"/>
                </a:solidFill>
              </a:rPr>
              <a:t>2, L1). </a:t>
            </a:r>
            <a:endParaRPr lang="ru-RU" dirty="0">
              <a:solidFill>
                <a:schemeClr val="bg1"/>
              </a:solidFill>
            </a:endParaRPr>
          </a:p>
          <a:p>
            <a:pPr lvl="1" algn="just">
              <a:lnSpc>
                <a:spcPct val="100000"/>
              </a:lnSpc>
              <a:spcBef>
                <a:spcPts val="900"/>
              </a:spcBef>
            </a:pPr>
            <a:r>
              <a:rPr lang="ru-RU" sz="2000" i="1" dirty="0">
                <a:solidFill>
                  <a:schemeClr val="bg1"/>
                </a:solidFill>
              </a:rPr>
              <a:t>Однако, термин также употребим в отношении:</a:t>
            </a:r>
          </a:p>
          <a:p>
            <a:pPr marL="1206500" lvl="3" algn="just">
              <a:lnSpc>
                <a:spcPct val="100000"/>
              </a:lnSpc>
            </a:pPr>
            <a:r>
              <a:rPr lang="ru-RU" sz="2000" b="1" u="sng" dirty="0">
                <a:solidFill>
                  <a:schemeClr val="bg1"/>
                </a:solidFill>
              </a:rPr>
              <a:t>Нормализации слоев</a:t>
            </a:r>
            <a:r>
              <a:rPr lang="en-US" sz="2000" b="1" u="sng" dirty="0">
                <a:solidFill>
                  <a:schemeClr val="bg1"/>
                </a:solidFill>
              </a:rPr>
              <a:t> </a:t>
            </a:r>
            <a:r>
              <a:rPr lang="en-US" sz="2000" dirty="0">
                <a:solidFill>
                  <a:schemeClr val="bg1"/>
                </a:solidFill>
              </a:rPr>
              <a:t>(</a:t>
            </a:r>
            <a:r>
              <a:rPr lang="ru-RU" sz="2000" dirty="0" err="1">
                <a:solidFill>
                  <a:schemeClr val="bg1"/>
                </a:solidFill>
              </a:rPr>
              <a:t>батч</a:t>
            </a:r>
            <a:r>
              <a:rPr lang="ru-RU" sz="2000" dirty="0">
                <a:solidFill>
                  <a:schemeClr val="bg1"/>
                </a:solidFill>
              </a:rPr>
              <a:t>-нормализация</a:t>
            </a:r>
            <a:r>
              <a:rPr lang="en-US" sz="2000" dirty="0">
                <a:solidFill>
                  <a:schemeClr val="bg1"/>
                </a:solidFill>
              </a:rPr>
              <a:t>, </a:t>
            </a:r>
            <a:r>
              <a:rPr lang="ru-RU" sz="2000" dirty="0">
                <a:solidFill>
                  <a:schemeClr val="bg1"/>
                </a:solidFill>
              </a:rPr>
              <a:t>нормализация весов  и т.д.</a:t>
            </a:r>
            <a:r>
              <a:rPr lang="en-US" sz="2000" dirty="0">
                <a:solidFill>
                  <a:schemeClr val="bg1"/>
                </a:solidFill>
              </a:rPr>
              <a:t>).</a:t>
            </a:r>
            <a:endParaRPr lang="ru-RU" sz="2000" dirty="0">
              <a:solidFill>
                <a:schemeClr val="bg1"/>
              </a:solidFill>
            </a:endParaRPr>
          </a:p>
          <a:p>
            <a:pPr marL="1206500" lvl="3" algn="just">
              <a:lnSpc>
                <a:spcPct val="100000"/>
              </a:lnSpc>
            </a:pPr>
            <a:r>
              <a:rPr lang="ru-RU" sz="2000" b="1" u="sng" dirty="0">
                <a:solidFill>
                  <a:schemeClr val="bg1"/>
                </a:solidFill>
              </a:rPr>
              <a:t>Аугментация данных</a:t>
            </a:r>
            <a:r>
              <a:rPr lang="ru-RU" sz="2000" dirty="0">
                <a:solidFill>
                  <a:schemeClr val="bg1"/>
                </a:solidFill>
              </a:rPr>
              <a:t>, расширение выборки, использование мягких меток и т.д. </a:t>
            </a:r>
          </a:p>
          <a:p>
            <a:pPr marL="1206500" lvl="3" algn="just">
              <a:lnSpc>
                <a:spcPct val="100000"/>
              </a:lnSpc>
            </a:pPr>
            <a:r>
              <a:rPr lang="ru-RU" sz="2000" b="1" u="sng" dirty="0">
                <a:solidFill>
                  <a:schemeClr val="bg1"/>
                </a:solidFill>
              </a:rPr>
              <a:t>Методы </a:t>
            </a:r>
            <a:r>
              <a:rPr lang="ru-RU" sz="2000" b="1" u="sng" dirty="0" err="1">
                <a:solidFill>
                  <a:schemeClr val="bg1"/>
                </a:solidFill>
              </a:rPr>
              <a:t>Дропаута</a:t>
            </a:r>
            <a:endParaRPr lang="ru-RU" sz="2000" b="1" u="sng" dirty="0">
              <a:solidFill>
                <a:schemeClr val="bg1"/>
              </a:solidFill>
            </a:endParaRPr>
          </a:p>
          <a:p>
            <a:pPr marL="1206500" lvl="3" algn="just">
              <a:lnSpc>
                <a:spcPct val="100000"/>
              </a:lnSpc>
            </a:pPr>
            <a:r>
              <a:rPr lang="ru-RU" sz="2000" b="1" u="sng" dirty="0">
                <a:solidFill>
                  <a:schemeClr val="bg1"/>
                </a:solidFill>
              </a:rPr>
              <a:t>Ансамбли сетей.</a:t>
            </a:r>
            <a:endParaRPr lang="en-US" sz="2000" b="1" u="sng" dirty="0">
              <a:solidFill>
                <a:schemeClr val="bg1"/>
              </a:solidFill>
            </a:endParaRPr>
          </a:p>
          <a:p>
            <a:pPr lvl="2" algn="just"/>
            <a:r>
              <a:rPr lang="ru-RU" sz="1800" i="1" u="sng" dirty="0">
                <a:solidFill>
                  <a:schemeClr val="bg1"/>
                </a:solidFill>
              </a:rPr>
              <a:t>К другим методам</a:t>
            </a:r>
            <a:r>
              <a:rPr lang="ru-RU" sz="1800" i="1" dirty="0">
                <a:solidFill>
                  <a:schemeClr val="bg1"/>
                </a:solidFill>
              </a:rPr>
              <a:t> повышения качества работы архитектур можно отнести:</a:t>
            </a:r>
          </a:p>
          <a:p>
            <a:pPr marL="1663700" lvl="4" algn="just">
              <a:lnSpc>
                <a:spcPct val="100000"/>
              </a:lnSpc>
            </a:pPr>
            <a:r>
              <a:rPr lang="ru-RU" i="1" u="sng" dirty="0">
                <a:solidFill>
                  <a:schemeClr val="bg1"/>
                </a:solidFill>
              </a:rPr>
              <a:t>Оптимизация архитектур </a:t>
            </a:r>
            <a:r>
              <a:rPr lang="ru-RU" i="1" dirty="0">
                <a:solidFill>
                  <a:schemeClr val="bg1"/>
                </a:solidFill>
              </a:rPr>
              <a:t>(например, остаточные связи и др. приемы). </a:t>
            </a:r>
            <a:endParaRPr lang="en-US" i="1" dirty="0">
              <a:solidFill>
                <a:schemeClr val="bg1"/>
              </a:solidFill>
            </a:endParaRPr>
          </a:p>
          <a:p>
            <a:pPr marL="1663700" lvl="4" algn="just">
              <a:lnSpc>
                <a:spcPct val="100000"/>
              </a:lnSpc>
            </a:pPr>
            <a:r>
              <a:rPr lang="ru-RU" i="1" u="sng" dirty="0">
                <a:solidFill>
                  <a:schemeClr val="bg1"/>
                </a:solidFill>
              </a:rPr>
              <a:t>Регуляризация процесса обучения </a:t>
            </a:r>
            <a:r>
              <a:rPr lang="ru-RU" i="1" dirty="0">
                <a:solidFill>
                  <a:schemeClr val="bg1"/>
                </a:solidFill>
              </a:rPr>
              <a:t>(Кросс-валидация, адаптивные метода градиентного спуска, </a:t>
            </a:r>
            <a:r>
              <a:rPr lang="en-US" i="1" dirty="0">
                <a:solidFill>
                  <a:schemeClr val="bg1"/>
                </a:solidFill>
              </a:rPr>
              <a:t>learning rate schedule</a:t>
            </a:r>
            <a:r>
              <a:rPr lang="ru-RU" i="1" dirty="0">
                <a:solidFill>
                  <a:schemeClr val="bg1"/>
                </a:solidFill>
              </a:rPr>
              <a:t>, инициализация весов или </a:t>
            </a:r>
            <a:r>
              <a:rPr lang="ru-RU" i="1" dirty="0" err="1">
                <a:solidFill>
                  <a:schemeClr val="bg1"/>
                </a:solidFill>
              </a:rPr>
              <a:t>предобучение</a:t>
            </a:r>
            <a:r>
              <a:rPr lang="en-US" i="1" dirty="0">
                <a:solidFill>
                  <a:schemeClr val="bg1"/>
                </a:solidFill>
              </a:rPr>
              <a:t>)</a:t>
            </a:r>
            <a:endParaRPr lang="ru-RU" i="1" dirty="0">
              <a:solidFill>
                <a:schemeClr val="bg1"/>
              </a:solidFill>
            </a:endParaRPr>
          </a:p>
          <a:p>
            <a:pPr marL="457200" lvl="1" indent="0" algn="just">
              <a:buNone/>
            </a:pPr>
            <a:endParaRPr lang="ru-RU" sz="2200" dirty="0">
              <a:solidFill>
                <a:schemeClr val="bg1"/>
              </a:solidFill>
            </a:endParaRPr>
          </a:p>
          <a:p>
            <a:endParaRPr lang="ru-RU" sz="2000" dirty="0"/>
          </a:p>
        </p:txBody>
      </p:sp>
      <p:sp>
        <p:nvSpPr>
          <p:cNvPr id="4" name="Прямоугольник 3">
            <a:extLst>
              <a:ext uri="{FF2B5EF4-FFF2-40B4-BE49-F238E27FC236}">
                <a16:creationId xmlns:a16="http://schemas.microsoft.com/office/drawing/2014/main" id="{50326A08-4EF4-5B48-A5AC-8379D6B0AFB1}"/>
              </a:ext>
            </a:extLst>
          </p:cNvPr>
          <p:cNvSpPr/>
          <p:nvPr/>
        </p:nvSpPr>
        <p:spPr>
          <a:xfrm>
            <a:off x="188220" y="860074"/>
            <a:ext cx="11536041" cy="1698191"/>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643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15975"/>
          </a:xfrm>
        </p:spPr>
        <p:txBody>
          <a:bodyPr/>
          <a:lstStyle/>
          <a:p>
            <a:endParaRPr lang="ru-RU"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642937" y="1278731"/>
            <a:ext cx="6543675" cy="723900"/>
          </a:xfrm>
          <a:prstGeom prst="rect">
            <a:avLst/>
          </a:prstGeom>
        </p:spPr>
      </p:pic>
      <p:pic>
        <p:nvPicPr>
          <p:cNvPr id="5" name="Рисунок 4"/>
          <p:cNvPicPr>
            <a:picLocks noChangeAspect="1"/>
          </p:cNvPicPr>
          <p:nvPr/>
        </p:nvPicPr>
        <p:blipFill>
          <a:blip r:embed="rId3"/>
          <a:stretch>
            <a:fillRect/>
          </a:stretch>
        </p:blipFill>
        <p:spPr>
          <a:xfrm>
            <a:off x="642937" y="1902618"/>
            <a:ext cx="7724775" cy="1247775"/>
          </a:xfrm>
          <a:prstGeom prst="rect">
            <a:avLst/>
          </a:prstGeom>
        </p:spPr>
      </p:pic>
      <p:pic>
        <p:nvPicPr>
          <p:cNvPr id="6" name="Рисунок 5"/>
          <p:cNvPicPr>
            <a:picLocks noChangeAspect="1"/>
          </p:cNvPicPr>
          <p:nvPr/>
        </p:nvPicPr>
        <p:blipFill>
          <a:blip r:embed="rId4"/>
          <a:stretch>
            <a:fillRect/>
          </a:stretch>
        </p:blipFill>
        <p:spPr>
          <a:xfrm>
            <a:off x="433387" y="3074590"/>
            <a:ext cx="7305675" cy="1543050"/>
          </a:xfrm>
          <a:prstGeom prst="rect">
            <a:avLst/>
          </a:prstGeom>
        </p:spPr>
      </p:pic>
      <p:pic>
        <p:nvPicPr>
          <p:cNvPr id="8" name="Picture 2" descr="http://lamda.nju.edu.cn/weixs/project/CNNTricks/imgs/relufamil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17640"/>
            <a:ext cx="7418981" cy="20171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iro.medium.com/max/800/1*C7KdIsgmKq2EHFBHG1irt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648" y="4617640"/>
            <a:ext cx="4066497" cy="184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13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15975"/>
          </a:xfrm>
        </p:spPr>
        <p:txBody>
          <a:bodyPr/>
          <a:lstStyle/>
          <a:p>
            <a:r>
              <a:rPr lang="ru-RU" dirty="0"/>
              <a:t>Нелинейные </a:t>
            </a:r>
            <a:r>
              <a:rPr lang="en-US" dirty="0" err="1"/>
              <a:t>ReLU</a:t>
            </a:r>
            <a:endParaRPr lang="ru-RU" dirty="0"/>
          </a:p>
        </p:txBody>
      </p:sp>
      <p:sp>
        <p:nvSpPr>
          <p:cNvPr id="3" name="Объект 2"/>
          <p:cNvSpPr>
            <a:spLocks noGrp="1"/>
          </p:cNvSpPr>
          <p:nvPr>
            <p:ph idx="1"/>
          </p:nvPr>
        </p:nvSpPr>
        <p:spPr/>
        <p:txBody>
          <a:bodyPr/>
          <a:lstStyle/>
          <a:p>
            <a:endParaRPr lang="ru-RU"/>
          </a:p>
        </p:txBody>
      </p:sp>
      <p:pic>
        <p:nvPicPr>
          <p:cNvPr id="7" name="Рисунок 6"/>
          <p:cNvPicPr>
            <a:picLocks noChangeAspect="1"/>
          </p:cNvPicPr>
          <p:nvPr/>
        </p:nvPicPr>
        <p:blipFill>
          <a:blip r:embed="rId2"/>
          <a:stretch>
            <a:fillRect/>
          </a:stretch>
        </p:blipFill>
        <p:spPr>
          <a:xfrm>
            <a:off x="727077" y="1111250"/>
            <a:ext cx="7411084" cy="1270472"/>
          </a:xfrm>
          <a:prstGeom prst="rect">
            <a:avLst/>
          </a:prstGeom>
        </p:spPr>
      </p:pic>
      <p:pic>
        <p:nvPicPr>
          <p:cNvPr id="10" name="Рисунок 9"/>
          <p:cNvPicPr>
            <a:picLocks noChangeAspect="1"/>
          </p:cNvPicPr>
          <p:nvPr/>
        </p:nvPicPr>
        <p:blipFill rotWithShape="1">
          <a:blip r:embed="rId3"/>
          <a:srcRect l="1307"/>
          <a:stretch/>
        </p:blipFill>
        <p:spPr>
          <a:xfrm>
            <a:off x="373743" y="3474164"/>
            <a:ext cx="8798832" cy="2266950"/>
          </a:xfrm>
          <a:prstGeom prst="rect">
            <a:avLst/>
          </a:prstGeom>
        </p:spPr>
      </p:pic>
      <p:pic>
        <p:nvPicPr>
          <p:cNvPr id="9" name="Рисунок 8"/>
          <p:cNvPicPr>
            <a:picLocks noChangeAspect="1"/>
          </p:cNvPicPr>
          <p:nvPr/>
        </p:nvPicPr>
        <p:blipFill>
          <a:blip r:embed="rId4"/>
          <a:stretch>
            <a:fillRect/>
          </a:stretch>
        </p:blipFill>
        <p:spPr>
          <a:xfrm>
            <a:off x="6926580" y="2156540"/>
            <a:ext cx="4781712" cy="1764251"/>
          </a:xfrm>
          <a:prstGeom prst="rect">
            <a:avLst/>
          </a:prstGeom>
        </p:spPr>
      </p:pic>
      <p:pic>
        <p:nvPicPr>
          <p:cNvPr id="12" name="Рисунок 11"/>
          <p:cNvPicPr>
            <a:picLocks noChangeAspect="1"/>
          </p:cNvPicPr>
          <p:nvPr/>
        </p:nvPicPr>
        <p:blipFill>
          <a:blip r:embed="rId5"/>
          <a:stretch>
            <a:fillRect/>
          </a:stretch>
        </p:blipFill>
        <p:spPr>
          <a:xfrm>
            <a:off x="7018020" y="4601601"/>
            <a:ext cx="4872044" cy="1725121"/>
          </a:xfrm>
          <a:prstGeom prst="rect">
            <a:avLst/>
          </a:prstGeom>
        </p:spPr>
      </p:pic>
    </p:spTree>
    <p:extLst>
      <p:ext uri="{BB962C8B-B14F-4D97-AF65-F5344CB8AC3E}">
        <p14:creationId xmlns:p14="http://schemas.microsoft.com/office/powerpoint/2010/main" val="467506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254000" y="5106120"/>
            <a:ext cx="8058150" cy="1066800"/>
          </a:xfrm>
          <a:prstGeom prst="rect">
            <a:avLst/>
          </a:prstGeom>
        </p:spPr>
      </p:pic>
      <p:sp>
        <p:nvSpPr>
          <p:cNvPr id="2" name="Заголовок 1"/>
          <p:cNvSpPr>
            <a:spLocks noGrp="1"/>
          </p:cNvSpPr>
          <p:nvPr>
            <p:ph type="title"/>
          </p:nvPr>
        </p:nvSpPr>
        <p:spPr>
          <a:xfrm>
            <a:off x="838200" y="365125"/>
            <a:ext cx="10515600" cy="815975"/>
          </a:xfrm>
        </p:spPr>
        <p:txBody>
          <a:bodyPr/>
          <a:lstStyle/>
          <a:p>
            <a:r>
              <a:rPr lang="ru-RU" dirty="0"/>
              <a:t>Нелинейные </a:t>
            </a:r>
            <a:r>
              <a:rPr lang="en-US" dirty="0" err="1"/>
              <a:t>ReLU</a:t>
            </a:r>
            <a:endParaRPr lang="ru-RU" dirty="0"/>
          </a:p>
        </p:txBody>
      </p:sp>
      <p:sp>
        <p:nvSpPr>
          <p:cNvPr id="3" name="Объект 2"/>
          <p:cNvSpPr>
            <a:spLocks noGrp="1"/>
          </p:cNvSpPr>
          <p:nvPr>
            <p:ph idx="1"/>
          </p:nvPr>
        </p:nvSpPr>
        <p:spPr>
          <a:xfrm>
            <a:off x="838200" y="1825625"/>
            <a:ext cx="10515600" cy="1900442"/>
          </a:xfrm>
        </p:spPr>
        <p:txBody>
          <a:bodyPr/>
          <a:lstStyle/>
          <a:p>
            <a:endParaRPr lang="ru-RU" dirty="0"/>
          </a:p>
        </p:txBody>
      </p:sp>
      <p:pic>
        <p:nvPicPr>
          <p:cNvPr id="4" name="Рисунок 3"/>
          <p:cNvPicPr>
            <a:picLocks noChangeAspect="1"/>
          </p:cNvPicPr>
          <p:nvPr/>
        </p:nvPicPr>
        <p:blipFill>
          <a:blip r:embed="rId3"/>
          <a:stretch>
            <a:fillRect/>
          </a:stretch>
        </p:blipFill>
        <p:spPr>
          <a:xfrm>
            <a:off x="490537" y="1001711"/>
            <a:ext cx="9458325" cy="1647825"/>
          </a:xfrm>
          <a:prstGeom prst="rect">
            <a:avLst/>
          </a:prstGeom>
        </p:spPr>
      </p:pic>
      <p:pic>
        <p:nvPicPr>
          <p:cNvPr id="5" name="Рисунок 4"/>
          <p:cNvPicPr>
            <a:picLocks noChangeAspect="1"/>
          </p:cNvPicPr>
          <p:nvPr/>
        </p:nvPicPr>
        <p:blipFill>
          <a:blip r:embed="rId4"/>
          <a:stretch>
            <a:fillRect/>
          </a:stretch>
        </p:blipFill>
        <p:spPr>
          <a:xfrm>
            <a:off x="6096000" y="2343840"/>
            <a:ext cx="6111875" cy="1900442"/>
          </a:xfrm>
          <a:prstGeom prst="rect">
            <a:avLst/>
          </a:prstGeom>
        </p:spPr>
      </p:pic>
      <p:pic>
        <p:nvPicPr>
          <p:cNvPr id="6" name="Рисунок 5"/>
          <p:cNvPicPr>
            <a:picLocks noChangeAspect="1"/>
          </p:cNvPicPr>
          <p:nvPr/>
        </p:nvPicPr>
        <p:blipFill>
          <a:blip r:embed="rId5"/>
          <a:stretch>
            <a:fillRect/>
          </a:stretch>
        </p:blipFill>
        <p:spPr>
          <a:xfrm>
            <a:off x="254000" y="2938459"/>
            <a:ext cx="5486400" cy="695325"/>
          </a:xfrm>
          <a:prstGeom prst="rect">
            <a:avLst/>
          </a:prstGeom>
        </p:spPr>
      </p:pic>
      <p:pic>
        <p:nvPicPr>
          <p:cNvPr id="8" name="Рисунок 7"/>
          <p:cNvPicPr>
            <a:picLocks noChangeAspect="1"/>
          </p:cNvPicPr>
          <p:nvPr/>
        </p:nvPicPr>
        <p:blipFill>
          <a:blip r:embed="rId6"/>
          <a:stretch>
            <a:fillRect/>
          </a:stretch>
        </p:blipFill>
        <p:spPr>
          <a:xfrm>
            <a:off x="127635" y="3411850"/>
            <a:ext cx="3286125" cy="485775"/>
          </a:xfrm>
          <a:prstGeom prst="rect">
            <a:avLst/>
          </a:prstGeom>
        </p:spPr>
      </p:pic>
      <p:sp>
        <p:nvSpPr>
          <p:cNvPr id="13"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7"/>
          <a:stretch>
            <a:fillRect/>
          </a:stretch>
        </p:blipFill>
        <p:spPr>
          <a:xfrm>
            <a:off x="8312150" y="4375148"/>
            <a:ext cx="3730620" cy="2063747"/>
          </a:xfrm>
          <a:prstGeom prst="rect">
            <a:avLst/>
          </a:prstGeom>
        </p:spPr>
      </p:pic>
    </p:spTree>
    <p:extLst>
      <p:ext uri="{BB962C8B-B14F-4D97-AF65-F5344CB8AC3E}">
        <p14:creationId xmlns:p14="http://schemas.microsoft.com/office/powerpoint/2010/main" val="233009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118" y="365126"/>
            <a:ext cx="10678682" cy="771466"/>
          </a:xfrm>
        </p:spPr>
        <p:txBody>
          <a:bodyPr/>
          <a:lstStyle/>
          <a:p>
            <a:r>
              <a:rPr lang="ru-RU" dirty="0"/>
              <a:t>Регуляризация функции потерь</a:t>
            </a:r>
          </a:p>
        </p:txBody>
      </p:sp>
      <p:sp>
        <p:nvSpPr>
          <p:cNvPr id="6" name="Rectangle 1"/>
          <p:cNvSpPr txBox="1">
            <a:spLocks noChangeArrowheads="1"/>
          </p:cNvSpPr>
          <p:nvPr/>
        </p:nvSpPr>
        <p:spPr bwMode="auto">
          <a:xfrm>
            <a:off x="368402" y="1136592"/>
            <a:ext cx="10985398"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a:lnSpc>
                <a:spcPct val="100000"/>
              </a:lnSpc>
            </a:pPr>
            <a:r>
              <a:rPr lang="ru-RU" altLang="ru-RU" sz="2000" dirty="0">
                <a:solidFill>
                  <a:srgbClr val="000000"/>
                </a:solidFill>
                <a:latin typeface="+mn-lt"/>
                <a:cs typeface="Times New Roman" panose="02020603050405020304" pitchFamily="18" charset="0"/>
              </a:rPr>
              <a:t>Выражение регуляризации можно переписать к следующему виду</a:t>
            </a:r>
          </a:p>
          <a:p>
            <a:pPr marL="0" lvl="0" indent="0" algn="ctr">
              <a:lnSpc>
                <a:spcPct val="100000"/>
              </a:lnSpc>
              <a:buNone/>
            </a:pPr>
            <a:r>
              <a:rPr lang="en-US" sz="2000" dirty="0">
                <a:latin typeface="+mn-lt"/>
                <a:cs typeface="Times New Roman" panose="02020603050405020304" pitchFamily="18" charset="0"/>
              </a:rPr>
              <a:t>𝐿(𝑦,𝑓(𝑊𝑋))+𝜆‖𝑊‖→min,</a:t>
            </a:r>
            <a:endParaRPr lang="ru-RU" sz="2000" dirty="0">
              <a:latin typeface="+mn-lt"/>
              <a:cs typeface="Times New Roman" panose="02020603050405020304" pitchFamily="18" charset="0"/>
            </a:endParaRPr>
          </a:p>
          <a:p>
            <a:pPr lvl="1">
              <a:lnSpc>
                <a:spcPct val="100000"/>
              </a:lnSpc>
            </a:pPr>
            <a:r>
              <a:rPr lang="ru-RU" altLang="ru-RU" sz="2000" dirty="0">
                <a:solidFill>
                  <a:srgbClr val="000000"/>
                </a:solidFill>
                <a:latin typeface="+mn-lt"/>
                <a:cs typeface="Times New Roman" panose="02020603050405020304" pitchFamily="18" charset="0"/>
              </a:rPr>
              <a:t>Где </a:t>
            </a:r>
            <a:r>
              <a:rPr lang="en-US" sz="2000" dirty="0">
                <a:latin typeface="+mn-lt"/>
                <a:cs typeface="Times New Roman" panose="02020603050405020304" pitchFamily="18" charset="0"/>
              </a:rPr>
              <a:t>𝜆 </a:t>
            </a:r>
            <a:r>
              <a:rPr lang="ru-RU" altLang="ru-RU" sz="2000" dirty="0">
                <a:solidFill>
                  <a:srgbClr val="000000"/>
                </a:solidFill>
                <a:latin typeface="+mn-lt"/>
                <a:cs typeface="Times New Roman" panose="02020603050405020304" pitchFamily="18" charset="0"/>
              </a:rPr>
              <a:t>- это </a:t>
            </a:r>
            <a:r>
              <a:rPr lang="ru-RU" altLang="ru-RU" sz="2000" dirty="0" err="1">
                <a:solidFill>
                  <a:srgbClr val="000000"/>
                </a:solidFill>
                <a:latin typeface="+mn-lt"/>
                <a:cs typeface="Times New Roman" panose="02020603050405020304" pitchFamily="18" charset="0"/>
              </a:rPr>
              <a:t>регуляризационный</a:t>
            </a:r>
            <a:r>
              <a:rPr lang="ru-RU" altLang="ru-RU" sz="2000" dirty="0">
                <a:solidFill>
                  <a:srgbClr val="000000"/>
                </a:solidFill>
                <a:latin typeface="+mn-lt"/>
                <a:cs typeface="Times New Roman" panose="02020603050405020304" pitchFamily="18" charset="0"/>
              </a:rPr>
              <a:t> параметр.</a:t>
            </a:r>
          </a:p>
          <a:p>
            <a:pPr algn="just">
              <a:lnSpc>
                <a:spcPct val="100000"/>
              </a:lnSpc>
              <a:spcBef>
                <a:spcPts val="600"/>
              </a:spcBef>
            </a:pPr>
            <a:r>
              <a:rPr lang="ru-RU" sz="2000" dirty="0">
                <a:solidFill>
                  <a:srgbClr val="000000"/>
                </a:solidFill>
                <a:latin typeface="+mn-lt"/>
              </a:rPr>
              <a:t>Значение регуляризации тут это снижение роста весов – то есть снижение вероятности взрыва весов.</a:t>
            </a:r>
          </a:p>
          <a:p>
            <a:pPr algn="just">
              <a:lnSpc>
                <a:spcPct val="100000"/>
              </a:lnSpc>
              <a:spcBef>
                <a:spcPts val="600"/>
              </a:spcBef>
            </a:pPr>
            <a:r>
              <a:rPr lang="ru-RU" sz="2000" dirty="0">
                <a:solidFill>
                  <a:srgbClr val="000000"/>
                </a:solidFill>
                <a:latin typeface="+mn-lt"/>
              </a:rPr>
              <a:t>С регуляризацией большие значения весов буду давать больше значение смеси и соответственно меньше обновляться.  Таким образом регуляризация – это штраф для модели за большие значения весов.</a:t>
            </a:r>
          </a:p>
          <a:p>
            <a:pPr algn="just">
              <a:lnSpc>
                <a:spcPct val="100000"/>
              </a:lnSpc>
              <a:spcBef>
                <a:spcPts val="600"/>
              </a:spcBef>
            </a:pPr>
            <a:r>
              <a:rPr lang="ru-RU" sz="2000" dirty="0">
                <a:solidFill>
                  <a:srgbClr val="000000"/>
                </a:solidFill>
                <a:latin typeface="+mn-lt"/>
              </a:rPr>
              <a:t>Дополнительно для большинства случаев мы также снижаем дисперсию весов (так как снижаем интенсивность их обновления), однако также повышаем смещение модели (так как у нас есть неизменяемый </a:t>
            </a:r>
            <a:r>
              <a:rPr lang="ru-RU" sz="2000" dirty="0" err="1">
                <a:solidFill>
                  <a:srgbClr val="000000"/>
                </a:solidFill>
                <a:latin typeface="+mn-lt"/>
              </a:rPr>
              <a:t>регуляризационный</a:t>
            </a:r>
            <a:r>
              <a:rPr lang="ru-RU" sz="2000" dirty="0">
                <a:solidFill>
                  <a:srgbClr val="000000"/>
                </a:solidFill>
                <a:latin typeface="+mn-lt"/>
              </a:rPr>
              <a:t> параметр). </a:t>
            </a:r>
          </a:p>
          <a:p>
            <a:pPr algn="just">
              <a:lnSpc>
                <a:spcPct val="100000"/>
              </a:lnSpc>
              <a:spcBef>
                <a:spcPts val="600"/>
              </a:spcBef>
            </a:pPr>
            <a:r>
              <a:rPr lang="ru-RU" sz="2000" dirty="0">
                <a:solidFill>
                  <a:srgbClr val="000000"/>
                </a:solidFill>
                <a:latin typeface="+mn-lt"/>
              </a:rPr>
              <a:t>Таким образом, мы не можем достичь настоящего минимума </a:t>
            </a:r>
            <a:r>
              <a:rPr lang="en-US" sz="2000" dirty="0">
                <a:solidFill>
                  <a:srgbClr val="000000"/>
                </a:solidFill>
                <a:latin typeface="+mn-lt"/>
              </a:rPr>
              <a:t>𝐿</a:t>
            </a:r>
            <a:r>
              <a:rPr lang="ru-RU" sz="2000" dirty="0">
                <a:solidFill>
                  <a:srgbClr val="000000"/>
                </a:solidFill>
                <a:latin typeface="+mn-lt"/>
              </a:rPr>
              <a:t>, но если </a:t>
            </a:r>
            <a:r>
              <a:rPr lang="en-US" sz="2000" dirty="0">
                <a:solidFill>
                  <a:srgbClr val="000000"/>
                </a:solidFill>
                <a:latin typeface="+mn-lt"/>
              </a:rPr>
              <a:t>𝜆</a:t>
            </a:r>
            <a:r>
              <a:rPr lang="ru-RU" sz="2000" dirty="0">
                <a:solidFill>
                  <a:srgbClr val="000000"/>
                </a:solidFill>
                <a:latin typeface="+mn-lt"/>
              </a:rPr>
              <a:t> мала, то мы будем около минимума, но с лучшей обобщающей способностью для тестовых данных. </a:t>
            </a:r>
            <a:r>
              <a:rPr lang="ru-RU" altLang="ru-RU" sz="2000" dirty="0">
                <a:solidFill>
                  <a:srgbClr val="000000"/>
                </a:solidFill>
                <a:latin typeface="+mn-lt"/>
              </a:rPr>
              <a:t>  </a:t>
            </a:r>
            <a:endParaRPr lang="ru-RU" altLang="ru-RU" sz="2000" dirty="0">
              <a:latin typeface="+mn-lt"/>
            </a:endParaRPr>
          </a:p>
        </p:txBody>
      </p:sp>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552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675118" y="365126"/>
                <a:ext cx="10678682" cy="771466"/>
              </a:xfrm>
            </p:spPr>
            <p:txBody>
              <a:bodyPr/>
              <a:lstStyle/>
              <a:p>
                <a:pPr algn="ctr"/>
                <a:r>
                  <a:rPr lang="ru-RU" dirty="0"/>
                  <a:t>Регуляризация функции потерь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endParaRPr lang="ru-RU"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675118" y="365126"/>
                <a:ext cx="10678682" cy="771466"/>
              </a:xfrm>
              <a:blipFill>
                <a:blip r:embed="rId2"/>
                <a:stretch>
                  <a:fillRect t="-19841" b="-33333"/>
                </a:stretch>
              </a:blipFill>
            </p:spPr>
            <p:txBody>
              <a:bodyPr/>
              <a:lstStyle/>
              <a:p>
                <a:r>
                  <a:rPr lang="ru-RU">
                    <a:noFill/>
                  </a:rPr>
                  <a:t> </a:t>
                </a:r>
              </a:p>
            </p:txBody>
          </p:sp>
        </mc:Fallback>
      </mc:AlternateContent>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Прямоугольник 10"/>
              <p:cNvSpPr/>
              <p:nvPr/>
            </p:nvSpPr>
            <p:spPr>
              <a:xfrm>
                <a:off x="447629" y="1136592"/>
                <a:ext cx="10784251" cy="5510804"/>
              </a:xfrm>
              <a:prstGeom prst="rect">
                <a:avLst/>
              </a:prstGeom>
            </p:spPr>
            <p:txBody>
              <a:bodyPr wrap="square">
                <a:spAutoFit/>
              </a:bodyPr>
              <a:lstStyle/>
              <a:p>
                <a:pPr lvl="0" eaLnBrk="0" fontAlgn="base" hangingPunct="0">
                  <a:spcBef>
                    <a:spcPts val="300"/>
                  </a:spcBef>
                  <a:spcAft>
                    <a:spcPct val="0"/>
                  </a:spcAft>
                  <a:buFontTx/>
                  <a:buChar char="•"/>
                </a:pPr>
                <a14:m>
                  <m:oMath xmlns:m="http://schemas.openxmlformats.org/officeDocument/2006/math">
                    <m:sSub>
                      <m:sSubPr>
                        <m:ctrlPr>
                          <a:rPr lang="en-US" sz="2000" i="1" dirty="0" smtClean="0">
                            <a:latin typeface="Cambria Math" panose="02040503050406030204" pitchFamily="18" charset="0"/>
                          </a:rPr>
                        </m:ctrlPr>
                      </m:sSubPr>
                      <m:e>
                        <m:r>
                          <a:rPr lang="en-US" sz="2000" i="1" dirty="0">
                            <a:latin typeface="Cambria Math" panose="02040503050406030204" pitchFamily="18" charset="0"/>
                          </a:rPr>
                          <m:t>𝐿</m:t>
                        </m:r>
                      </m:e>
                      <m:sub>
                        <m:r>
                          <a:rPr lang="en-US" sz="2000" i="1" dirty="0">
                            <a:latin typeface="Cambria Math" panose="02040503050406030204" pitchFamily="18" charset="0"/>
                          </a:rPr>
                          <m:t>1</m:t>
                        </m:r>
                      </m:sub>
                    </m:sSub>
                  </m:oMath>
                </a14:m>
                <a:r>
                  <a:rPr lang="ru-RU" altLang="ru-RU" sz="2000" b="1" dirty="0">
                    <a:solidFill>
                      <a:srgbClr val="000000"/>
                    </a:solidFill>
                  </a:rPr>
                  <a:t> (</a:t>
                </a:r>
                <a:r>
                  <a:rPr lang="ru-RU" altLang="ru-RU" sz="2000" b="1" dirty="0" err="1">
                    <a:solidFill>
                      <a:srgbClr val="000000"/>
                    </a:solidFill>
                  </a:rPr>
                  <a:t>Lasso</a:t>
                </a:r>
                <a:r>
                  <a:rPr lang="ru-RU" altLang="ru-RU" sz="2000" b="1" dirty="0">
                    <a:solidFill>
                      <a:srgbClr val="000000"/>
                    </a:solidFill>
                  </a:rPr>
                  <a:t> регуляризация)</a:t>
                </a:r>
                <a:r>
                  <a:rPr lang="ru-RU" altLang="ru-RU" sz="2000" dirty="0">
                    <a:solidFill>
                      <a:srgbClr val="000000"/>
                    </a:solidFill>
                  </a:rPr>
                  <a:t> </a:t>
                </a:r>
                <a:r>
                  <a:rPr lang="ru-RU" altLang="ru-RU" sz="2000" dirty="0" err="1">
                    <a:solidFill>
                      <a:srgbClr val="000000"/>
                    </a:solidFill>
                  </a:rPr>
                  <a:t>Lasso</a:t>
                </a:r>
                <a:r>
                  <a:rPr lang="ru-RU" altLang="ru-RU" sz="2000" dirty="0">
                    <a:solidFill>
                      <a:srgbClr val="000000"/>
                    </a:solidFill>
                  </a:rPr>
                  <a:t> - </a:t>
                </a:r>
                <a:r>
                  <a:rPr lang="ru-RU" altLang="ru-RU" sz="2000" dirty="0" err="1">
                    <a:solidFill>
                      <a:srgbClr val="000000"/>
                    </a:solidFill>
                  </a:rPr>
                  <a:t>Least</a:t>
                </a:r>
                <a:r>
                  <a:rPr lang="ru-RU" altLang="ru-RU" sz="2000" dirty="0">
                    <a:solidFill>
                      <a:srgbClr val="000000"/>
                    </a:solidFill>
                  </a:rPr>
                  <a:t> </a:t>
                </a:r>
                <a:r>
                  <a:rPr lang="ru-RU" altLang="ru-RU" sz="2000" dirty="0" err="1">
                    <a:solidFill>
                      <a:srgbClr val="000000"/>
                    </a:solidFill>
                  </a:rPr>
                  <a:t>Absolute</a:t>
                </a:r>
                <a:r>
                  <a:rPr lang="ru-RU" altLang="ru-RU" sz="2000" dirty="0">
                    <a:solidFill>
                      <a:srgbClr val="000000"/>
                    </a:solidFill>
                  </a:rPr>
                  <a:t> </a:t>
                </a:r>
                <a:r>
                  <a:rPr lang="ru-RU" altLang="ru-RU" sz="2000" dirty="0" err="1">
                    <a:solidFill>
                      <a:srgbClr val="000000"/>
                    </a:solidFill>
                  </a:rPr>
                  <a:t>Shrinkage</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Operator</a:t>
                </a:r>
                <a:r>
                  <a:rPr lang="ru-RU" altLang="ru-RU" sz="2000" dirty="0">
                    <a:solidFill>
                      <a:srgbClr val="000000"/>
                    </a:solidFill>
                  </a:rPr>
                  <a:t>:</a:t>
                </a:r>
              </a:p>
              <a:p>
                <a:pPr lvl="0" algn="ctr" eaLnBrk="0" fontAlgn="base" hangingPunct="0">
                  <a:spcBef>
                    <a:spcPts val="300"/>
                  </a:spcBef>
                  <a:spcAft>
                    <a:spcPct val="0"/>
                  </a:spcAft>
                </a:pPr>
                <a14:m>
                  <m:oMathPara xmlns:m="http://schemas.openxmlformats.org/officeDocument/2006/math">
                    <m:oMathParaPr>
                      <m:jc m:val="centerGroup"/>
                    </m:oMathParaPr>
                    <m:oMath xmlns:m="http://schemas.openxmlformats.org/officeDocument/2006/math">
                      <m:r>
                        <a:rPr lang="ru-RU" altLang="ru-RU" sz="2000" i="1" dirty="0" smtClean="0">
                          <a:solidFill>
                            <a:srgbClr val="000000"/>
                          </a:solidFill>
                          <a:latin typeface="Cambria Math" panose="02040503050406030204" pitchFamily="18" charset="0"/>
                        </a:rPr>
                        <m:t>𝐿</m:t>
                      </m:r>
                      <m:r>
                        <a:rPr lang="ru-RU" altLang="ru-RU" sz="2000" i="1" dirty="0" smtClean="0">
                          <a:solidFill>
                            <a:srgbClr val="000000"/>
                          </a:solidFill>
                          <a:latin typeface="Cambria Math" panose="02040503050406030204" pitchFamily="18" charset="0"/>
                        </a:rPr>
                        <m:t>(</m:t>
                      </m:r>
                      <m:r>
                        <a:rPr lang="ru-RU" altLang="ru-RU" sz="2000" i="1" dirty="0" err="1" smtClean="0">
                          <a:solidFill>
                            <a:srgbClr val="000000"/>
                          </a:solidFill>
                          <a:latin typeface="Cambria Math" panose="02040503050406030204" pitchFamily="18" charset="0"/>
                        </a:rPr>
                        <m:t>𝑦</m:t>
                      </m:r>
                      <m:r>
                        <a:rPr lang="ru-RU" altLang="ru-RU" sz="2000" i="1" dirty="0" err="1" smtClean="0">
                          <a:solidFill>
                            <a:srgbClr val="000000"/>
                          </a:solidFill>
                          <a:latin typeface="Cambria Math" panose="02040503050406030204" pitchFamily="18" charset="0"/>
                        </a:rPr>
                        <m:t>,</m:t>
                      </m:r>
                      <m:r>
                        <a:rPr lang="ru-RU" altLang="ru-RU" sz="2000" i="1" dirty="0" err="1" smtClean="0">
                          <a:solidFill>
                            <a:srgbClr val="000000"/>
                          </a:solidFill>
                          <a:latin typeface="Cambria Math" panose="02040503050406030204" pitchFamily="18" charset="0"/>
                        </a:rPr>
                        <m:t>𝑓</m:t>
                      </m:r>
                      <m:r>
                        <a:rPr lang="ru-RU" altLang="ru-RU" sz="2000" i="1" dirty="0" smtClean="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𝑊𝑋</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sSub>
                        <m:sSubPr>
                          <m:ctrlPr>
                            <a:rPr lang="ru-RU" altLang="ru-RU" sz="2000" i="1" dirty="0" smtClean="0">
                              <a:solidFill>
                                <a:srgbClr val="000000"/>
                              </a:solidFill>
                              <a:latin typeface="Cambria Math" panose="02040503050406030204" pitchFamily="18" charset="0"/>
                            </a:rPr>
                          </m:ctrlPr>
                        </m:sSub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ru-RU" altLang="ru-RU" sz="2000" i="1" dirty="0" smtClean="0">
                              <a:solidFill>
                                <a:srgbClr val="000000"/>
                              </a:solidFill>
                              <a:latin typeface="Cambria Math" panose="02040503050406030204" pitchFamily="18" charset="0"/>
                            </a:rPr>
                            <m:t>1</m:t>
                          </m:r>
                        </m:sub>
                      </m:sSub>
                      <m:r>
                        <a:rPr lang="ru-RU" altLang="ru-RU" sz="2000" i="1" dirty="0">
                          <a:solidFill>
                            <a:srgbClr val="000000"/>
                          </a:solidFill>
                          <a:latin typeface="Cambria Math" panose="02040503050406030204" pitchFamily="18" charset="0"/>
                        </a:rPr>
                        <m:t>→</m:t>
                      </m:r>
                      <m:r>
                        <m:rPr>
                          <m:sty m:val="p"/>
                        </m:rPr>
                        <a:rPr lang="ru-RU" altLang="ru-RU" sz="2000" i="1" dirty="0">
                          <a:solidFill>
                            <a:srgbClr val="000000"/>
                          </a:solidFill>
                          <a:latin typeface="Cambria Math" panose="02040503050406030204" pitchFamily="18" charset="0"/>
                        </a:rPr>
                        <m:t>min</m:t>
                      </m:r>
                      <m:r>
                        <a:rPr lang="ru-RU" altLang="ru-RU" sz="2000" i="1" dirty="0" smtClean="0">
                          <a:solidFill>
                            <a:srgbClr val="000000"/>
                          </a:solidFill>
                          <a:latin typeface="Cambria Math" panose="02040503050406030204" pitchFamily="18" charset="0"/>
                        </a:rPr>
                        <m:t>,</m:t>
                      </m:r>
                    </m:oMath>
                  </m:oMathPara>
                </a14:m>
                <a:endParaRPr lang="ru-RU" altLang="ru-RU" sz="2000" dirty="0">
                  <a:solidFill>
                    <a:srgbClr val="000000"/>
                  </a:solidFill>
                </a:endParaRP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где </a:t>
                </a: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d>
                          <m:dPr>
                            <m:begChr m:val="‖"/>
                            <m:endChr m:val="‖"/>
                            <m:ctrlPr>
                              <a:rPr lang="ru-RU" altLang="ru-RU" sz="2000" i="1" dirty="0" smtClean="0">
                                <a:solidFill>
                                  <a:srgbClr val="000000"/>
                                </a:solidFill>
                                <a:latin typeface="Cambria Math" panose="02040503050406030204" pitchFamily="18" charset="0"/>
                              </a:rPr>
                            </m:ctrlPr>
                          </m:dPr>
                          <m:e>
                            <m:r>
                              <a:rPr lang="ru-RU" altLang="ru-RU" sz="2000" i="1" dirty="0" smtClean="0">
                                <a:solidFill>
                                  <a:srgbClr val="000000"/>
                                </a:solidFill>
                                <a:latin typeface="Cambria Math" panose="02040503050406030204" pitchFamily="18" charset="0"/>
                              </a:rPr>
                              <m:t>𝑊</m:t>
                            </m:r>
                          </m:e>
                        </m:d>
                      </m:e>
                      <m:sub>
                        <m:r>
                          <a:rPr lang="ru-RU" altLang="ru-RU" sz="2000" i="1" dirty="0" smtClean="0">
                            <a:solidFill>
                              <a:srgbClr val="000000"/>
                            </a:solidFill>
                            <a:latin typeface="Cambria Math" panose="02040503050406030204" pitchFamily="18" charset="0"/>
                          </a:rPr>
                          <m:t>1</m:t>
                        </m:r>
                      </m:sub>
                    </m:sSub>
                    <m:r>
                      <a:rPr lang="ru-RU" altLang="ru-RU" sz="2000" i="1" dirty="0">
                        <a:solidFill>
                          <a:srgbClr val="000000"/>
                        </a:solidFill>
                        <a:latin typeface="Cambria Math" panose="02040503050406030204" pitchFamily="18" charset="0"/>
                      </a:rPr>
                      <m:t>=</m:t>
                    </m:r>
                    <m:nary>
                      <m:naryPr>
                        <m:chr m:val="∑"/>
                        <m:ctrlPr>
                          <a:rPr lang="ru-RU" altLang="ru-RU" sz="2000" i="1" dirty="0" smtClean="0">
                            <a:solidFill>
                              <a:srgbClr val="000000"/>
                            </a:solidFill>
                            <a:latin typeface="Cambria Math" panose="02040503050406030204" pitchFamily="18" charset="0"/>
                          </a:rPr>
                        </m:ctrlPr>
                      </m:naryPr>
                      <m:sub>
                        <m:r>
                          <a:rPr lang="ru-RU" altLang="ru-RU" sz="2000" i="1" dirty="0" smtClean="0">
                            <a:solidFill>
                              <a:srgbClr val="000000"/>
                            </a:solidFill>
                            <a:latin typeface="Cambria Math" panose="02040503050406030204" pitchFamily="18" charset="0"/>
                          </a:rPr>
                          <m:t>𝑚</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0</m:t>
                        </m:r>
                      </m:sub>
                      <m:sup>
                        <m:r>
                          <a:rPr lang="ru-RU" altLang="ru-RU" sz="2000" i="1" dirty="0" smtClean="0">
                            <a:solidFill>
                              <a:srgbClr val="000000"/>
                            </a:solidFill>
                            <a:latin typeface="Cambria Math" panose="02040503050406030204" pitchFamily="18" charset="0"/>
                          </a:rPr>
                          <m:t>𝑀</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1</m:t>
                        </m:r>
                      </m:sup>
                      <m:e>
                        <m:sSub>
                          <m:sSubPr>
                            <m:ctrlPr>
                              <a:rPr lang="en-US" altLang="ru-RU" sz="2000" i="1" dirty="0">
                                <a:solidFill>
                                  <a:srgbClr val="000000"/>
                                </a:solidFill>
                                <a:latin typeface="Cambria Math" panose="02040503050406030204" pitchFamily="18" charset="0"/>
                              </a:rPr>
                            </m:ctrlPr>
                          </m:sSubPr>
                          <m:e>
                            <m:r>
                              <a:rPr lang="ru-RU" altLang="ru-RU" sz="2000" i="1" dirty="0">
                                <a:solidFill>
                                  <a:srgbClr val="000000"/>
                                </a:solidFill>
                                <a:latin typeface="Cambria Math" panose="02040503050406030204" pitchFamily="18" charset="0"/>
                              </a:rPr>
                              <m:t>𝑤</m:t>
                            </m:r>
                          </m:e>
                          <m:sub>
                            <m:r>
                              <a:rPr lang="ru-RU" altLang="ru-RU" sz="2000" i="1" dirty="0">
                                <a:solidFill>
                                  <a:srgbClr val="000000"/>
                                </a:solidFill>
                                <a:latin typeface="Cambria Math" panose="02040503050406030204" pitchFamily="18" charset="0"/>
                              </a:rPr>
                              <m:t>𝑚</m:t>
                            </m:r>
                          </m:sub>
                        </m:sSub>
                      </m:e>
                    </m:nary>
                    <m:r>
                      <a:rPr lang="ru-RU" altLang="ru-RU" sz="2000" i="1" dirty="0">
                        <a:solidFill>
                          <a:srgbClr val="000000"/>
                        </a:solidFill>
                        <a:latin typeface="Cambria Math" panose="02040503050406030204" pitchFamily="18" charset="0"/>
                      </a:rPr>
                      <m:t> </m:t>
                    </m:r>
                    <m:r>
                      <a:rPr lang="ru-RU" altLang="ru-RU" sz="2000" b="0" i="0" dirty="0" smtClean="0">
                        <a:solidFill>
                          <a:srgbClr val="000000"/>
                        </a:solidFill>
                        <a:latin typeface="Cambria Math" panose="02040503050406030204" pitchFamily="18" charset="0"/>
                      </a:rPr>
                      <m:t>и</m:t>
                    </m:r>
                  </m:oMath>
                </a14:m>
                <a:r>
                  <a:rPr lang="ru-RU" altLang="ru-RU" sz="2000" dirty="0">
                    <a:solidFill>
                      <a:srgbClr val="000000"/>
                    </a:solidFill>
                  </a:rPr>
                  <a:t> </a:t>
                </a:r>
                <a14:m>
                  <m:oMath xmlns:m="http://schemas.openxmlformats.org/officeDocument/2006/math">
                    <m:r>
                      <a:rPr lang="ru-RU" altLang="ru-RU" sz="2000" i="1" dirty="0" smtClean="0">
                        <a:solidFill>
                          <a:srgbClr val="000000"/>
                        </a:solidFill>
                        <a:latin typeface="Cambria Math" panose="02040503050406030204" pitchFamily="18" charset="0"/>
                      </a:rPr>
                      <m:t>𝑀</m:t>
                    </m:r>
                  </m:oMath>
                </a14:m>
                <a:r>
                  <a:rPr lang="ru-RU" altLang="ru-RU" sz="2000" dirty="0">
                    <a:solidFill>
                      <a:srgbClr val="000000"/>
                    </a:solidFill>
                  </a:rPr>
                  <a:t> -это число весовых параметров. </a:t>
                </a:r>
              </a:p>
              <a:p>
                <a:pPr marL="342900" lvl="0" indent="-342900" eaLnBrk="0" fontAlgn="base" hangingPunct="0">
                  <a:spcBef>
                    <a:spcPts val="300"/>
                  </a:spcBef>
                  <a:spcAft>
                    <a:spcPct val="0"/>
                  </a:spcAft>
                  <a:buFont typeface="Arial" panose="020B0604020202020204" pitchFamily="34" charset="0"/>
                  <a:buChar char="•"/>
                </a:pP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r>
                          <a:rPr lang="en-US" altLang="ru-RU" sz="2000" i="1" dirty="0" smtClean="0">
                            <a:solidFill>
                              <a:srgbClr val="000000"/>
                            </a:solidFill>
                            <a:latin typeface="Cambria Math" panose="02040503050406030204" pitchFamily="18" charset="0"/>
                          </a:rPr>
                          <m:t>𝐿</m:t>
                        </m:r>
                      </m:e>
                      <m:sub>
                        <m:r>
                          <a:rPr lang="en-US" altLang="ru-RU" sz="2000" i="1" dirty="0" smtClean="0">
                            <a:solidFill>
                              <a:srgbClr val="000000"/>
                            </a:solidFill>
                            <a:latin typeface="Cambria Math" panose="02040503050406030204" pitchFamily="18" charset="0"/>
                          </a:rPr>
                          <m:t>1</m:t>
                        </m:r>
                      </m:sub>
                    </m:sSub>
                  </m:oMath>
                </a14:m>
                <a:r>
                  <a:rPr lang="ru-RU" altLang="ru-RU" sz="2000" dirty="0">
                    <a:solidFill>
                      <a:srgbClr val="000000"/>
                    </a:solidFill>
                  </a:rPr>
                  <a:t> имеет следующие особенности:</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Повышение вероятности обнуления весов. </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Применяется в случае очень не стабильных данных (так как изменение </a:t>
                </a:r>
                <a14:m>
                  <m:oMath xmlns:m="http://schemas.openxmlformats.org/officeDocument/2006/math">
                    <m:sSub>
                      <m:sSubPr>
                        <m:ctrlPr>
                          <a:rPr lang="ru-RU"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1</m:t>
                        </m:r>
                      </m:sub>
                    </m:sSub>
                  </m:oMath>
                </a14:m>
                <a:r>
                  <a:rPr lang="en-US" altLang="ru-RU" sz="2000" dirty="0">
                    <a:solidFill>
                      <a:srgbClr val="000000"/>
                    </a:solidFill>
                  </a:rPr>
                  <a:t> </a:t>
                </a:r>
                <a:r>
                  <a:rPr lang="ru-RU" altLang="ru-RU" sz="2000" dirty="0">
                    <a:solidFill>
                      <a:srgbClr val="000000"/>
                    </a:solidFill>
                  </a:rPr>
                  <a:t>одинаково влияние как на большие, так и небольшие изменения),</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может быть рассмотрена как прореживание весовых параметров.</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снижает сложность модели,</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оставляет только самые простые признаки – это недостаток.</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Также недостаток – неопределенность производной.</a:t>
                </a:r>
                <a:br>
                  <a:rPr lang="ru-RU" altLang="ru-RU" sz="2000" dirty="0">
                    <a:solidFill>
                      <a:srgbClr val="000000"/>
                    </a:solidFill>
                  </a:rPr>
                </a:b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r>
                          <a:rPr lang="ru-RU" altLang="ru-RU" sz="2000" i="1" dirty="0" smtClean="0">
                            <a:solidFill>
                              <a:srgbClr val="000000"/>
                            </a:solidFill>
                            <a:latin typeface="Cambria Math" panose="02040503050406030204" pitchFamily="18" charset="0"/>
                          </a:rPr>
                          <m:t>𝑤</m:t>
                        </m:r>
                      </m:e>
                      <m:sub>
                        <m:r>
                          <a:rPr lang="ru-RU" altLang="ru-RU" sz="2000" i="1" dirty="0" err="1" smtClean="0">
                            <a:solidFill>
                              <a:srgbClr val="000000"/>
                            </a:solidFill>
                            <a:latin typeface="Cambria Math" panose="02040503050406030204" pitchFamily="18" charset="0"/>
                          </a:rPr>
                          <m:t>𝑛𝑒𝑤</m:t>
                        </m:r>
                      </m:sub>
                    </m:sSub>
                    <m:r>
                      <a:rPr lang="ru-RU" altLang="ru-RU" sz="2000" i="1" dirty="0" smtClean="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𝑤</m:t>
                    </m:r>
                    <m:r>
                      <a:rPr lang="ru-RU" altLang="ru-RU" sz="2000" i="1" dirty="0" smtClean="0">
                        <a:solidFill>
                          <a:srgbClr val="000000"/>
                        </a:solidFill>
                        <a:latin typeface="Cambria Math" panose="02040503050406030204" pitchFamily="18" charset="0"/>
                      </a:rPr>
                      <m:t>−</m:t>
                    </m:r>
                    <m:r>
                      <a:rPr lang="en-US" sz="2000" i="1" dirty="0" smtClean="0">
                        <a:latin typeface="Cambria Math" panose="02040503050406030204" pitchFamily="18" charset="0"/>
                      </a:rPr>
                      <m:t>𝜂</m:t>
                    </m:r>
                    <m:r>
                      <a:rPr lang="en-US" sz="2000" i="1" dirty="0">
                        <a:latin typeface="Cambria Math" panose="02040503050406030204" pitchFamily="18" charset="0"/>
                      </a:rPr>
                      <m:t> </m:t>
                    </m:r>
                    <m:sSub>
                      <m:sSubPr>
                        <m:ctrlPr>
                          <a:rPr lang="en-US" altLang="ru-RU" sz="2000" i="1" dirty="0" smtClean="0">
                            <a:solidFill>
                              <a:srgbClr val="000000"/>
                            </a:solidFill>
                            <a:latin typeface="Cambria Math" panose="02040503050406030204" pitchFamily="18" charset="0"/>
                          </a:rPr>
                        </m:ctrlPr>
                      </m:sSubPr>
                      <m:e>
                        <m:r>
                          <a:rPr lang="ru-RU" altLang="ru-RU" sz="2000" i="0" dirty="0" smtClean="0">
                            <a:solidFill>
                              <a:srgbClr val="000000"/>
                            </a:solidFill>
                            <a:latin typeface="Cambria Math" panose="02040503050406030204" pitchFamily="18" charset="0"/>
                          </a:rPr>
                          <m:t>𝛻</m:t>
                        </m:r>
                      </m:e>
                      <m:sub>
                        <m:r>
                          <a:rPr lang="ru-RU" altLang="ru-RU" sz="2000" i="1" dirty="0" smtClean="0">
                            <a:solidFill>
                              <a:srgbClr val="000000"/>
                            </a:solidFill>
                            <a:latin typeface="Cambria Math" panose="02040503050406030204" pitchFamily="18" charset="0"/>
                          </a:rPr>
                          <m:t>𝑤</m:t>
                        </m:r>
                      </m:sub>
                    </m:sSub>
                    <m:r>
                      <a:rPr lang="ru-RU" altLang="ru-RU" sz="2000" i="1" dirty="0" smtClean="0">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err="1">
                        <a:solidFill>
                          <a:srgbClr val="000000"/>
                        </a:solidFill>
                        <a:latin typeface="Cambria Math" panose="02040503050406030204" pitchFamily="18" charset="0"/>
                      </a:rPr>
                      <m:t>𝑠𝑖𝑔𝑛</m:t>
                    </m:r>
                    <m:d>
                      <m:dPr>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𝑤</m:t>
                        </m:r>
                      </m:e>
                    </m:d>
                    <m:r>
                      <a:rPr lang="ru-RU" altLang="ru-RU" sz="2000" i="1" dirty="0">
                        <a:solidFill>
                          <a:srgbClr val="000000"/>
                        </a:solidFill>
                        <a:latin typeface="Cambria Math" panose="02040503050406030204" pitchFamily="18" charset="0"/>
                      </a:rPr>
                      <m:t>=</m:t>
                    </m:r>
                    <m:d>
                      <m:dPr>
                        <m:begChr m:val="{"/>
                        <m:endChr m:val=""/>
                        <m:ctrlPr>
                          <a:rPr lang="ru-RU" altLang="ru-RU" sz="2000" i="1" dirty="0" smtClean="0">
                            <a:solidFill>
                              <a:srgbClr val="000000"/>
                            </a:solidFill>
                            <a:latin typeface="Cambria Math" panose="02040503050406030204" pitchFamily="18" charset="0"/>
                          </a:rPr>
                        </m:ctrlPr>
                      </m:dPr>
                      <m:e>
                        <m:eqArr>
                          <m:eqArrPr>
                            <m:ctrlPr>
                              <a:rPr lang="ru-RU" altLang="ru-RU" sz="2000" i="1" dirty="0" smtClean="0">
                                <a:solidFill>
                                  <a:srgbClr val="000000"/>
                                </a:solidFill>
                                <a:latin typeface="Cambria Math" panose="02040503050406030204" pitchFamily="18" charset="0"/>
                              </a:rPr>
                            </m:ctrlPr>
                          </m:eqArrPr>
                          <m:e>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𝜂</m:t>
                            </m:r>
                            <m:sSub>
                              <m:sSubPr>
                                <m:ctrlPr>
                                  <a:rPr lang="en-US" altLang="ru-RU" sz="2000" i="1" dirty="0" err="1">
                                    <a:solidFill>
                                      <a:srgbClr val="000000"/>
                                    </a:solidFill>
                                    <a:latin typeface="Cambria Math" panose="02040503050406030204" pitchFamily="18" charset="0"/>
                                  </a:rPr>
                                </m:ctrlPr>
                              </m:sSubPr>
                              <m:e>
                                <m:r>
                                  <a:rPr lang="ru-RU" altLang="ru-RU" sz="2000" dirty="0">
                                    <a:solidFill>
                                      <a:srgbClr val="000000"/>
                                    </a:solidFill>
                                    <a:latin typeface="Cambria Math" panose="02040503050406030204" pitchFamily="18" charset="0"/>
                                  </a:rPr>
                                  <m:t>𝛻</m:t>
                                </m:r>
                              </m:e>
                              <m:sub>
                                <m:r>
                                  <a:rPr lang="ru-RU" altLang="ru-RU" sz="2000" i="1" dirty="0" err="1">
                                    <a:solidFill>
                                      <a:srgbClr val="000000"/>
                                    </a:solidFill>
                                    <a:latin typeface="Cambria Math" panose="02040503050406030204" pitchFamily="18" charset="0"/>
                                  </a:rPr>
                                  <m:t>𝑤</m:t>
                                </m:r>
                              </m:sub>
                            </m:sSub>
                            <m:r>
                              <a:rPr lang="ru-RU" altLang="ru-RU" sz="2000" i="1" dirty="0" err="1">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a:solidFill>
                                  <a:srgbClr val="000000"/>
                                </a:solidFill>
                                <a:latin typeface="Cambria Math" panose="02040503050406030204" pitchFamily="18" charset="0"/>
                              </a:rPr>
                              <m:t>,  </m:t>
                            </m:r>
                            <m:r>
                              <a:rPr lang="ru-RU" altLang="ru-RU" sz="2000" i="1" dirty="0" err="1">
                                <a:solidFill>
                                  <a:srgbClr val="000000"/>
                                </a:solidFill>
                                <a:latin typeface="Cambria Math" panose="02040503050406030204" pitchFamily="18" charset="0"/>
                              </a:rPr>
                              <m:t>𝑓𝑜𝑟</m:t>
                            </m:r>
                            <m:r>
                              <a:rPr lang="ru-RU" altLang="ru-RU" sz="2000" i="1" dirty="0">
                                <a:solidFill>
                                  <a:srgbClr val="000000"/>
                                </a:solidFill>
                                <a:latin typeface="Cambria Math" panose="02040503050406030204" pitchFamily="18" charset="0"/>
                              </a:rPr>
                              <m:t> </m:t>
                            </m:r>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&lt;0</m:t>
                            </m:r>
                          </m:e>
                          <m:e>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𝜂</m:t>
                            </m:r>
                            <m:r>
                              <a:rPr lang="en-US" sz="2000" i="1" dirty="0">
                                <a:latin typeface="Cambria Math" panose="02040503050406030204" pitchFamily="18" charset="0"/>
                              </a:rPr>
                              <m:t> </m:t>
                            </m:r>
                            <m:sSub>
                              <m:sSubPr>
                                <m:ctrlPr>
                                  <a:rPr lang="en-US" altLang="ru-RU" sz="2000" i="1" dirty="0" smtClean="0">
                                    <a:solidFill>
                                      <a:srgbClr val="000000"/>
                                    </a:solidFill>
                                    <a:latin typeface="Cambria Math" panose="02040503050406030204" pitchFamily="18" charset="0"/>
                                  </a:rPr>
                                </m:ctrlPr>
                              </m:sSubPr>
                              <m:e>
                                <m:r>
                                  <a:rPr lang="ru-RU" altLang="ru-RU" sz="2000" dirty="0">
                                    <a:solidFill>
                                      <a:srgbClr val="000000"/>
                                    </a:solidFill>
                                    <a:latin typeface="Cambria Math" panose="02040503050406030204" pitchFamily="18" charset="0"/>
                                  </a:rPr>
                                  <m:t>𝛻</m:t>
                                </m:r>
                              </m:e>
                              <m:sub>
                                <m:r>
                                  <a:rPr lang="ru-RU" altLang="ru-RU" sz="2000" i="1" dirty="0" err="1">
                                    <a:solidFill>
                                      <a:srgbClr val="000000"/>
                                    </a:solidFill>
                                    <a:latin typeface="Cambria Math" panose="02040503050406030204" pitchFamily="18" charset="0"/>
                                  </a:rPr>
                                  <m:t>𝑤</m:t>
                                </m:r>
                              </m:sub>
                            </m:sSub>
                            <m:r>
                              <a:rPr lang="ru-RU" altLang="ru-RU" sz="2000" i="1" dirty="0" err="1">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a:solidFill>
                                  <a:srgbClr val="000000"/>
                                </a:solidFill>
                                <a:latin typeface="Cambria Math" panose="02040503050406030204" pitchFamily="18" charset="0"/>
                              </a:rPr>
                              <m:t>,  </m:t>
                            </m:r>
                            <m:r>
                              <a:rPr lang="ru-RU" altLang="ru-RU" sz="2000" i="1" dirty="0" err="1">
                                <a:solidFill>
                                  <a:srgbClr val="000000"/>
                                </a:solidFill>
                                <a:latin typeface="Cambria Math" panose="02040503050406030204" pitchFamily="18" charset="0"/>
                              </a:rPr>
                              <m:t>𝑓𝑜𝑟</m:t>
                            </m:r>
                            <m:r>
                              <a:rPr lang="ru-RU" altLang="ru-RU" sz="2000" i="1" dirty="0">
                                <a:solidFill>
                                  <a:srgbClr val="000000"/>
                                </a:solidFill>
                                <a:latin typeface="Cambria Math" panose="02040503050406030204" pitchFamily="18" charset="0"/>
                              </a:rPr>
                              <m:t> </m:t>
                            </m:r>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&gt;0,</m:t>
                            </m:r>
                            <m:r>
                              <m:rPr>
                                <m:nor/>
                              </m:rPr>
                              <a:rPr lang="ru-RU" altLang="ru-RU" sz="2000" dirty="0">
                                <a:solidFill>
                                  <a:srgbClr val="000000"/>
                                </a:solidFill>
                              </a:rPr>
                              <m:t> </m:t>
                            </m:r>
                          </m:e>
                        </m:eqArr>
                      </m:e>
                    </m:d>
                  </m:oMath>
                </a14:m>
                <a:endParaRPr lang="ru-RU" altLang="ru-RU" sz="2000" i="1" dirty="0">
                  <a:solidFill>
                    <a:srgbClr val="000000"/>
                  </a:solidFill>
                  <a:latin typeface="Cambria Math" panose="02040503050406030204" pitchFamily="18" charset="0"/>
                </a:endParaRPr>
              </a:p>
              <a:p>
                <a:pPr marL="1257300" lvl="2"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где </a:t>
                </a:r>
                <a14:m>
                  <m:oMath xmlns:m="http://schemas.openxmlformats.org/officeDocument/2006/math">
                    <m:r>
                      <a:rPr lang="en-US" sz="2000" i="1" dirty="0">
                        <a:latin typeface="Cambria Math" panose="02040503050406030204" pitchFamily="18" charset="0"/>
                      </a:rPr>
                      <m:t>𝜂</m:t>
                    </m:r>
                  </m:oMath>
                </a14:m>
                <a:r>
                  <a:rPr lang="ru-RU" altLang="ru-RU" sz="2000" dirty="0">
                    <a:solidFill>
                      <a:srgbClr val="000000"/>
                    </a:solidFill>
                  </a:rPr>
                  <a:t> скорость обучения.</a:t>
                </a:r>
              </a:p>
              <a:p>
                <a:pPr marL="342900" lvl="0" indent="-342900" eaLnBrk="0" fontAlgn="base" hangingPunct="0">
                  <a:spcBef>
                    <a:spcPts val="300"/>
                  </a:spcBef>
                  <a:spcAft>
                    <a:spcPct val="0"/>
                  </a:spcAft>
                  <a:buFont typeface="Arial" panose="020B0604020202020204" pitchFamily="34" charset="0"/>
                  <a:buChar char="•"/>
                </a:pPr>
                <a:r>
                  <a:rPr lang="ru-RU" altLang="ru-RU" sz="2000" dirty="0" err="1">
                    <a:solidFill>
                      <a:srgbClr val="000000"/>
                    </a:solidFill>
                  </a:rPr>
                  <a:t>Т.о</a:t>
                </a:r>
                <a:r>
                  <a:rPr lang="ru-RU" altLang="ru-RU" sz="2000" dirty="0">
                    <a:solidFill>
                      <a:srgbClr val="000000"/>
                    </a:solidFill>
                  </a:rPr>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𝐿</m:t>
                        </m:r>
                      </m:e>
                      <m:sub>
                        <m:r>
                          <a:rPr lang="en-US" sz="2000" i="1" dirty="0">
                            <a:latin typeface="Cambria Math" panose="02040503050406030204" pitchFamily="18" charset="0"/>
                          </a:rPr>
                          <m:t>1</m:t>
                        </m:r>
                      </m:sub>
                    </m:sSub>
                  </m:oMath>
                </a14:m>
                <a:r>
                  <a:rPr lang="ru-RU" altLang="ru-RU" sz="2000" dirty="0">
                    <a:solidFill>
                      <a:srgbClr val="000000"/>
                    </a:solidFill>
                  </a:rPr>
                  <a:t> ведет к выбору одного признака из группы – т.е. снижает число признаков для принятия решения, это может снижать точность.</a:t>
                </a: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47629" y="1136592"/>
                <a:ext cx="10784251" cy="5510804"/>
              </a:xfrm>
              <a:prstGeom prst="rect">
                <a:avLst/>
              </a:prstGeom>
              <a:blipFill>
                <a:blip r:embed="rId3"/>
                <a:stretch>
                  <a:fillRect l="-565" t="-664" b="-996"/>
                </a:stretch>
              </a:blipFill>
            </p:spPr>
            <p:txBody>
              <a:bodyPr/>
              <a:lstStyle/>
              <a:p>
                <a:r>
                  <a:rPr lang="ru-RU">
                    <a:noFill/>
                  </a:rPr>
                  <a:t> </a:t>
                </a:r>
              </a:p>
            </p:txBody>
          </p:sp>
        </mc:Fallback>
      </mc:AlternateContent>
      <p:sp>
        <p:nvSpPr>
          <p:cNvPr id="3"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cxnSp>
        <p:nvCxnSpPr>
          <p:cNvPr id="5" name="Прямая соединительная линия 4"/>
          <p:cNvCxnSpPr/>
          <p:nvPr/>
        </p:nvCxnSpPr>
        <p:spPr>
          <a:xfrm>
            <a:off x="10081260" y="3802380"/>
            <a:ext cx="853440" cy="108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flipV="1">
            <a:off x="10934700" y="3726180"/>
            <a:ext cx="723900" cy="1158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10020300" y="3627120"/>
            <a:ext cx="0" cy="125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10020300" y="4884420"/>
            <a:ext cx="171857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7430" y="4884420"/>
            <a:ext cx="601447" cy="369332"/>
          </a:xfrm>
          <a:prstGeom prst="rect">
            <a:avLst/>
          </a:prstGeom>
          <a:noFill/>
        </p:spPr>
        <p:txBody>
          <a:bodyPr wrap="none" rtlCol="0">
            <a:spAutoFit/>
          </a:bodyPr>
          <a:lstStyle/>
          <a:p>
            <a:r>
              <a:rPr lang="en-US" dirty="0"/>
              <a:t>|W|</a:t>
            </a:r>
            <a:endParaRPr lang="ru-RU" dirty="0"/>
          </a:p>
        </p:txBody>
      </p:sp>
      <p:sp>
        <p:nvSpPr>
          <p:cNvPr id="15" name="TextBox 14"/>
          <p:cNvSpPr txBox="1"/>
          <p:nvPr/>
        </p:nvSpPr>
        <p:spPr>
          <a:xfrm>
            <a:off x="9707371" y="3802380"/>
            <a:ext cx="282450" cy="369332"/>
          </a:xfrm>
          <a:prstGeom prst="rect">
            <a:avLst/>
          </a:prstGeom>
          <a:noFill/>
        </p:spPr>
        <p:txBody>
          <a:bodyPr wrap="none" rtlCol="0">
            <a:spAutoFit/>
          </a:bodyPr>
          <a:lstStyle/>
          <a:p>
            <a:r>
              <a:rPr lang="en-US" dirty="0"/>
              <a:t>L</a:t>
            </a:r>
            <a:endParaRPr lang="ru-RU" dirty="0"/>
          </a:p>
        </p:txBody>
      </p:sp>
    </p:spTree>
    <p:extLst>
      <p:ext uri="{BB962C8B-B14F-4D97-AF65-F5344CB8AC3E}">
        <p14:creationId xmlns:p14="http://schemas.microsoft.com/office/powerpoint/2010/main" val="1262731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675118" y="365126"/>
                <a:ext cx="10678682" cy="724534"/>
              </a:xfrm>
            </p:spPr>
            <p:txBody>
              <a:bodyPr/>
              <a:lstStyle/>
              <a:p>
                <a:pPr algn="ctr"/>
                <a:r>
                  <a:rPr lang="ru-RU" dirty="0"/>
                  <a:t>Регуляризация функции потерь </a:t>
                </a:r>
                <a14:m>
                  <m:oMath xmlns:m="http://schemas.openxmlformats.org/officeDocument/2006/math">
                    <m:sSub>
                      <m:sSubPr>
                        <m:ctrlPr>
                          <a:rPr lang="ru-RU" b="0" i="1" dirty="0" smtClean="0">
                            <a:latin typeface="Cambria Math" panose="02040503050406030204" pitchFamily="18" charset="0"/>
                          </a:rPr>
                        </m:ctrlPr>
                      </m:sSubPr>
                      <m:e>
                        <m:r>
                          <a:rPr lang="en-US" i="1" dirty="0" smtClean="0">
                            <a:latin typeface="Cambria Math" panose="02040503050406030204" pitchFamily="18" charset="0"/>
                          </a:rPr>
                          <m:t>𝐿</m:t>
                        </m:r>
                      </m:e>
                      <m:sub>
                        <m:r>
                          <a:rPr lang="ru-RU" i="1" dirty="0" smtClean="0">
                            <a:latin typeface="Cambria Math" panose="02040503050406030204" pitchFamily="18" charset="0"/>
                          </a:rPr>
                          <m:t>2</m:t>
                        </m:r>
                      </m:sub>
                    </m:sSub>
                  </m:oMath>
                </a14:m>
                <a:endParaRPr lang="ru-RU"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675118" y="365126"/>
                <a:ext cx="10678682" cy="724534"/>
              </a:xfrm>
              <a:blipFill>
                <a:blip r:embed="rId2"/>
                <a:stretch>
                  <a:fillRect t="-24370" b="-37815"/>
                </a:stretch>
              </a:blipFill>
            </p:spPr>
            <p:txBody>
              <a:bodyPr/>
              <a:lstStyle/>
              <a:p>
                <a:r>
                  <a:rPr lang="ru-RU">
                    <a:noFill/>
                  </a:rPr>
                  <a:t> </a:t>
                </a:r>
              </a:p>
            </p:txBody>
          </p:sp>
        </mc:Fallback>
      </mc:AlternateContent>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Прямоугольник 10"/>
              <p:cNvSpPr/>
              <p:nvPr/>
            </p:nvSpPr>
            <p:spPr>
              <a:xfrm>
                <a:off x="447628" y="966389"/>
                <a:ext cx="11133661" cy="5762860"/>
              </a:xfrm>
              <a:prstGeom prst="rect">
                <a:avLst/>
              </a:prstGeom>
            </p:spPr>
            <p:txBody>
              <a:bodyPr wrap="square">
                <a:spAutoFit/>
              </a:bodyPr>
              <a:lstStyle/>
              <a:p>
                <a:pPr marL="342900" lvl="0" indent="-342900" eaLnBrk="0" fontAlgn="base" hangingPunct="0">
                  <a:buFont typeface="Arial" panose="020B0604020202020204" pitchFamily="34" charset="0"/>
                  <a:buChar char="•"/>
                </a:pP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𝑳</m:t>
                        </m:r>
                      </m:e>
                      <m:sub>
                        <m:r>
                          <a:rPr lang="en-US" sz="2000" b="1" i="1" dirty="0" smtClean="0">
                            <a:latin typeface="Cambria Math" panose="02040503050406030204" pitchFamily="18" charset="0"/>
                          </a:rPr>
                          <m:t>𝟐</m:t>
                        </m:r>
                      </m:sub>
                    </m:sSub>
                  </m:oMath>
                </a14:m>
                <a:r>
                  <a:rPr lang="en-US" sz="2000" b="1" dirty="0"/>
                  <a:t> (</a:t>
                </a:r>
                <a:r>
                  <a:rPr lang="ru-RU" sz="2000" b="1" dirty="0"/>
                  <a:t>Гребневая или Тихонова регуляризация</a:t>
                </a:r>
                <a:r>
                  <a:rPr lang="en-US" sz="2000" b="1" dirty="0"/>
                  <a:t>)</a:t>
                </a:r>
                <a:endParaRPr lang="ru-RU" sz="2000" b="1" dirty="0"/>
              </a:p>
              <a:p>
                <a:pPr lvl="0" algn="ctr" eaLnBrk="0" fontAlgn="base" hangingPunct="0"/>
                <a14:m>
                  <m:oMath xmlns:m="http://schemas.openxmlformats.org/officeDocument/2006/math">
                    <m:r>
                      <a:rPr lang="en-US" sz="2000" i="1" dirty="0" smtClean="0">
                        <a:latin typeface="Cambria Math" panose="02040503050406030204" pitchFamily="18" charset="0"/>
                      </a:rPr>
                      <m:t>𝐿</m:t>
                    </m:r>
                    <m:r>
                      <a:rPr lang="en-US" sz="2000" i="1" dirty="0" smtClean="0">
                        <a:latin typeface="Cambria Math" panose="02040503050406030204" pitchFamily="18" charset="0"/>
                      </a:rPr>
                      <m:t>(</m:t>
                    </m:r>
                    <m:r>
                      <a:rPr lang="en-US" sz="2000" i="1" dirty="0" smtClean="0">
                        <a:latin typeface="Cambria Math" panose="02040503050406030204" pitchFamily="18" charset="0"/>
                      </a:rPr>
                      <m:t>𝑦</m:t>
                    </m:r>
                    <m:r>
                      <a:rPr lang="en-US" sz="2000" i="1" dirty="0" smtClean="0">
                        <a:latin typeface="Cambria Math" panose="02040503050406030204" pitchFamily="18" charset="0"/>
                      </a:rPr>
                      <m:t>,</m:t>
                    </m:r>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𝑊𝑋</m:t>
                    </m:r>
                    <m:r>
                      <a:rPr lang="en-US" sz="200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𝜆</m:t>
                        </m:r>
                      </m:num>
                      <m:den>
                        <m:r>
                          <a:rPr lang="en-US" sz="2000" i="1" dirty="0">
                            <a:latin typeface="Cambria Math" panose="02040503050406030204" pitchFamily="18" charset="0"/>
                          </a:rPr>
                          <m:t>2</m:t>
                        </m:r>
                        <m:r>
                          <a:rPr lang="en-US" sz="2000" i="1" dirty="0">
                            <a:latin typeface="Cambria Math" panose="02040503050406030204" pitchFamily="18" charset="0"/>
                          </a:rPr>
                          <m:t>𝑚</m:t>
                        </m:r>
                      </m:den>
                    </m:f>
                    <m:sSubSup>
                      <m:sSubSupPr>
                        <m:ctrlPr>
                          <a:rPr lang="en-US" altLang="ru-RU" sz="2000" b="0" i="1" dirty="0" smtClean="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b="0" i="1" dirty="0" smtClean="0">
                            <a:solidFill>
                              <a:srgbClr val="000000"/>
                            </a:solidFill>
                            <a:latin typeface="Cambria Math" panose="02040503050406030204" pitchFamily="18" charset="0"/>
                          </a:rPr>
                          <m:t>2</m:t>
                        </m:r>
                      </m:sub>
                      <m:sup>
                        <m:r>
                          <a:rPr lang="en-US" altLang="ru-RU" sz="2000" b="0" i="1" dirty="0" smtClean="0">
                            <a:solidFill>
                              <a:srgbClr val="000000"/>
                            </a:solidFill>
                            <a:latin typeface="Cambria Math" panose="02040503050406030204" pitchFamily="18" charset="0"/>
                          </a:rPr>
                          <m:t>2</m:t>
                        </m:r>
                      </m:sup>
                    </m:sSubSup>
                    <m:r>
                      <a:rPr lang="en-US" sz="2000" i="1" dirty="0" smtClean="0">
                        <a:latin typeface="Cambria Math" panose="02040503050406030204" pitchFamily="18" charset="0"/>
                      </a:rPr>
                      <m:t>→</m:t>
                    </m:r>
                    <m:r>
                      <m:rPr>
                        <m:sty m:val="p"/>
                      </m:rPr>
                      <a:rPr lang="en-US" sz="2000" i="1" dirty="0">
                        <a:latin typeface="Cambria Math" panose="02040503050406030204" pitchFamily="18" charset="0"/>
                      </a:rPr>
                      <m:t>min</m:t>
                    </m:r>
                    <m:r>
                      <a:rPr lang="en-US" sz="2000" i="1" dirty="0" smtClean="0">
                        <a:latin typeface="Cambria Math" panose="02040503050406030204" pitchFamily="18" charset="0"/>
                      </a:rPr>
                      <m:t>,</m:t>
                    </m:r>
                  </m:oMath>
                </a14:m>
                <a:r>
                  <a:rPr lang="ru-RU" sz="2000" dirty="0"/>
                  <a:t> </a:t>
                </a:r>
              </a:p>
              <a:p>
                <a:pPr marL="800100" lvl="1" indent="-342900" eaLnBrk="0" fontAlgn="base" hangingPunct="0">
                  <a:buFont typeface="Arial" panose="020B0604020202020204" pitchFamily="34" charset="0"/>
                  <a:buChar char="•"/>
                </a:pPr>
                <a:r>
                  <a:rPr lang="ru-RU" altLang="ru-RU" sz="2000" dirty="0">
                    <a:solidFill>
                      <a:srgbClr val="000000"/>
                    </a:solidFill>
                  </a:rPr>
                  <a:t>где</a:t>
                </a:r>
                <a:endParaRPr lang="ru-RU" altLang="ru-RU" sz="2000" dirty="0"/>
              </a:p>
              <a:p>
                <a:pPr marL="1257300" lvl="2" indent="-342900" eaLnBrk="0" fontAlgn="base" hangingPunct="0">
                  <a:buFont typeface="Arial" panose="020B0604020202020204" pitchFamily="34" charset="0"/>
                  <a:buChar char="•"/>
                </a:pPr>
                <a14:m>
                  <m:oMath xmlns:m="http://schemas.openxmlformats.org/officeDocument/2006/math">
                    <m:sSubSup>
                      <m:sSubSupPr>
                        <m:ctrlPr>
                          <a:rPr lang="en-US" altLang="ru-RU" sz="2000" i="1" dirty="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i="1" dirty="0">
                            <a:solidFill>
                              <a:srgbClr val="000000"/>
                            </a:solidFill>
                            <a:latin typeface="Cambria Math" panose="02040503050406030204" pitchFamily="18" charset="0"/>
                          </a:rPr>
                          <m:t>2</m:t>
                        </m:r>
                      </m:sub>
                      <m:sup>
                        <m:r>
                          <a:rPr lang="en-US" altLang="ru-RU" sz="2000" i="1" dirty="0">
                            <a:solidFill>
                              <a:srgbClr val="000000"/>
                            </a:solidFill>
                            <a:latin typeface="Cambria Math" panose="02040503050406030204" pitchFamily="18" charset="0"/>
                          </a:rPr>
                          <m:t>2</m:t>
                        </m:r>
                      </m:sup>
                    </m:sSubSup>
                    <m:r>
                      <a:rPr lang="en-US" altLang="ru-RU" sz="2000" b="0" i="1" dirty="0" smtClean="0">
                        <a:solidFill>
                          <a:srgbClr val="000000"/>
                        </a:solidFill>
                        <a:latin typeface="Cambria Math" panose="02040503050406030204" pitchFamily="18" charset="0"/>
                      </a:rPr>
                      <m:t>= </m:t>
                    </m:r>
                    <m:nary>
                      <m:naryPr>
                        <m:chr m:val="∑"/>
                        <m:limLoc m:val="subSup"/>
                        <m:ctrlPr>
                          <a:rPr lang="en-US" altLang="ru-RU" sz="2000" b="0" i="1" dirty="0" smtClean="0">
                            <a:solidFill>
                              <a:srgbClr val="000000"/>
                            </a:solidFill>
                            <a:latin typeface="Cambria Math" panose="02040503050406030204" pitchFamily="18" charset="0"/>
                          </a:rPr>
                        </m:ctrlPr>
                      </m:naryPr>
                      <m:sub>
                        <m:r>
                          <m:rPr>
                            <m:brk m:alnAt="25"/>
                          </m:rPr>
                          <a:rPr lang="en-US" altLang="ru-RU" sz="2000" b="0" i="1" dirty="0" smtClean="0">
                            <a:solidFill>
                              <a:srgbClr val="000000"/>
                            </a:solidFill>
                            <a:latin typeface="Cambria Math" panose="02040503050406030204" pitchFamily="18" charset="0"/>
                          </a:rPr>
                          <m:t>𝑖</m:t>
                        </m:r>
                        <m:r>
                          <a:rPr lang="en-US" altLang="ru-RU" sz="2000" b="0" i="1" dirty="0" smtClean="0">
                            <a:solidFill>
                              <a:srgbClr val="000000"/>
                            </a:solidFill>
                            <a:latin typeface="Cambria Math" panose="02040503050406030204" pitchFamily="18" charset="0"/>
                          </a:rPr>
                          <m:t>=0</m:t>
                        </m:r>
                      </m:sub>
                      <m:sup>
                        <m:r>
                          <a:rPr lang="en-US" altLang="ru-RU" sz="2000" b="0" i="1" dirty="0" smtClean="0">
                            <a:solidFill>
                              <a:srgbClr val="000000"/>
                            </a:solidFill>
                            <a:latin typeface="Cambria Math" panose="02040503050406030204" pitchFamily="18" charset="0"/>
                          </a:rPr>
                          <m:t>𝑁</m:t>
                        </m:r>
                        <m:r>
                          <a:rPr lang="en-US" altLang="ru-RU" sz="2000" b="0" i="1" dirty="0" smtClean="0">
                            <a:solidFill>
                              <a:srgbClr val="000000"/>
                            </a:solidFill>
                            <a:latin typeface="Cambria Math" panose="02040503050406030204" pitchFamily="18" charset="0"/>
                          </a:rPr>
                          <m:t>−1</m:t>
                        </m:r>
                      </m:sup>
                      <m:e>
                        <m:sSubSup>
                          <m:sSubSupPr>
                            <m:ctrlPr>
                              <a:rPr lang="en-US" altLang="ru-RU" sz="2000" b="0" i="1" dirty="0" smtClean="0">
                                <a:solidFill>
                                  <a:srgbClr val="000000"/>
                                </a:solidFill>
                                <a:latin typeface="Cambria Math" panose="02040503050406030204" pitchFamily="18" charset="0"/>
                              </a:rPr>
                            </m:ctrlPr>
                          </m:sSubSupPr>
                          <m:e>
                            <m:r>
                              <a:rPr lang="en-US" altLang="ru-RU" sz="2000" b="0" i="1" dirty="0" smtClean="0">
                                <a:solidFill>
                                  <a:srgbClr val="000000"/>
                                </a:solidFill>
                                <a:latin typeface="Cambria Math" panose="02040503050406030204" pitchFamily="18" charset="0"/>
                              </a:rPr>
                              <m:t>𝑤</m:t>
                            </m:r>
                          </m:e>
                          <m:sub>
                            <m:r>
                              <a:rPr lang="en-US" altLang="ru-RU" sz="2000" b="0" i="1" dirty="0" smtClean="0">
                                <a:solidFill>
                                  <a:srgbClr val="000000"/>
                                </a:solidFill>
                                <a:latin typeface="Cambria Math" panose="02040503050406030204" pitchFamily="18" charset="0"/>
                              </a:rPr>
                              <m:t>𝑖</m:t>
                            </m:r>
                          </m:sub>
                          <m:sup>
                            <m:r>
                              <a:rPr lang="en-US" altLang="ru-RU" sz="2000" b="0" i="1" dirty="0" smtClean="0">
                                <a:solidFill>
                                  <a:srgbClr val="000000"/>
                                </a:solidFill>
                                <a:latin typeface="Cambria Math" panose="02040503050406030204" pitchFamily="18" charset="0"/>
                              </a:rPr>
                              <m:t>2</m:t>
                            </m:r>
                          </m:sup>
                        </m:sSubSup>
                      </m:e>
                    </m:nary>
                  </m:oMath>
                </a14:m>
                <a:r>
                  <a:rPr lang="en-US" altLang="ru-RU" sz="2000" dirty="0">
                    <a:solidFill>
                      <a:srgbClr val="000000"/>
                    </a:solidFill>
                  </a:rPr>
                  <a:t>– </a:t>
                </a:r>
                <a:r>
                  <a:rPr lang="ru-RU" altLang="ru-RU" sz="2000" dirty="0">
                    <a:solidFill>
                      <a:srgbClr val="000000"/>
                    </a:solidFill>
                  </a:rPr>
                  <a:t>Норма </a:t>
                </a:r>
                <a:r>
                  <a:rPr lang="ru-RU" altLang="ru-RU" sz="2000" dirty="0" err="1">
                    <a:solidFill>
                      <a:srgbClr val="000000"/>
                    </a:solidFill>
                  </a:rPr>
                  <a:t>Форбениоуса</a:t>
                </a:r>
                <a:r>
                  <a:rPr lang="ru-RU" altLang="ru-RU" sz="2000" dirty="0">
                    <a:solidFill>
                      <a:srgbClr val="000000"/>
                    </a:solidFill>
                  </a:rPr>
                  <a:t>. </a:t>
                </a:r>
              </a:p>
              <a:p>
                <a:pPr marL="1257300" lvl="2" indent="-342900" eaLnBrk="0" fontAlgn="base" hangingPunct="0">
                  <a:buFont typeface="Arial" panose="020B0604020202020204" pitchFamily="34" charset="0"/>
                  <a:buChar char="•"/>
                </a:pPr>
                <a14:m>
                  <m:oMath xmlns:m="http://schemas.openxmlformats.org/officeDocument/2006/math">
                    <m:r>
                      <a:rPr lang="en-US" altLang="ru-RU" sz="2000" b="0" i="1" dirty="0" smtClean="0">
                        <a:solidFill>
                          <a:srgbClr val="000000"/>
                        </a:solidFill>
                        <a:latin typeface="Cambria Math" panose="02040503050406030204" pitchFamily="18" charset="0"/>
                      </a:rPr>
                      <m:t> </m:t>
                    </m:r>
                    <m:r>
                      <a:rPr lang="ru-RU" altLang="ru-RU" sz="2000" i="1" dirty="0" smtClean="0">
                        <a:solidFill>
                          <a:srgbClr val="000000"/>
                        </a:solidFill>
                        <a:latin typeface="Cambria Math" panose="02040503050406030204" pitchFamily="18" charset="0"/>
                      </a:rPr>
                      <m:t>𝑚</m:t>
                    </m:r>
                  </m:oMath>
                </a14:m>
                <a:r>
                  <a:rPr lang="ru-RU" altLang="ru-RU" sz="2000" dirty="0">
                    <a:solidFill>
                      <a:srgbClr val="000000"/>
                    </a:solidFill>
                  </a:rPr>
                  <a:t> - размер </a:t>
                </a:r>
                <a:r>
                  <a:rPr lang="ru-RU" altLang="ru-RU" sz="2000" dirty="0" err="1">
                    <a:solidFill>
                      <a:srgbClr val="000000"/>
                    </a:solidFill>
                  </a:rPr>
                  <a:t>батча</a:t>
                </a:r>
                <a:r>
                  <a:rPr lang="ru-RU" altLang="ru-RU" sz="2000" dirty="0">
                    <a:solidFill>
                      <a:srgbClr val="000000"/>
                    </a:solidFill>
                  </a:rPr>
                  <a:t> (регуляризация обратно пропорциональна размеру выборки). </a:t>
                </a:r>
              </a:p>
              <a:p>
                <a:pPr marL="342900" lvl="0" indent="-342900" eaLnBrk="0" fontAlgn="base" hangingPunct="0">
                  <a:buFont typeface="Arial" panose="020B0604020202020204" pitchFamily="34" charset="0"/>
                  <a:buChar char="•"/>
                </a:pPr>
                <a:r>
                  <a:rPr lang="ru-RU" altLang="ru-RU" sz="2000" dirty="0">
                    <a:solidFill>
                      <a:srgbClr val="000000"/>
                    </a:solidFill>
                  </a:rPr>
                  <a:t>Особенности регуляризации </a:t>
                </a:r>
                <a14:m>
                  <m:oMath xmlns:m="http://schemas.openxmlformats.org/officeDocument/2006/math">
                    <m:sSub>
                      <m:sSubPr>
                        <m:ctrlPr>
                          <a:rPr lang="en-US" altLang="ru-RU" sz="2000" b="0" i="1" dirty="0" smtClean="0">
                            <a:solidFill>
                              <a:srgbClr val="000000"/>
                            </a:solidFill>
                            <a:latin typeface="Cambria Math" panose="02040503050406030204" pitchFamily="18" charset="0"/>
                          </a:rPr>
                        </m:ctrlPr>
                      </m:sSubPr>
                      <m:e>
                        <m:r>
                          <a:rPr lang="en-US" altLang="ru-RU" sz="2000" i="1" dirty="0" smtClean="0">
                            <a:solidFill>
                              <a:srgbClr val="000000"/>
                            </a:solidFill>
                            <a:latin typeface="Cambria Math" panose="02040503050406030204" pitchFamily="18" charset="0"/>
                          </a:rPr>
                          <m:t>𝐿</m:t>
                        </m:r>
                      </m:e>
                      <m:sub>
                        <m:r>
                          <a:rPr lang="en-US" altLang="ru-RU" sz="2000" i="1" dirty="0" smtClean="0">
                            <a:solidFill>
                              <a:srgbClr val="000000"/>
                            </a:solidFill>
                            <a:latin typeface="Cambria Math" panose="02040503050406030204" pitchFamily="18" charset="0"/>
                          </a:rPr>
                          <m:t>2</m:t>
                        </m:r>
                      </m:sub>
                    </m:sSub>
                  </m:oMath>
                </a14:m>
                <a:r>
                  <a:rPr lang="ru-RU" altLang="ru-RU" sz="2000" dirty="0">
                    <a:solidFill>
                      <a:srgbClr val="000000"/>
                    </a:solidFill>
                  </a:rPr>
                  <a:t>:</a:t>
                </a:r>
              </a:p>
              <a:p>
                <a:pPr marL="800100" lvl="1" indent="-342900" eaLnBrk="0" fontAlgn="base" hangingPunct="0">
                  <a:buFont typeface="Arial" panose="020B0604020202020204" pitchFamily="34" charset="0"/>
                  <a:buChar char="•"/>
                </a:pPr>
                <a:r>
                  <a:rPr lang="ru-RU" altLang="ru-RU" sz="2000" dirty="0">
                    <a:solidFill>
                      <a:srgbClr val="000000"/>
                    </a:solidFill>
                  </a:rPr>
                  <a:t>Гладкое штрафование значений функции потерь – т.е. гладкое снижение знаний обновлений весовых параметров.</a:t>
                </a:r>
              </a:p>
              <a:p>
                <a:pPr marL="800100" lvl="1" indent="-342900" eaLnBrk="0" fontAlgn="base" hangingPunct="0">
                  <a:buFont typeface="Arial" panose="020B0604020202020204" pitchFamily="34" charset="0"/>
                  <a:buChar char="•"/>
                </a:pPr>
                <a:r>
                  <a:rPr lang="ru-RU" altLang="ru-RU" sz="2000" dirty="0">
                    <a:solidFill>
                      <a:srgbClr val="000000"/>
                    </a:solidFill>
                  </a:rPr>
                  <a:t>Работает в предположении, что весовые параметры распределены нормально, и нужно снизить дисперсию их значений – в этом случае это </a:t>
                </a:r>
                <a:r>
                  <a:rPr lang="ru-RU" altLang="ru-RU" sz="2000" dirty="0" err="1">
                    <a:solidFill>
                      <a:srgbClr val="000000"/>
                    </a:solidFill>
                  </a:rPr>
                  <a:t>Байесова</a:t>
                </a:r>
                <a:r>
                  <a:rPr lang="ru-RU" altLang="ru-RU" sz="2000" dirty="0">
                    <a:solidFill>
                      <a:srgbClr val="000000"/>
                    </a:solidFill>
                  </a:rPr>
                  <a:t> регуляризация. </a:t>
                </a:r>
              </a:p>
              <a:p>
                <a:pPr marL="800100" lvl="1" indent="-342900" eaLnBrk="0" fontAlgn="base" hangingPunct="0">
                  <a:buFont typeface="Arial" panose="020B0604020202020204" pitchFamily="34" charset="0"/>
                  <a:buChar char="•"/>
                </a:pPr>
                <a14:m>
                  <m:oMath xmlns:m="http://schemas.openxmlformats.org/officeDocument/2006/math">
                    <m:sSub>
                      <m:sSubPr>
                        <m:ctrlPr>
                          <a:rPr lang="en-US"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2</m:t>
                        </m:r>
                      </m:sub>
                    </m:sSub>
                  </m:oMath>
                </a14:m>
                <a:r>
                  <a:rPr lang="ru-RU" altLang="ru-RU" sz="2000" dirty="0">
                    <a:solidFill>
                      <a:srgbClr val="000000"/>
                    </a:solidFill>
                  </a:rPr>
                  <a:t> предпочтительно позволяет работать с небольшими значениями изменений весов – то есть хорошо работает когда результаты обучения близки к минимуму. </a:t>
                </a:r>
              </a:p>
              <a:p>
                <a:pPr marL="342900" lvl="0" indent="-342900" eaLnBrk="0" fontAlgn="base" hangingPunct="0">
                  <a:buFont typeface="Arial" panose="020B0604020202020204" pitchFamily="34" charset="0"/>
                  <a:buChar char="•"/>
                </a:pPr>
                <a:r>
                  <a:rPr lang="ru-RU" altLang="ru-RU" sz="2000" dirty="0"/>
                  <a:t>Также возможна эластичная регуляризация </a:t>
                </a:r>
              </a:p>
              <a:p>
                <a:pPr lvl="0" eaLnBrk="0" fontAlgn="base" hangingPunct="0"/>
                <a:r>
                  <a:rPr lang="ru-RU" sz="2000" dirty="0"/>
                  <a:t>	</a:t>
                </a:r>
                <a14:m>
                  <m:oMath xmlns:m="http://schemas.openxmlformats.org/officeDocument/2006/math">
                    <m:r>
                      <a:rPr lang="en-US" sz="2000" i="1" dirty="0" smtClean="0">
                        <a:latin typeface="Cambria Math" panose="02040503050406030204" pitchFamily="18" charset="0"/>
                      </a:rPr>
                      <m:t>𝐿</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r>
                      <a:rPr lang="en-US" sz="2000" i="1" dirty="0">
                        <a:latin typeface="Cambria Math" panose="02040503050406030204" pitchFamily="18" charset="0"/>
                      </a:rPr>
                      <m:t>𝑓</m:t>
                    </m:r>
                    <m:r>
                      <a:rPr lang="en-US" sz="2000" i="1" dirty="0">
                        <a:latin typeface="Cambria Math" panose="02040503050406030204" pitchFamily="18" charset="0"/>
                      </a:rPr>
                      <m:t>(</m:t>
                    </m:r>
                    <m:r>
                      <a:rPr lang="en-US" sz="2000" i="1" dirty="0">
                        <a:latin typeface="Cambria Math" panose="02040503050406030204" pitchFamily="18" charset="0"/>
                      </a:rPr>
                      <m:t>𝑊𝑋</m:t>
                    </m:r>
                    <m:r>
                      <a:rPr lang="en-US" sz="2000" i="1" dirty="0">
                        <a:latin typeface="Cambria Math" panose="02040503050406030204" pitchFamily="18" charset="0"/>
                      </a:rPr>
                      <m:t>))+</m:t>
                    </m:r>
                    <m:f>
                      <m:fPr>
                        <m:ctrlPr>
                          <a:rPr lang="en-US" sz="2000" i="1" dirty="0">
                            <a:latin typeface="Cambria Math" panose="02040503050406030204" pitchFamily="18" charset="0"/>
                          </a:rPr>
                        </m:ctrlPr>
                      </m:fPr>
                      <m:num>
                        <m:sSub>
                          <m:sSubPr>
                            <m:ctrlPr>
                              <a:rPr lang="ru-RU" sz="2000" b="0" i="1" dirty="0" smtClean="0">
                                <a:latin typeface="Cambria Math" panose="02040503050406030204" pitchFamily="18" charset="0"/>
                              </a:rPr>
                            </m:ctrlPr>
                          </m:sSubPr>
                          <m:e>
                            <m:r>
                              <a:rPr lang="en-US" sz="2000" i="1" dirty="0">
                                <a:latin typeface="Cambria Math" panose="02040503050406030204" pitchFamily="18" charset="0"/>
                              </a:rPr>
                              <m:t>𝜆</m:t>
                            </m:r>
                          </m:e>
                          <m:sub>
                            <m:r>
                              <a:rPr lang="ru-RU" sz="2000" b="0" i="1" dirty="0" smtClean="0">
                                <a:latin typeface="Cambria Math" panose="02040503050406030204" pitchFamily="18" charset="0"/>
                              </a:rPr>
                              <m:t>2</m:t>
                            </m:r>
                          </m:sub>
                        </m:sSub>
                      </m:num>
                      <m:den>
                        <m:r>
                          <a:rPr lang="en-US" sz="2000" i="1" dirty="0">
                            <a:latin typeface="Cambria Math" panose="02040503050406030204" pitchFamily="18" charset="0"/>
                          </a:rPr>
                          <m:t>2</m:t>
                        </m:r>
                        <m:r>
                          <a:rPr lang="en-US" sz="2000" i="1" dirty="0">
                            <a:latin typeface="Cambria Math" panose="02040503050406030204" pitchFamily="18" charset="0"/>
                          </a:rPr>
                          <m:t>𝑚</m:t>
                        </m:r>
                      </m:den>
                    </m:f>
                    <m:sSubSup>
                      <m:sSubSupPr>
                        <m:ctrlPr>
                          <a:rPr lang="en-US" altLang="ru-RU" sz="2000" i="1" dirty="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i="1" dirty="0">
                            <a:solidFill>
                              <a:srgbClr val="000000"/>
                            </a:solidFill>
                            <a:latin typeface="Cambria Math" panose="02040503050406030204" pitchFamily="18" charset="0"/>
                          </a:rPr>
                          <m:t>2</m:t>
                        </m:r>
                      </m:sub>
                      <m:sup>
                        <m:r>
                          <a:rPr lang="en-US" altLang="ru-RU" sz="2000" i="1" dirty="0">
                            <a:solidFill>
                              <a:srgbClr val="000000"/>
                            </a:solidFill>
                            <a:latin typeface="Cambria Math" panose="02040503050406030204" pitchFamily="18" charset="0"/>
                          </a:rPr>
                          <m:t>2</m:t>
                        </m:r>
                      </m:sup>
                    </m:sSubSup>
                    <m:r>
                      <a:rPr lang="en-US" sz="2000" i="1" dirty="0">
                        <a:latin typeface="Cambria Math" panose="02040503050406030204" pitchFamily="18" charset="0"/>
                      </a:rPr>
                      <m:t>+</m:t>
                    </m:r>
                    <m:sSub>
                      <m:sSubPr>
                        <m:ctrlPr>
                          <a:rPr lang="en-US" altLang="ru-RU" sz="2000" i="1" dirty="0" smtClean="0">
                            <a:solidFill>
                              <a:srgbClr val="000000"/>
                            </a:solidFill>
                            <a:latin typeface="Cambria Math" panose="02040503050406030204" pitchFamily="18" charset="0"/>
                          </a:rPr>
                        </m:ctrlPr>
                      </m:sSubPr>
                      <m:e>
                        <m:r>
                          <a:rPr lang="en-US" sz="2000" i="1" dirty="0" smtClean="0">
                            <a:latin typeface="Cambria Math" panose="02040503050406030204" pitchFamily="18" charset="0"/>
                          </a:rPr>
                          <m:t>𝜆</m:t>
                        </m:r>
                      </m:e>
                      <m:sub>
                        <m:r>
                          <a:rPr lang="en-US" sz="2000" i="1" dirty="0" smtClean="0">
                            <a:latin typeface="Cambria Math" panose="02040503050406030204" pitchFamily="18" charset="0"/>
                          </a:rPr>
                          <m:t>1</m:t>
                        </m:r>
                      </m:sub>
                    </m:sSub>
                    <m:sSub>
                      <m:sSubPr>
                        <m:ctrlPr>
                          <a:rPr lang="en-US" sz="2000" i="1" dirty="0" smtClean="0">
                            <a:latin typeface="Cambria Math" panose="02040503050406030204" pitchFamily="18" charset="0"/>
                          </a:rPr>
                        </m:ctrlPr>
                      </m:sSub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𝑊</m:t>
                            </m:r>
                          </m:e>
                        </m:d>
                      </m:e>
                      <m:sub>
                        <m:r>
                          <a:rPr lang="en-US" sz="2000" i="1" dirty="0" smtClean="0">
                            <a:latin typeface="Cambria Math" panose="02040503050406030204" pitchFamily="18" charset="0"/>
                          </a:rPr>
                          <m:t>1</m:t>
                        </m:r>
                      </m:sub>
                    </m:sSub>
                    <m:r>
                      <a:rPr lang="en-US" sz="2000" i="1" dirty="0">
                        <a:latin typeface="Cambria Math" panose="02040503050406030204" pitchFamily="18" charset="0"/>
                      </a:rPr>
                      <m:t>→</m:t>
                    </m:r>
                    <m:r>
                      <m:rPr>
                        <m:sty m:val="p"/>
                      </m:rPr>
                      <a:rPr lang="en-US" sz="2000" i="1" dirty="0" smtClean="0">
                        <a:latin typeface="Cambria Math" panose="02040503050406030204" pitchFamily="18" charset="0"/>
                      </a:rPr>
                      <m:t>min</m:t>
                    </m:r>
                  </m:oMath>
                </a14:m>
                <a:endParaRPr lang="en-US" sz="2000" dirty="0"/>
              </a:p>
              <a:p>
                <a:pPr marL="342900" indent="-342900">
                  <a:buFont typeface="Arial" panose="020B0604020202020204" pitchFamily="34" charset="0"/>
                  <a:buChar char="•"/>
                </a:pPr>
                <a:r>
                  <a:rPr lang="ru-RU" sz="2000" dirty="0"/>
                  <a:t>Метод позволяет объединить достоинства и недостатки обоих подходов.</a:t>
                </a:r>
              </a:p>
              <a:p>
                <a:pPr marL="342900" indent="-342900">
                  <a:buFont typeface="Arial" panose="020B0604020202020204" pitchFamily="34" charset="0"/>
                  <a:buChar char="•"/>
                </a:pP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𝐿</m:t>
                        </m:r>
                      </m:e>
                      <m:sub>
                        <m:r>
                          <a:rPr lang="en-US" sz="2000" i="1" dirty="0" smtClean="0">
                            <a:latin typeface="Cambria Math" panose="02040503050406030204" pitchFamily="18" charset="0"/>
                          </a:rPr>
                          <m:t>1</m:t>
                        </m:r>
                      </m:sub>
                    </m:sSub>
                  </m:oMath>
                </a14:m>
                <a:r>
                  <a:rPr lang="en-US" sz="2000" dirty="0"/>
                  <a:t> </a:t>
                </a:r>
                <a:r>
                  <a:rPr lang="ru-RU" sz="2000" dirty="0"/>
                  <a:t>компонент работает для снижения больших колебаний весов, в </a:t>
                </a:r>
                <a14:m>
                  <m:oMath xmlns:m="http://schemas.openxmlformats.org/officeDocument/2006/math">
                    <m:sSub>
                      <m:sSubPr>
                        <m:ctrlPr>
                          <a:rPr lang="en-US"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2</m:t>
                        </m:r>
                      </m:sub>
                    </m:sSub>
                  </m:oMath>
                </a14:m>
                <a:r>
                  <a:rPr lang="en-US" sz="2000" dirty="0"/>
                  <a:t> </a:t>
                </a:r>
                <a:r>
                  <a:rPr lang="ru-RU" sz="2000" dirty="0"/>
                  <a:t>позволяет не исключать признаков с небольшим влиянием.</a:t>
                </a:r>
                <a:endParaRPr lang="ru-RU" altLang="ru-RU" sz="2000" dirty="0">
                  <a:solidFill>
                    <a:srgbClr val="000000"/>
                  </a:solidFill>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47628" y="966389"/>
                <a:ext cx="11133661" cy="5762860"/>
              </a:xfrm>
              <a:prstGeom prst="rect">
                <a:avLst/>
              </a:prstGeom>
              <a:blipFill>
                <a:blip r:embed="rId3"/>
                <a:stretch>
                  <a:fillRect l="-493" t="-635" r="-547"/>
                </a:stretch>
              </a:blipFill>
            </p:spPr>
            <p:txBody>
              <a:bodyPr/>
              <a:lstStyle/>
              <a:p>
                <a:r>
                  <a:rPr lang="ru-RU">
                    <a:noFill/>
                  </a:rPr>
                  <a:t> </a:t>
                </a:r>
              </a:p>
            </p:txBody>
          </p:sp>
        </mc:Fallback>
      </mc:AlternateContent>
      <p:sp>
        <p:nvSpPr>
          <p:cNvPr id="3"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13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739" y="288926"/>
            <a:ext cx="10764140" cy="565013"/>
          </a:xfrm>
        </p:spPr>
        <p:txBody>
          <a:bodyPr>
            <a:normAutofit fontScale="90000"/>
          </a:bodyPr>
          <a:lstStyle/>
          <a:p>
            <a:r>
              <a:rPr lang="ru-RU" dirty="0"/>
              <a:t>Методы регуляризации</a:t>
            </a:r>
          </a:p>
        </p:txBody>
      </p:sp>
      <p:sp>
        <p:nvSpPr>
          <p:cNvPr id="3" name="Объект 2"/>
          <p:cNvSpPr>
            <a:spLocks noGrp="1"/>
          </p:cNvSpPr>
          <p:nvPr>
            <p:ph idx="1"/>
          </p:nvPr>
        </p:nvSpPr>
        <p:spPr>
          <a:xfrm>
            <a:off x="188220" y="747758"/>
            <a:ext cx="11323177" cy="6095501"/>
          </a:xfrm>
        </p:spPr>
        <p:txBody>
          <a:bodyPr>
            <a:noAutofit/>
          </a:bodyPr>
          <a:lstStyle/>
          <a:p>
            <a:pPr algn="just"/>
            <a:r>
              <a:rPr lang="ru-RU" sz="2000" dirty="0"/>
              <a:t>Регуляризация может быть определена как модификация модели, ее метода обучения или ее входных данных таким образом, чтобы повысить точность на тестовой выборке при сохранении почти неизменной точности при обучении (то есть </a:t>
            </a:r>
            <a:r>
              <a:rPr lang="ru-RU" sz="2000" dirty="0" err="1"/>
              <a:t>повычить</a:t>
            </a:r>
            <a:r>
              <a:rPr lang="ru-RU" sz="2000" dirty="0"/>
              <a:t> обобщающую способность) .</a:t>
            </a:r>
          </a:p>
          <a:p>
            <a:pPr algn="just">
              <a:spcBef>
                <a:spcPts val="0"/>
              </a:spcBef>
            </a:pPr>
            <a:r>
              <a:rPr lang="ru-RU" sz="2000" dirty="0"/>
              <a:t>Могут быть выделены следующие методы регуляризации</a:t>
            </a:r>
            <a:r>
              <a:rPr lang="en-US" sz="2000" dirty="0"/>
              <a:t>:</a:t>
            </a:r>
          </a:p>
          <a:p>
            <a:pPr lvl="1" algn="just"/>
            <a:r>
              <a:rPr lang="ru-RU" sz="2000" dirty="0"/>
              <a:t>Регуляризация функции потерь</a:t>
            </a:r>
            <a:r>
              <a:rPr lang="en-US" sz="2000" dirty="0"/>
              <a:t> (</a:t>
            </a:r>
            <a:r>
              <a:rPr lang="ru-RU" sz="2000" dirty="0"/>
              <a:t>Тихонов – </a:t>
            </a:r>
            <a:r>
              <a:rPr lang="en-US" sz="2000" dirty="0"/>
              <a:t>L2, LASSO -L1, </a:t>
            </a:r>
            <a:r>
              <a:rPr lang="ru-RU" sz="2000" dirty="0"/>
              <a:t>комбинация</a:t>
            </a:r>
            <a:r>
              <a:rPr lang="en-US" sz="2000" dirty="0"/>
              <a:t>).</a:t>
            </a:r>
          </a:p>
          <a:p>
            <a:pPr lvl="1" algn="just"/>
            <a:r>
              <a:rPr lang="ru-RU" sz="2000" dirty="0"/>
              <a:t>Регуляризация обновлений весов </a:t>
            </a:r>
            <a:r>
              <a:rPr lang="en-US" sz="2000" dirty="0"/>
              <a:t>(</a:t>
            </a:r>
            <a:r>
              <a:rPr lang="ru-RU" sz="2000" dirty="0" err="1"/>
              <a:t>дропаут</a:t>
            </a:r>
            <a:r>
              <a:rPr lang="en-US" sz="2000" dirty="0"/>
              <a:t>, </a:t>
            </a:r>
            <a:r>
              <a:rPr lang="ru-RU" sz="2000" dirty="0"/>
              <a:t>верхний порог градиента</a:t>
            </a:r>
            <a:r>
              <a:rPr lang="en-US" sz="2000" dirty="0"/>
              <a:t>, </a:t>
            </a:r>
            <a:r>
              <a:rPr lang="ru-RU" sz="2000" dirty="0"/>
              <a:t>= иногда называют</a:t>
            </a:r>
            <a:r>
              <a:rPr lang="en-US" sz="2000" dirty="0"/>
              <a:t> L0).</a:t>
            </a:r>
          </a:p>
          <a:p>
            <a:pPr lvl="1" algn="just"/>
            <a:r>
              <a:rPr lang="ru-RU" sz="2000" dirty="0"/>
              <a:t>Нормализация входных параметров слоев</a:t>
            </a:r>
            <a:r>
              <a:rPr lang="en-US" sz="2000" dirty="0"/>
              <a:t> (</a:t>
            </a:r>
            <a:r>
              <a:rPr lang="ru-RU" sz="2000" dirty="0" err="1"/>
              <a:t>батч</a:t>
            </a:r>
            <a:r>
              <a:rPr lang="ru-RU" sz="2000" dirty="0"/>
              <a:t>. норм</a:t>
            </a:r>
            <a:r>
              <a:rPr lang="en-US" sz="2000" dirty="0"/>
              <a:t>, </a:t>
            </a:r>
            <a:r>
              <a:rPr lang="ru-RU" sz="2000" dirty="0"/>
              <a:t>нормализация слоя, </a:t>
            </a:r>
            <a:br>
              <a:rPr lang="ru-RU" sz="2000" dirty="0"/>
            </a:br>
            <a:r>
              <a:rPr lang="ru-RU" sz="2000" dirty="0"/>
              <a:t>нормализация весов  и т.д.</a:t>
            </a:r>
            <a:r>
              <a:rPr lang="en-US" sz="2000" dirty="0"/>
              <a:t>).</a:t>
            </a:r>
            <a:endParaRPr lang="ru-RU" sz="2000" dirty="0"/>
          </a:p>
          <a:p>
            <a:pPr lvl="1" algn="just"/>
            <a:r>
              <a:rPr lang="ru-RU" sz="2000" dirty="0"/>
              <a:t>Аугментация данных, преобразование входных данных, расширение выборки, использование мягких меток и т.д. </a:t>
            </a:r>
          </a:p>
          <a:p>
            <a:pPr lvl="1" algn="just"/>
            <a:r>
              <a:rPr lang="ru-RU" sz="2000" dirty="0"/>
              <a:t>Оптимизация архитектур (автомат. Поиск архитектур, остаточные связи и др. приемы). </a:t>
            </a:r>
            <a:endParaRPr lang="en-US" sz="2000" dirty="0"/>
          </a:p>
          <a:p>
            <a:pPr lvl="1" algn="just"/>
            <a:r>
              <a:rPr lang="ru-RU" sz="2000" dirty="0"/>
              <a:t>Регуляризация процесса обучения</a:t>
            </a:r>
            <a:r>
              <a:rPr lang="en-US" sz="2000" dirty="0"/>
              <a:t>.</a:t>
            </a:r>
          </a:p>
          <a:p>
            <a:pPr lvl="2" algn="just"/>
            <a:r>
              <a:rPr lang="ru-RU" dirty="0"/>
              <a:t>Кросс-</a:t>
            </a:r>
            <a:r>
              <a:rPr lang="ru-RU" dirty="0" err="1"/>
              <a:t>валидация</a:t>
            </a:r>
            <a:r>
              <a:rPr lang="ru-RU" dirty="0"/>
              <a:t> (оценка точности разных моделей, ранняя остановка моделей и т.д.)</a:t>
            </a:r>
            <a:r>
              <a:rPr lang="en-US" dirty="0"/>
              <a:t>, </a:t>
            </a:r>
            <a:endParaRPr lang="ru-RU" dirty="0"/>
          </a:p>
          <a:p>
            <a:pPr lvl="2" algn="just"/>
            <a:r>
              <a:rPr lang="ru-RU" dirty="0"/>
              <a:t>Оптимизация </a:t>
            </a:r>
            <a:r>
              <a:rPr lang="ru-RU" dirty="0" err="1"/>
              <a:t>гиперпараметров</a:t>
            </a:r>
            <a:r>
              <a:rPr lang="en-US" dirty="0"/>
              <a:t>,</a:t>
            </a:r>
          </a:p>
          <a:p>
            <a:pPr lvl="2" algn="just"/>
            <a:r>
              <a:rPr lang="ru-RU" dirty="0"/>
              <a:t>Выбор метода оптимизации градиентного спуска</a:t>
            </a:r>
            <a:r>
              <a:rPr lang="en-US" dirty="0"/>
              <a:t> (ADAM, RMS, SGD with moment)</a:t>
            </a:r>
          </a:p>
          <a:p>
            <a:pPr lvl="2" algn="just"/>
            <a:r>
              <a:rPr lang="ru-RU" dirty="0"/>
              <a:t>Выбор скорости обучения </a:t>
            </a:r>
            <a:r>
              <a:rPr lang="en-US" dirty="0"/>
              <a:t>(strategy of its change).</a:t>
            </a:r>
          </a:p>
          <a:p>
            <a:pPr lvl="2" algn="just"/>
            <a:r>
              <a:rPr lang="ru-RU" dirty="0"/>
              <a:t>Инициализация весов </a:t>
            </a:r>
            <a:r>
              <a:rPr lang="en-US" dirty="0"/>
              <a:t>(</a:t>
            </a:r>
            <a:r>
              <a:rPr lang="ru-RU" dirty="0"/>
              <a:t>инициализации </a:t>
            </a:r>
            <a:r>
              <a:rPr lang="ru-RU" dirty="0" err="1"/>
              <a:t>Лекуна</a:t>
            </a:r>
            <a:r>
              <a:rPr lang="ru-RU" dirty="0"/>
              <a:t>, </a:t>
            </a:r>
            <a:r>
              <a:rPr lang="ru-RU" dirty="0" err="1"/>
              <a:t>Хе</a:t>
            </a:r>
            <a:r>
              <a:rPr lang="ru-RU" dirty="0"/>
              <a:t>, </a:t>
            </a:r>
            <a:r>
              <a:rPr lang="ru-RU" dirty="0" err="1"/>
              <a:t>Ксавьера</a:t>
            </a:r>
            <a:r>
              <a:rPr lang="en-US" dirty="0"/>
              <a:t>, </a:t>
            </a:r>
            <a:r>
              <a:rPr lang="ru-RU" dirty="0"/>
              <a:t>или </a:t>
            </a:r>
            <a:r>
              <a:rPr lang="ru-RU" dirty="0" err="1"/>
              <a:t>предобучение</a:t>
            </a:r>
            <a:r>
              <a:rPr lang="en-US" dirty="0"/>
              <a:t>).</a:t>
            </a:r>
            <a:endParaRPr lang="ru-RU" dirty="0"/>
          </a:p>
          <a:p>
            <a:pPr lvl="2" algn="just"/>
            <a:r>
              <a:rPr lang="ru-RU" dirty="0"/>
              <a:t>Специальные методы обучения.</a:t>
            </a:r>
          </a:p>
          <a:p>
            <a:pPr lvl="2" algn="just"/>
            <a:r>
              <a:rPr lang="ru-RU" dirty="0"/>
              <a:t>Ансамбли сетей.</a:t>
            </a:r>
            <a:endParaRPr lang="en-US" dirty="0"/>
          </a:p>
          <a:p>
            <a:endParaRPr lang="ru-RU" sz="2000" dirty="0"/>
          </a:p>
        </p:txBody>
      </p:sp>
    </p:spTree>
    <p:extLst>
      <p:ext uri="{BB962C8B-B14F-4D97-AF65-F5344CB8AC3E}">
        <p14:creationId xmlns:p14="http://schemas.microsoft.com/office/powerpoint/2010/main" val="3550332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t>Типы метода </a:t>
            </a:r>
            <a:r>
              <a:rPr lang="ru-RU" b="1" dirty="0" err="1"/>
              <a:t>Дропаут</a:t>
            </a:r>
            <a:r>
              <a:rPr lang="ru-RU" b="1" dirty="0"/>
              <a:t> </a:t>
            </a:r>
            <a:r>
              <a:rPr lang="en-US" b="1" dirty="0"/>
              <a:t>(Dropout)</a:t>
            </a:r>
            <a:endParaRPr lang="ru-RU"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p:spPr>
            <p:txBody>
              <a:bodyPr>
                <a:noAutofit/>
              </a:bodyPr>
              <a:lstStyle/>
              <a:p>
                <a:r>
                  <a:rPr lang="ru-RU" sz="1800" b="1" dirty="0">
                    <a:cs typeface="Times New Roman" panose="02020603050405020304" pitchFamily="18" charset="0"/>
                  </a:rPr>
                  <a:t>Гауссов </a:t>
                </a:r>
                <a:r>
                  <a:rPr lang="ru-RU" sz="1800" b="1" dirty="0" err="1">
                    <a:cs typeface="Times New Roman" panose="02020603050405020304" pitchFamily="18" charset="0"/>
                  </a:rPr>
                  <a:t>дропаут</a:t>
                </a:r>
                <a:r>
                  <a:rPr lang="ru-RU" sz="1800" dirty="0">
                    <a:cs typeface="Times New Roman" panose="02020603050405020304" pitchFamily="18" charset="0"/>
                  </a:rPr>
                  <a:t>. – Идея частично снижать влияние выхода слоя, так, чтобы получить некоторое подобное шумы распределение. </a:t>
                </a:r>
                <a:endParaRPr lang="en-US" sz="1800" dirty="0">
                  <a:cs typeface="Times New Roman" panose="02020603050405020304" pitchFamily="18" charset="0"/>
                </a:endParaRPr>
              </a:p>
              <a:p>
                <a:pPr lvl="2" eaLnBrk="0" fontAlgn="base" hangingPunct="0">
                  <a:lnSpc>
                    <a:spcPct val="100000"/>
                  </a:lnSpc>
                  <a:spcBef>
                    <a:spcPct val="0"/>
                  </a:spcBef>
                  <a:spcAft>
                    <a:spcPct val="0"/>
                  </a:spcAft>
                </a:pPr>
                <a14:m>
                  <m:oMath xmlns:m="http://schemas.openxmlformats.org/officeDocument/2006/math">
                    <m:r>
                      <a:rPr lang="ru-RU" i="1" dirty="0">
                        <a:latin typeface="Cambria Math" panose="02040503050406030204" pitchFamily="18" charset="0"/>
                      </a:rPr>
                      <m:t>Фаза тренировки</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𝑐h𝑎𝑛𝑛𝑒𝑙</m:t>
                    </m:r>
                    <m:sSub>
                      <m:sSubPr>
                        <m:ctrlPr>
                          <a:rPr lang="ru-RU" b="0" i="1" dirty="0" smtClean="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𝑊</m:t>
                                    </m:r>
                                  </m:e>
                                  <m:sup>
                                    <m:r>
                                      <a:rPr lang="en-US" i="1" dirty="0">
                                        <a:latin typeface="Cambria Math" panose="02040503050406030204" pitchFamily="18" charset="0"/>
                                      </a:rPr>
                                      <m:t>𝑇</m:t>
                                    </m:r>
                                  </m:sup>
                                </m:sSup>
                                <m:r>
                                  <a:rPr lang="en-US" i="1" dirty="0">
                                    <a:latin typeface="Cambria Math" panose="02040503050406030204" pitchFamily="18" charset="0"/>
                                  </a:rPr>
                                  <m:t>⋅</m:t>
                                </m:r>
                                <m:r>
                                  <a:rPr lang="en-US" i="1" dirty="0">
                                    <a:latin typeface="Cambria Math" panose="02040503050406030204" pitchFamily="18" charset="0"/>
                                  </a:rPr>
                                  <m:t>𝑋</m:t>
                                </m:r>
                              </m:e>
                            </m:d>
                          </m:e>
                        </m:d>
                      </m:e>
                      <m:sub>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𝐻</m:t>
                        </m:r>
                      </m:sub>
                    </m:sSub>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  </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𝑝</m:t>
                            </m:r>
                          </m:e>
                        </m:d>
                      </m:e>
                    </m:d>
                  </m:oMath>
                </a14:m>
                <a:endParaRPr lang="ru-RU" i="1" dirty="0"/>
              </a:p>
              <a:p>
                <a:pPr lvl="1" eaLnBrk="0" fontAlgn="base" hangingPunct="0">
                  <a:lnSpc>
                    <a:spcPct val="100000"/>
                  </a:lnSpc>
                  <a:spcBef>
                    <a:spcPct val="0"/>
                  </a:spcBef>
                  <a:spcAft>
                    <a:spcPct val="0"/>
                  </a:spcAft>
                </a:pPr>
                <a14:m>
                  <m:oMath xmlns:m="http://schemas.openxmlformats.org/officeDocument/2006/math">
                    <m:r>
                      <a:rPr lang="ru-RU" sz="2000" i="1" dirty="0">
                        <a:latin typeface="Cambria Math" panose="02040503050406030204" pitchFamily="18" charset="0"/>
                      </a:rPr>
                      <m:t>Фаза тестирования</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r>
                      <a:rPr lang="en-US" sz="2000" i="1" dirty="0">
                        <a:latin typeface="Cambria Math" panose="02040503050406030204" pitchFamily="18" charset="0"/>
                      </a:rPr>
                      <m:t>𝑐h𝑎𝑛𝑛𝑒𝑙</m:t>
                    </m:r>
                    <m:r>
                      <a:rPr lang="en-US" sz="2000" i="1" dirty="0">
                        <a:latin typeface="Cambria Math" panose="02040503050406030204" pitchFamily="18" charset="0"/>
                      </a:rPr>
                      <m:t> </m:t>
                    </m:r>
                    <m:sSub>
                      <m:sSubPr>
                        <m:ctrlPr>
                          <a:rPr lang="en-US" sz="2000" b="0" i="1" dirty="0" smtClean="0">
                            <a:latin typeface="Cambria Math" panose="02040503050406030204" pitchFamily="18" charset="0"/>
                          </a:rPr>
                        </m:ctrlPr>
                      </m:sSub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𝑓</m:t>
                            </m:r>
                            <m:d>
                              <m:dPr>
                                <m:ctrlPr>
                                  <a:rPr lang="en-US" sz="2000" i="1" dirty="0">
                                    <a:latin typeface="Cambria Math" panose="02040503050406030204" pitchFamily="18" charset="0"/>
                                  </a:rPr>
                                </m:ctrlPr>
                              </m:dPr>
                              <m:e>
                                <m:r>
                                  <a:rPr lang="en-US" sz="2000" i="1" dirty="0">
                                    <a:latin typeface="Cambria Math" panose="02040503050406030204" pitchFamily="18" charset="0"/>
                                  </a:rPr>
                                  <m:t>𝑊𝑇𝑋</m:t>
                                </m:r>
                              </m:e>
                            </m:d>
                          </m:e>
                        </m:d>
                      </m:e>
                      <m:sub>
                        <m:r>
                          <a:rPr lang="en-US" sz="2000" i="1" dirty="0">
                            <a:latin typeface="Cambria Math" panose="02040503050406030204" pitchFamily="18" charset="0"/>
                          </a:rPr>
                          <m:t>𝑊</m:t>
                        </m:r>
                        <m:r>
                          <a:rPr lang="en-US" sz="2000" i="1" dirty="0">
                            <a:latin typeface="Cambria Math" panose="02040503050406030204" pitchFamily="18" charset="0"/>
                          </a:rPr>
                          <m:t>×</m:t>
                        </m:r>
                        <m:r>
                          <a:rPr lang="en-US" sz="2000" i="1" dirty="0">
                            <a:latin typeface="Cambria Math" panose="02040503050406030204" pitchFamily="18" charset="0"/>
                          </a:rPr>
                          <m:t>𝐻</m:t>
                        </m:r>
                      </m:sub>
                    </m:sSub>
                    <m:r>
                      <a:rPr lang="en-US" sz="2000" i="1" dirty="0">
                        <a:latin typeface="Cambria Math" panose="02040503050406030204" pitchFamily="18" charset="0"/>
                      </a:rPr>
                      <m:t>,</m:t>
                    </m:r>
                  </m:oMath>
                </a14:m>
                <a:r>
                  <a:rPr lang="en-US" sz="2000" dirty="0"/>
                  <a:t/>
                </a:r>
                <a:br>
                  <a:rPr lang="en-US" sz="2000" dirty="0"/>
                </a:br>
                <a:r>
                  <a:rPr lang="ru-RU" sz="2000" dirty="0"/>
                  <a:t>	</a:t>
                </a:r>
                <a:r>
                  <a:rPr lang="ru-RU" altLang="ru-RU" sz="2000" dirty="0">
                    <a:solidFill>
                      <a:srgbClr val="000000"/>
                    </a:solidFill>
                  </a:rPr>
                  <a:t>где </a:t>
                </a:r>
                <a14:m>
                  <m:oMath xmlns:m="http://schemas.openxmlformats.org/officeDocument/2006/math">
                    <m:r>
                      <a:rPr lang="ru-RU" altLang="ru-RU" sz="2000" i="1" dirty="0" smtClean="0">
                        <a:solidFill>
                          <a:srgbClr val="000000"/>
                        </a:solidFill>
                        <a:latin typeface="Cambria Math" panose="02040503050406030204" pitchFamily="18" charset="0"/>
                      </a:rPr>
                      <m:t>𝑁</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 </m:t>
                    </m:r>
                  </m:oMath>
                </a14:m>
                <a:r>
                  <a:rPr lang="ru-RU" altLang="ru-RU" sz="2000" dirty="0">
                    <a:solidFill>
                      <a:srgbClr val="000000"/>
                    </a:solidFill>
                  </a:rPr>
                  <a:t>нормальное распределение с средним </a:t>
                </a:r>
                <a14:m>
                  <m:oMath xmlns:m="http://schemas.openxmlformats.org/officeDocument/2006/math">
                    <m:r>
                      <a:rPr lang="ru-RU" altLang="ru-RU" sz="2000" i="1" dirty="0" smtClean="0">
                        <a:solidFill>
                          <a:srgbClr val="000000"/>
                        </a:solidFill>
                        <a:latin typeface="Cambria Math" panose="02040503050406030204" pitchFamily="18" charset="0"/>
                      </a:rPr>
                      <m:t>1</m:t>
                    </m:r>
                  </m:oMath>
                </a14:m>
                <a:r>
                  <a:rPr lang="ru-RU" altLang="ru-RU" sz="2000" dirty="0">
                    <a:solidFill>
                      <a:srgbClr val="000000"/>
                    </a:solidFill>
                  </a:rPr>
                  <a:t> и дисперсией </a:t>
                </a:r>
                <a14:m>
                  <m:oMath xmlns:m="http://schemas.openxmlformats.org/officeDocument/2006/math">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m:t>
                    </m:r>
                  </m:oMath>
                </a14:m>
                <a:r>
                  <a:rPr lang="ru-RU" altLang="ru-RU" sz="2000" dirty="0"/>
                  <a:t/>
                </a:r>
                <a:br>
                  <a:rPr lang="ru-RU" altLang="ru-RU" sz="2000" dirty="0"/>
                </a:br>
                <a:r>
                  <a:rPr lang="ru-RU" altLang="ru-RU" sz="2000" dirty="0"/>
                  <a:t>	</a:t>
                </a:r>
                <a:r>
                  <a:rPr lang="ru-RU" altLang="ru-RU" sz="2000" dirty="0">
                    <a:solidFill>
                      <a:srgbClr val="000000"/>
                    </a:solidFill>
                  </a:rPr>
                  <a:t>Метод делает обучение быстрее чем для обычного </a:t>
                </a:r>
                <a:r>
                  <a:rPr lang="ru-RU" altLang="ru-RU" sz="2000" dirty="0" err="1">
                    <a:solidFill>
                      <a:srgbClr val="000000"/>
                    </a:solidFill>
                  </a:rPr>
                  <a:t>дропаута</a:t>
                </a:r>
                <a:r>
                  <a:rPr lang="ru-RU" altLang="ru-RU" sz="2000" dirty="0">
                    <a:solidFill>
                      <a:srgbClr val="000000"/>
                    </a:solidFill>
                  </a:rPr>
                  <a:t>, но меньше регуляризации.  </a:t>
                </a:r>
                <a:endParaRPr lang="en-US" altLang="ru-RU" sz="2000" dirty="0">
                  <a:solidFill>
                    <a:srgbClr val="000000"/>
                  </a:solidFill>
                </a:endParaRPr>
              </a:p>
              <a:p>
                <a:pPr lvl="1" eaLnBrk="0" fontAlgn="base" hangingPunct="0">
                  <a:lnSpc>
                    <a:spcPct val="100000"/>
                  </a:lnSpc>
                  <a:spcBef>
                    <a:spcPct val="0"/>
                  </a:spcBef>
                  <a:spcAft>
                    <a:spcPct val="0"/>
                  </a:spcAft>
                </a:pPr>
                <a:r>
                  <a:rPr lang="en-US" altLang="ru-RU" sz="2000" dirty="0">
                    <a:solidFill>
                      <a:srgbClr val="000000"/>
                    </a:solidFill>
                  </a:rPr>
                  <a:t>	</a:t>
                </a:r>
                <a:r>
                  <a:rPr lang="ru-RU" altLang="ru-RU" sz="2000" dirty="0">
                    <a:solidFill>
                      <a:srgbClr val="000000"/>
                    </a:solidFill>
                  </a:rPr>
                  <a:t>Аналог метода –</a:t>
                </a:r>
                <a:r>
                  <a:rPr lang="en-US" altLang="ru-RU" sz="2000" dirty="0">
                    <a:solidFill>
                      <a:srgbClr val="000000"/>
                    </a:solidFill>
                  </a:rPr>
                  <a:t> </a:t>
                </a:r>
                <a:r>
                  <a:rPr lang="ru-RU" altLang="ru-RU" sz="2000" dirty="0">
                    <a:solidFill>
                      <a:srgbClr val="000000"/>
                    </a:solidFill>
                  </a:rPr>
                  <a:t>добавлять шумы к выходу или перемешивать веса и добавлять к их значениям. </a:t>
                </a:r>
              </a:p>
              <a:p>
                <a:r>
                  <a:rPr lang="ru-RU" sz="1800" b="1" dirty="0">
                    <a:cs typeface="Times New Roman" panose="02020603050405020304" pitchFamily="18" charset="0"/>
                  </a:rPr>
                  <a:t>Альфа-</a:t>
                </a:r>
                <a:r>
                  <a:rPr lang="ru-RU" sz="1800" b="1" dirty="0" err="1">
                    <a:cs typeface="Times New Roman" panose="02020603050405020304" pitchFamily="18" charset="0"/>
                  </a:rPr>
                  <a:t>дропаут</a:t>
                </a:r>
                <a:r>
                  <a:rPr lang="ru-RU" sz="1800" dirty="0">
                    <a:cs typeface="Times New Roman" panose="02020603050405020304" pitchFamily="18" charset="0"/>
                  </a:rPr>
                  <a:t> – идея в том, чтобы вместо обнуления весов заменять их на результат работы функции активации для значения </a:t>
                </a:r>
                <a14:m>
                  <m:oMath xmlns:m="http://schemas.openxmlformats.org/officeDocument/2006/math">
                    <m:r>
                      <a:rPr lang="ru-RU"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m:t>
                    </m:r>
                    <m:r>
                      <a:rPr lang="en-US" sz="1800" b="0" i="0" smtClean="0">
                        <a:latin typeface="Cambria Math" panose="02040503050406030204" pitchFamily="18" charset="0"/>
                        <a:cs typeface="Times New Roman" panose="02020603050405020304" pitchFamily="18" charset="0"/>
                      </a:rPr>
                      <m:t>. </m:t>
                    </m:r>
                  </m:oMath>
                </a14:m>
                <a:r>
                  <a:rPr lang="ru-RU" sz="1800" dirty="0">
                    <a:cs typeface="Times New Roman" panose="02020603050405020304" pitchFamily="18" charset="0"/>
                  </a:rPr>
                  <a:t>Метод работает для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𝑆𝐸𝐿𝑈</m:t>
                    </m:r>
                  </m:oMath>
                </a14:m>
                <a:r>
                  <a:rPr lang="en-US" sz="1800" dirty="0">
                    <a:cs typeface="Times New Roman" panose="02020603050405020304" pitchFamily="18" charset="0"/>
                  </a:rPr>
                  <a:t> </a:t>
                </a:r>
                <a:r>
                  <a:rPr lang="ru-RU" sz="1800" dirty="0">
                    <a:cs typeface="Times New Roman" panose="02020603050405020304" pitchFamily="18" charset="0"/>
                  </a:rPr>
                  <a:t>функции активации. </a:t>
                </a:r>
              </a:p>
              <a:p>
                <a:pPr marL="0" lvl="0" indent="0" eaLnBrk="0" fontAlgn="base" hangingPunct="0">
                  <a:lnSpc>
                    <a:spcPct val="100000"/>
                  </a:lnSpc>
                  <a:spcBef>
                    <a:spcPct val="0"/>
                  </a:spcBef>
                  <a:spcAft>
                    <a:spcPct val="0"/>
                  </a:spcAft>
                  <a:buFontTx/>
                  <a:buChar char="•"/>
                </a:pPr>
                <a:endParaRPr lang="ru-RU" altLang="ru-RU" sz="1800" dirty="0">
                  <a:solidFill>
                    <a:srgbClr val="000000"/>
                  </a:solidFill>
                </a:endParaRPr>
              </a:p>
              <a:p>
                <a:pPr marL="0" lvl="0" indent="0" eaLnBrk="0" fontAlgn="base" hangingPunct="0">
                  <a:lnSpc>
                    <a:spcPct val="100000"/>
                  </a:lnSpc>
                  <a:spcBef>
                    <a:spcPct val="0"/>
                  </a:spcBef>
                  <a:spcAft>
                    <a:spcPct val="0"/>
                  </a:spcAft>
                  <a:buNone/>
                </a:pPr>
                <a:endParaRPr lang="ru-RU" altLang="ru-RU" sz="1800" dirty="0"/>
              </a:p>
              <a:p>
                <a:pPr marL="457200" lvl="1" indent="0" eaLnBrk="0" fontAlgn="base" hangingPunct="0">
                  <a:lnSpc>
                    <a:spcPct val="100000"/>
                  </a:lnSpc>
                  <a:spcBef>
                    <a:spcPct val="0"/>
                  </a:spcBef>
                  <a:spcAft>
                    <a:spcPct val="0"/>
                  </a:spcAft>
                  <a:buNone/>
                </a:pPr>
                <a:r>
                  <a:rPr lang="ru-RU" altLang="ru-RU" sz="1800" dirty="0">
                    <a:cs typeface="Times New Roman" panose="02020603050405020304" pitchFamily="18" charset="0"/>
                  </a:rPr>
                  <a:t/>
                </a:r>
                <a:br>
                  <a:rPr lang="ru-RU" altLang="ru-RU" sz="1800" dirty="0">
                    <a:cs typeface="Times New Roman" panose="02020603050405020304" pitchFamily="18" charset="0"/>
                  </a:rPr>
                </a:br>
                <a:endParaRPr lang="ru-RU" altLang="ru-RU" sz="1800" dirty="0">
                  <a:cs typeface="Times New Roman" panose="02020603050405020304" pitchFamily="18" charset="0"/>
                </a:endParaRPr>
              </a:p>
              <a:p>
                <a:endParaRPr lang="ru-RU" sz="18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369" t="-1096" r="-843"/>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8" name="Рисунок 7"/>
          <p:cNvPicPr>
            <a:picLocks noChangeAspect="1"/>
          </p:cNvPicPr>
          <p:nvPr/>
        </p:nvPicPr>
        <p:blipFill rotWithShape="1">
          <a:blip r:embed="rId3"/>
          <a:srcRect t="6035"/>
          <a:stretch/>
        </p:blipFill>
        <p:spPr>
          <a:xfrm>
            <a:off x="3505231" y="3815697"/>
            <a:ext cx="5201476" cy="2749253"/>
          </a:xfrm>
          <a:prstGeom prst="rect">
            <a:avLst/>
          </a:prstGeom>
        </p:spPr>
      </p:pic>
    </p:spTree>
    <p:extLst>
      <p:ext uri="{BB962C8B-B14F-4D97-AF65-F5344CB8AC3E}">
        <p14:creationId xmlns:p14="http://schemas.microsoft.com/office/powerpoint/2010/main" val="1967384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571500" y="962666"/>
                <a:ext cx="10953749" cy="5827776"/>
              </a:xfrm>
            </p:spPr>
            <p:txBody>
              <a:bodyPr>
                <a:noAutofit/>
              </a:bodyPr>
              <a:lstStyle/>
              <a:p>
                <a:pPr marL="457200" lvl="1" indent="0">
                  <a:spcBef>
                    <a:spcPts val="300"/>
                  </a:spcBef>
                  <a:buNone/>
                </a:pPr>
                <a:endParaRPr lang="en-US" sz="2200" dirty="0"/>
              </a:p>
              <a:p>
                <a:pPr>
                  <a:spcBef>
                    <a:spcPts val="300"/>
                  </a:spcBef>
                </a:pPr>
                <a:r>
                  <a:rPr lang="ru-RU" sz="2200" b="1" dirty="0"/>
                  <a:t>Инициализация </a:t>
                </a:r>
                <a:r>
                  <a:rPr lang="en-US" sz="2200" b="1" dirty="0"/>
                  <a:t>Nguyen – </a:t>
                </a:r>
                <a:r>
                  <a:rPr lang="en-US" sz="2200" b="1" dirty="0" err="1"/>
                  <a:t>Widrow</a:t>
                </a:r>
                <a:r>
                  <a:rPr lang="ru-RU" sz="2200" b="1" dirty="0"/>
                  <a:t> </a:t>
                </a:r>
                <a:endParaRPr lang="ru-RU" sz="2200" i="1" dirty="0">
                  <a:latin typeface="Cambria Math"/>
                </a:endParaRPr>
              </a:p>
              <a:p>
                <a:pPr lvl="1">
                  <a:spcBef>
                    <a:spcPts val="300"/>
                  </a:spcBef>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r>
                      <a:rPr lang="en-US" sz="2200" i="1">
                        <a:latin typeface="Cambria Math"/>
                      </a:rPr>
                      <m:t>=</m:t>
                    </m:r>
                    <m:r>
                      <a:rPr lang="en-US" sz="2200" i="1">
                        <a:latin typeface="Cambria Math"/>
                      </a:rPr>
                      <m:t>𝛽</m:t>
                    </m:r>
                    <m:f>
                      <m:fPr>
                        <m:type m:val="lin"/>
                        <m:ctrlPr>
                          <a:rPr lang="en-US" sz="2200" i="1">
                            <a:latin typeface="Cambria Math" panose="02040503050406030204" pitchFamily="18" charset="0"/>
                          </a:rPr>
                        </m:ctrlPr>
                      </m:fPr>
                      <m:num>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d>
                              <m:dPr>
                                <m:ctrlPr>
                                  <a:rPr lang="en-US" sz="2200" i="1">
                                    <a:latin typeface="Cambria Math" panose="02040503050406030204" pitchFamily="18" charset="0"/>
                                  </a:rPr>
                                </m:ctrlPr>
                              </m:dPr>
                              <m:e>
                                <m:r>
                                  <a:rPr lang="en-US" sz="2200" i="1">
                                    <a:latin typeface="Cambria Math"/>
                                  </a:rPr>
                                  <m:t>𝑅𝑁𝐷</m:t>
                                </m:r>
                              </m:e>
                            </m:d>
                          </m:e>
                        </m:d>
                      </m:num>
                      <m:den>
                        <m:d>
                          <m:dPr>
                            <m:begChr m:val="|"/>
                            <m:endChr m:val="|"/>
                            <m:ctrlPr>
                              <a:rPr lang="en-US" sz="2200" i="1">
                                <a:latin typeface="Cambria Math" panose="02040503050406030204" pitchFamily="18" charset="0"/>
                              </a:rPr>
                            </m:ctrlPr>
                          </m:d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d>
                                  <m:dPr>
                                    <m:ctrlPr>
                                      <a:rPr lang="en-US" sz="2200" i="1">
                                        <a:latin typeface="Cambria Math" panose="02040503050406030204" pitchFamily="18" charset="0"/>
                                      </a:rPr>
                                    </m:ctrlPr>
                                  </m:dPr>
                                  <m:e>
                                    <m:r>
                                      <a:rPr lang="en-US" sz="2200" i="1">
                                        <a:latin typeface="Cambria Math"/>
                                      </a:rPr>
                                      <m:t>𝑅𝑁𝐷</m:t>
                                    </m:r>
                                  </m:e>
                                </m:d>
                              </m:e>
                            </m:d>
                          </m:e>
                        </m:d>
                      </m:den>
                    </m:f>
                    <m:r>
                      <a:rPr lang="en-US" sz="2200" i="1">
                        <a:latin typeface="Cambria Math"/>
                      </a:rPr>
                      <m:t>,   </m:t>
                    </m:r>
                  </m:oMath>
                </a14:m>
                <a:endParaRPr lang="en-US" sz="2200" dirty="0"/>
              </a:p>
              <a:p>
                <a:pPr lvl="1">
                  <a:spcBef>
                    <a:spcPts val="300"/>
                  </a:spcBef>
                </a:pPr>
                <a:r>
                  <a:rPr lang="ru-RU" sz="2200" dirty="0">
                    <a:latin typeface="+mj-lt"/>
                  </a:rPr>
                  <a:t>где </a:t>
                </a:r>
                <a14:m>
                  <m:oMath xmlns:m="http://schemas.openxmlformats.org/officeDocument/2006/math">
                    <m:r>
                      <a:rPr lang="en-US" sz="2200" i="1">
                        <a:latin typeface="Cambria Math"/>
                      </a:rPr>
                      <m:t>𝛽</m:t>
                    </m:r>
                    <m:r>
                      <a:rPr lang="en-US" sz="2200" i="1">
                        <a:latin typeface="Cambria Math"/>
                      </a:rPr>
                      <m:t>=0.7 </m:t>
                    </m:r>
                    <m:sSup>
                      <m:sSupPr>
                        <m:ctrlPr>
                          <a:rPr lang="en-US" sz="2200" i="1">
                            <a:latin typeface="Cambria Math" panose="02040503050406030204" pitchFamily="18" charset="0"/>
                          </a:rPr>
                        </m:ctrlPr>
                      </m:sSupPr>
                      <m:e>
                        <m:r>
                          <a:rPr lang="en-US" sz="2200" i="1">
                            <a:latin typeface="Cambria Math"/>
                          </a:rPr>
                          <m:t>𝑝</m:t>
                        </m:r>
                      </m:e>
                      <m:sup>
                        <m:r>
                          <a:rPr lang="en-US" sz="2200" i="1">
                            <a:latin typeface="Cambria Math"/>
                          </a:rPr>
                          <m:t>1/</m:t>
                        </m:r>
                        <m:r>
                          <a:rPr lang="en-US" sz="2200" i="1">
                            <a:latin typeface="Cambria Math"/>
                          </a:rPr>
                          <m:t>𝑛</m:t>
                        </m:r>
                      </m:sup>
                    </m:sSup>
                    <m:r>
                      <a:rPr lang="ru-RU" sz="2200">
                        <a:latin typeface="Cambria Math"/>
                      </a:rPr>
                      <m:t>,</m:t>
                    </m:r>
                  </m:oMath>
                </a14:m>
                <a:r>
                  <a:rPr lang="ru-RU" sz="2200" dirty="0">
                    <a:latin typeface="+mj-lt"/>
                  </a:rPr>
                  <a:t>  </a:t>
                </a:r>
                <a:r>
                  <a:rPr lang="en-US" sz="2200" dirty="0">
                    <a:latin typeface="+mj-lt"/>
                  </a:rPr>
                  <a:t>P- </a:t>
                </a:r>
                <a:r>
                  <a:rPr lang="ru-RU" sz="2200" dirty="0">
                    <a:latin typeface="+mj-lt"/>
                  </a:rPr>
                  <a:t>число нейронов, </a:t>
                </a:r>
                <a:r>
                  <a:rPr lang="en-US" sz="2200" dirty="0">
                    <a:latin typeface="+mj-lt"/>
                  </a:rPr>
                  <a:t>n-</a:t>
                </a:r>
                <a:r>
                  <a:rPr lang="ru-RU" sz="2200" dirty="0">
                    <a:latin typeface="+mj-lt"/>
                  </a:rPr>
                  <a:t>слоев,    </a:t>
                </a:r>
                <a14:m>
                  <m:oMath xmlns:m="http://schemas.openxmlformats.org/officeDocument/2006/math">
                    <m:r>
                      <a:rPr lang="en-US" sz="2200" i="1" dirty="0">
                        <a:latin typeface="Cambria Math" panose="02040503050406030204" pitchFamily="18" charset="0"/>
                      </a:rPr>
                      <m:t>𝑅𝑁𝐷</m:t>
                    </m:r>
                    <m:r>
                      <a:rPr lang="en-US" sz="2200" i="1" dirty="0">
                        <a:latin typeface="Cambria Math" panose="02040503050406030204" pitchFamily="18" charset="0"/>
                      </a:rPr>
                      <m:t>~</m:t>
                    </m:r>
                    <m:r>
                      <a:rPr lang="en-US" sz="2200" i="1" dirty="0">
                        <a:latin typeface="Cambria Math" panose="02040503050406030204" pitchFamily="18" charset="0"/>
                      </a:rPr>
                      <m:t>𝑈</m:t>
                    </m:r>
                    <m:d>
                      <m:dPr>
                        <m:ctrlPr>
                          <a:rPr lang="en-US" sz="2200" i="1" dirty="0">
                            <a:latin typeface="Cambria Math" panose="02040503050406030204" pitchFamily="18" charset="0"/>
                          </a:rPr>
                        </m:ctrlPr>
                      </m:dPr>
                      <m:e>
                        <m:r>
                          <a:rPr lang="en-US" sz="2200" i="1" dirty="0">
                            <a:latin typeface="Cambria Math" panose="02040503050406030204" pitchFamily="18" charset="0"/>
                          </a:rPr>
                          <m:t>−0.5,0.5</m:t>
                        </m:r>
                      </m:e>
                    </m:d>
                  </m:oMath>
                </a14:m>
                <a:endParaRPr lang="en-US" sz="2200" dirty="0">
                  <a:latin typeface="+mj-lt"/>
                </a:endParaRPr>
              </a:p>
              <a:p>
                <a:pPr>
                  <a:spcBef>
                    <a:spcPts val="300"/>
                  </a:spcBef>
                </a:pPr>
                <a:r>
                  <a:rPr lang="ru-RU" sz="2200" b="1" i="1" dirty="0">
                    <a:latin typeface="+mj-lt"/>
                  </a:rPr>
                  <a:t>Инициализация </a:t>
                </a:r>
                <a:r>
                  <a:rPr lang="ru-RU" sz="2200" b="1" i="1" dirty="0" err="1">
                    <a:latin typeface="+mj-lt"/>
                  </a:rPr>
                  <a:t>Лекуна</a:t>
                </a:r>
                <a:endParaRPr lang="ru-RU" sz="2200" b="1" i="1" dirty="0">
                  <a:latin typeface="+mj-lt"/>
                </a:endParaRPr>
              </a:p>
              <a:p>
                <a:pPr marL="0" lvl="1" indent="0">
                  <a:spcBef>
                    <a:spcPts val="300"/>
                  </a:spcBef>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r>
                        <a:rPr lang="en-US" sz="2200" i="1">
                          <a:latin typeface="Cambria Math"/>
                        </a:rPr>
                        <m:t>~</m:t>
                      </m:r>
                      <m:r>
                        <a:rPr lang="en-US" sz="2200" i="1">
                          <a:latin typeface="Cambria Math"/>
                        </a:rPr>
                        <m:t>𝑁</m:t>
                      </m:r>
                      <m:r>
                        <a:rPr lang="en-US" sz="2200" i="1">
                          <a:latin typeface="Cambria Math"/>
                        </a:rPr>
                        <m:t>(0,</m:t>
                      </m:r>
                      <m:rad>
                        <m:radPr>
                          <m:degHide m:val="on"/>
                          <m:ctrlPr>
                            <a:rPr lang="en-US" sz="2200" i="1">
                              <a:latin typeface="Cambria Math" panose="02040503050406030204" pitchFamily="18" charset="0"/>
                            </a:rPr>
                          </m:ctrlPr>
                        </m:radPr>
                        <m:deg/>
                        <m:e>
                          <m:f>
                            <m:fPr>
                              <m:type m:val="lin"/>
                              <m:ctrlPr>
                                <a:rPr lang="en-US" sz="2200" i="1">
                                  <a:latin typeface="Cambria Math" panose="02040503050406030204" pitchFamily="18" charset="0"/>
                                </a:rPr>
                              </m:ctrlPr>
                            </m:fPr>
                            <m:num>
                              <m:r>
                                <a:rPr lang="ru-RU" sz="2200" b="0" i="1" smtClean="0">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𝑖𝑛</m:t>
                                  </m:r>
                                </m:sub>
                              </m:sSub>
                            </m:den>
                          </m:f>
                        </m:e>
                      </m:rad>
                      <m:r>
                        <a:rPr lang="en-US" sz="2200" i="1">
                          <a:latin typeface="Cambria Math"/>
                        </a:rPr>
                        <m:t>)</m:t>
                      </m:r>
                    </m:oMath>
                  </m:oMathPara>
                </a14:m>
                <a:endParaRPr lang="en-US" sz="2200" dirty="0"/>
              </a:p>
              <a:p>
                <a:pPr>
                  <a:spcBef>
                    <a:spcPts val="300"/>
                  </a:spcBef>
                </a:pPr>
                <a:r>
                  <a:rPr lang="ru-RU" sz="2200" b="1" dirty="0">
                    <a:latin typeface="+mj-lt"/>
                  </a:rPr>
                  <a:t>Также возможны инициализации 0, 1 или другими случайными числами.</a:t>
                </a:r>
              </a:p>
              <a:p>
                <a:pPr>
                  <a:spcBef>
                    <a:spcPts val="300"/>
                  </a:spcBef>
                </a:pPr>
                <a:r>
                  <a:rPr lang="ru-RU" sz="2200" i="1" dirty="0"/>
                  <a:t>Использование нормализованной инициализации приводит к снижению насыщения нейронов и снижению переобучения.</a:t>
                </a:r>
              </a:p>
              <a:p>
                <a:pPr>
                  <a:spcBef>
                    <a:spcPts val="300"/>
                  </a:spcBef>
                </a:pPr>
                <a:r>
                  <a:rPr lang="ru-RU" sz="2200" i="1" dirty="0"/>
                  <a:t>Инициализация ускоряет обучения и повышает точность результатов.</a:t>
                </a:r>
              </a:p>
              <a:p>
                <a:pPr>
                  <a:spcBef>
                    <a:spcPts val="300"/>
                  </a:spcBef>
                </a:pPr>
                <a:r>
                  <a:rPr lang="ru-RU" sz="2200" i="1" dirty="0"/>
                  <a:t>Цель инициализации сделать так, чтобы в среднем выход функции активации был всегда не переобучен.</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71500" y="962666"/>
                <a:ext cx="10953749" cy="5827776"/>
              </a:xfrm>
              <a:blipFill>
                <a:blip r:embed="rId2"/>
                <a:stretch>
                  <a:fillRect l="-695" t="-652"/>
                </a:stretch>
              </a:blipFill>
            </p:spPr>
            <p:txBody>
              <a:bodyPr/>
              <a:lstStyle/>
              <a:p>
                <a:r>
                  <a:rPr lang="ru-RU">
                    <a:noFill/>
                  </a:rPr>
                  <a:t> </a:t>
                </a:r>
              </a:p>
            </p:txBody>
          </p:sp>
        </mc:Fallback>
      </mc:AlternateContent>
      <p:sp>
        <p:nvSpPr>
          <p:cNvPr id="2" name="Заголовок 1"/>
          <p:cNvSpPr>
            <a:spLocks noGrp="1"/>
          </p:cNvSpPr>
          <p:nvPr>
            <p:ph type="title"/>
          </p:nvPr>
        </p:nvSpPr>
        <p:spPr>
          <a:xfrm>
            <a:off x="1665403" y="266828"/>
            <a:ext cx="8409953" cy="497877"/>
          </a:xfrm>
        </p:spPr>
        <p:txBody>
          <a:bodyPr>
            <a:noAutofit/>
          </a:bodyPr>
          <a:lstStyle/>
          <a:p>
            <a:r>
              <a:rPr lang="ru-RU" sz="2800" b="1" dirty="0"/>
              <a:t>Инициализация весов</a:t>
            </a:r>
          </a:p>
        </p:txBody>
      </p:sp>
    </p:spTree>
    <p:extLst>
      <p:ext uri="{BB962C8B-B14F-4D97-AF65-F5344CB8AC3E}">
        <p14:creationId xmlns:p14="http://schemas.microsoft.com/office/powerpoint/2010/main" val="3088662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417" y="110950"/>
            <a:ext cx="10678682" cy="1106189"/>
          </a:xfrm>
        </p:spPr>
        <p:txBody>
          <a:bodyPr>
            <a:noAutofit/>
          </a:bodyPr>
          <a:lstStyle/>
          <a:p>
            <a:pPr algn="ctr"/>
            <a:r>
              <a:rPr lang="ru-RU" sz="4800" b="1" dirty="0">
                <a:solidFill>
                  <a:schemeClr val="bg1">
                    <a:lumMod val="95000"/>
                  </a:schemeClr>
                </a:solidFill>
              </a:rPr>
              <a:t>Регуляризация функции потерь</a:t>
            </a:r>
          </a:p>
        </p:txBody>
      </p:sp>
      <mc:AlternateContent xmlns:mc="http://schemas.openxmlformats.org/markup-compatibility/2006" xmlns:a14="http://schemas.microsoft.com/office/drawing/2010/main">
        <mc:Choice Requires="a14">
          <p:sp>
            <p:nvSpPr>
              <p:cNvPr id="11" name="Прямоугольник 10"/>
              <p:cNvSpPr/>
              <p:nvPr/>
            </p:nvSpPr>
            <p:spPr>
              <a:xfrm>
                <a:off x="410669" y="1237997"/>
                <a:ext cx="11133661" cy="5050357"/>
              </a:xfrm>
              <a:prstGeom prst="rect">
                <a:avLst/>
              </a:prstGeom>
            </p:spPr>
            <p:txBody>
              <a:bodyPr wrap="square">
                <a:spAutoFit/>
              </a:bodyPr>
              <a:lstStyle/>
              <a:p>
                <a:pPr marL="285750" lvl="0" indent="-285750" eaLnBrk="0" fontAlgn="base" hangingPunct="0">
                  <a:spcBef>
                    <a:spcPts val="300"/>
                  </a:spcBef>
                  <a:spcAft>
                    <a:spcPct val="0"/>
                  </a:spcAft>
                  <a:buFont typeface="Arial" panose="020B0604020202020204" pitchFamily="34" charset="0"/>
                  <a:buChar char="•"/>
                </a:pPr>
                <a:r>
                  <a:rPr lang="ru-RU" altLang="ru-RU" sz="2400" dirty="0" err="1">
                    <a:solidFill>
                      <a:schemeClr val="bg1"/>
                    </a:solidFill>
                    <a:cs typeface="Times New Roman" panose="02020603050405020304" pitchFamily="18" charset="0"/>
                  </a:rPr>
                  <a:t>Регляризацию</a:t>
                </a:r>
                <a:r>
                  <a:rPr lang="ru-RU" altLang="ru-RU" sz="2400" dirty="0">
                    <a:solidFill>
                      <a:schemeClr val="bg1"/>
                    </a:solidFill>
                    <a:cs typeface="Times New Roman" panose="02020603050405020304" pitchFamily="18" charset="0"/>
                  </a:rPr>
                  <a:t> можно считать отдельно для каждого слоя.</a:t>
                </a:r>
              </a:p>
              <a:p>
                <a:pPr marL="285750" lvl="0" indent="-285750" eaLnBrk="0" fontAlgn="base" hangingPunct="0">
                  <a:spcBef>
                    <a:spcPts val="300"/>
                  </a:spcBef>
                  <a:spcAft>
                    <a:spcPct val="0"/>
                  </a:spcAft>
                  <a:buFont typeface="Arial" panose="020B0604020202020204" pitchFamily="34" charset="0"/>
                  <a:buChar char="•"/>
                </a:pPr>
                <a:r>
                  <a:rPr lang="ru-RU" altLang="ru-RU" sz="2400" dirty="0">
                    <a:solidFill>
                      <a:schemeClr val="bg1"/>
                    </a:solidFill>
                    <a:cs typeface="Times New Roman" panose="02020603050405020304" pitchFamily="18" charset="0"/>
                  </a:rPr>
                  <a:t>Для многослойной сети регуляризацию можно записать как</a:t>
                </a:r>
              </a:p>
              <a:p>
                <a:pPr lvl="0" algn="ctr" eaLnBrk="0" fontAlgn="base" hangingPunct="0">
                  <a:spcBef>
                    <a:spcPts val="300"/>
                  </a:spcBef>
                  <a:spcAft>
                    <a:spcPct val="0"/>
                  </a:spcAft>
                </a:pPr>
                <a:r>
                  <a:rPr lang="ru-RU" sz="2400" dirty="0">
                    <a:solidFill>
                      <a:schemeClr val="bg1"/>
                    </a:solidFill>
                    <a:cs typeface="Times New Roman" panose="02020603050405020304" pitchFamily="18" charset="0"/>
                  </a:rPr>
                  <a:t>	</a:t>
                </a:r>
                <a14:m>
                  <m:oMath xmlns:m="http://schemas.openxmlformats.org/officeDocument/2006/math">
                    <m:r>
                      <a:rPr lang="el-GR" sz="2400" i="1" dirty="0" smtClean="0">
                        <a:solidFill>
                          <a:schemeClr val="bg1"/>
                        </a:solidFill>
                        <a:latin typeface="Cambria Math" panose="02040503050406030204" pitchFamily="18" charset="0"/>
                      </a:rPr>
                      <m:t>𝐿</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𝐿</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𝑦</m:t>
                    </m:r>
                    <m:r>
                      <a:rPr lang="el-GR" sz="2400" i="1" dirty="0" smtClean="0">
                        <a:solidFill>
                          <a:schemeClr val="bg1"/>
                        </a:solidFill>
                        <a:latin typeface="Cambria Math" panose="02040503050406030204" pitchFamily="18" charset="0"/>
                      </a:rPr>
                      <m:t>,</m:t>
                    </m:r>
                    <m:acc>
                      <m:accPr>
                        <m:chr m:val="̂"/>
                        <m:ctrlPr>
                          <a:rPr lang="en-US" sz="2400" i="1" dirty="0" smtClean="0">
                            <a:solidFill>
                              <a:schemeClr val="bg1"/>
                            </a:solidFill>
                            <a:latin typeface="Cambria Math" panose="02040503050406030204" pitchFamily="18" charset="0"/>
                          </a:rPr>
                        </m:ctrlPr>
                      </m:accPr>
                      <m:e>
                        <m:r>
                          <a:rPr lang="en-US" sz="2400" b="0" i="1" dirty="0" smtClean="0">
                            <a:solidFill>
                              <a:schemeClr val="bg1"/>
                            </a:solidFill>
                            <a:latin typeface="Cambria Math" panose="02040503050406030204" pitchFamily="18" charset="0"/>
                          </a:rPr>
                          <m:t>𝑦</m:t>
                        </m:r>
                      </m:e>
                    </m:acc>
                    <m:r>
                      <a:rPr lang="el-GR" sz="2400" i="1" dirty="0" smtClean="0">
                        <a:solidFill>
                          <a:schemeClr val="bg1"/>
                        </a:solidFill>
                        <a:latin typeface="Cambria Math" panose="02040503050406030204" pitchFamily="18" charset="0"/>
                      </a:rPr>
                      <m:t>)+</m:t>
                    </m:r>
                    <m:nary>
                      <m:naryPr>
                        <m:chr m:val="∑"/>
                        <m:ctrlPr>
                          <a:rPr lang="el-GR" sz="2400" i="1" dirty="0" smtClean="0">
                            <a:solidFill>
                              <a:schemeClr val="bg1"/>
                            </a:solidFill>
                            <a:latin typeface="Cambria Math" panose="02040503050406030204" pitchFamily="18" charset="0"/>
                          </a:rPr>
                        </m:ctrlPr>
                      </m:naryPr>
                      <m:sub>
                        <m:r>
                          <a:rPr lang="el-GR" sz="2400" i="1" dirty="0" smtClean="0">
                            <a:solidFill>
                              <a:schemeClr val="bg1"/>
                            </a:solidFill>
                            <a:latin typeface="Cambria Math" panose="02040503050406030204" pitchFamily="18" charset="0"/>
                          </a:rPr>
                          <m:t>𝑗</m:t>
                        </m:r>
                        <m:r>
                          <a:rPr lang="el-GR" sz="2400" i="1" dirty="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0</m:t>
                        </m:r>
                      </m:sub>
                      <m:sup>
                        <m:r>
                          <a:rPr lang="el-GR" sz="2400" i="1" dirty="0" smtClean="0">
                            <a:solidFill>
                              <a:schemeClr val="bg1"/>
                            </a:solidFill>
                            <a:latin typeface="Cambria Math" panose="02040503050406030204" pitchFamily="18" charset="0"/>
                          </a:rPr>
                          <m:t>𝐽</m:t>
                        </m:r>
                        <m:r>
                          <a:rPr lang="el-GR" sz="2400" i="1" dirty="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1</m:t>
                        </m:r>
                      </m:sup>
                      <m:e>
                        <m:sSub>
                          <m:sSubPr>
                            <m:ctrlPr>
                              <a:rPr lang="en-US" sz="2400" i="1" dirty="0">
                                <a:solidFill>
                                  <a:schemeClr val="bg1"/>
                                </a:solidFill>
                                <a:latin typeface="Cambria Math" panose="02040503050406030204" pitchFamily="18" charset="0"/>
                              </a:rPr>
                            </m:ctrlPr>
                          </m:sSubPr>
                          <m:e>
                            <m:r>
                              <a:rPr lang="en-US" sz="2400" i="1" dirty="0">
                                <a:solidFill>
                                  <a:schemeClr val="bg1"/>
                                </a:solidFill>
                                <a:latin typeface="Cambria Math" panose="02040503050406030204" pitchFamily="18" charset="0"/>
                              </a:rPr>
                              <m:t>𝜆</m:t>
                            </m:r>
                          </m:e>
                          <m:sub>
                            <m:r>
                              <a:rPr lang="el-GR" sz="2400" i="1" dirty="0">
                                <a:solidFill>
                                  <a:schemeClr val="bg1"/>
                                </a:solidFill>
                                <a:latin typeface="Cambria Math" panose="02040503050406030204" pitchFamily="18" charset="0"/>
                              </a:rPr>
                              <m:t>𝑗</m:t>
                            </m:r>
                          </m:sub>
                        </m:sSub>
                        <m:sSubSup>
                          <m:sSubSupPr>
                            <m:ctrlPr>
                              <a:rPr lang="en-US" sz="2400" i="1" dirty="0">
                                <a:solidFill>
                                  <a:schemeClr val="bg1"/>
                                </a:solidFill>
                                <a:latin typeface="Cambria Math" panose="02040503050406030204" pitchFamily="18" charset="0"/>
                              </a:rPr>
                            </m:ctrlPr>
                          </m:sSubSupPr>
                          <m:e>
                            <m:d>
                              <m:dPr>
                                <m:begChr m:val="‖"/>
                                <m:endChr m:val="‖"/>
                                <m:ctrlPr>
                                  <a:rPr lang="el-GR" sz="2400" i="1" dirty="0">
                                    <a:solidFill>
                                      <a:schemeClr val="bg1"/>
                                    </a:solidFill>
                                    <a:latin typeface="Cambria Math" panose="02040503050406030204" pitchFamily="18" charset="0"/>
                                  </a:rPr>
                                </m:ctrlPr>
                              </m:dPr>
                              <m:e>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𝑊</m:t>
                                    </m:r>
                                  </m:e>
                                  <m:sub>
                                    <m:r>
                                      <a:rPr lang="el-GR" sz="2400" i="1" dirty="0">
                                        <a:solidFill>
                                          <a:schemeClr val="bg1"/>
                                        </a:solidFill>
                                        <a:latin typeface="Cambria Math" panose="02040503050406030204" pitchFamily="18" charset="0"/>
                                      </a:rPr>
                                      <m:t>𝑗</m:t>
                                    </m:r>
                                  </m:sub>
                                </m:sSub>
                              </m:e>
                            </m:d>
                          </m:e>
                          <m:sub>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𝑝</m:t>
                                </m:r>
                              </m:e>
                              <m:sub>
                                <m:r>
                                  <a:rPr lang="el-GR" sz="2400" i="1" dirty="0">
                                    <a:solidFill>
                                      <a:schemeClr val="bg1"/>
                                    </a:solidFill>
                                    <a:latin typeface="Cambria Math" panose="02040503050406030204" pitchFamily="18" charset="0"/>
                                  </a:rPr>
                                  <m:t>𝑗</m:t>
                                </m:r>
                              </m:sub>
                            </m:sSub>
                          </m:sub>
                          <m:sup>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𝑝</m:t>
                                </m:r>
                              </m:e>
                              <m:sub>
                                <m:r>
                                  <a:rPr lang="el-GR" sz="2400" i="1" dirty="0">
                                    <a:solidFill>
                                      <a:schemeClr val="bg1"/>
                                    </a:solidFill>
                                    <a:latin typeface="Cambria Math" panose="02040503050406030204" pitchFamily="18" charset="0"/>
                                  </a:rPr>
                                  <m:t>𝑗</m:t>
                                </m:r>
                              </m:sub>
                            </m:sSub>
                          </m:sup>
                        </m:sSubSup>
                        <m:r>
                          <m:rPr>
                            <m:nor/>
                          </m:rPr>
                          <a:rPr lang="en-US" sz="2400" b="0" i="0" dirty="0" smtClean="0">
                            <a:solidFill>
                              <a:schemeClr val="bg1"/>
                            </a:solidFill>
                            <a:cs typeface="Times New Roman" panose="02020603050405020304" pitchFamily="18" charset="0"/>
                          </a:rPr>
                          <m:t> </m:t>
                        </m:r>
                        <m:r>
                          <m:rPr>
                            <m:nor/>
                          </m:rPr>
                          <a:rPr lang="el-GR" sz="2400" dirty="0">
                            <a:solidFill>
                              <a:schemeClr val="bg1"/>
                            </a:solidFill>
                            <a:cs typeface="Times New Roman" panose="02020603050405020304" pitchFamily="18" charset="0"/>
                          </a:rPr>
                          <m:t> </m:t>
                        </m:r>
                      </m:e>
                    </m:nary>
                    <m:r>
                      <a:rPr lang="en-US" sz="2400" i="1" dirty="0">
                        <a:solidFill>
                          <a:schemeClr val="bg1"/>
                        </a:solidFill>
                        <a:latin typeface="Cambria Math" panose="02040503050406030204" pitchFamily="18" charset="0"/>
                      </a:rPr>
                      <m:t> </m:t>
                    </m:r>
                  </m:oMath>
                </a14:m>
                <a:endParaRPr lang="ru-RU" sz="2000" dirty="0">
                  <a:solidFill>
                    <a:schemeClr val="bg1"/>
                  </a:solidFill>
                  <a:cs typeface="Times New Roman" panose="02020603050405020304" pitchFamily="18" charset="0"/>
                </a:endParaRPr>
              </a:p>
              <a:p>
                <a:pPr marL="541338" lvl="0" indent="-285750" eaLnBrk="0" fontAlgn="base" hangingPunct="0">
                  <a:spcBef>
                    <a:spcPts val="300"/>
                  </a:spcBef>
                  <a:spcAft>
                    <a:spcPct val="0"/>
                  </a:spcAft>
                  <a:buFont typeface="Arial" panose="020B0604020202020204" pitchFamily="34" charset="0"/>
                  <a:buChar char="•"/>
                </a:pPr>
                <a:r>
                  <a:rPr lang="ru-RU" sz="2400" u="sng" dirty="0">
                    <a:solidFill>
                      <a:schemeClr val="bg1"/>
                    </a:solidFill>
                    <a:cs typeface="Times New Roman" panose="02020603050405020304" pitchFamily="18" charset="0"/>
                  </a:rPr>
                  <a:t>То есть такая регуляризация – это штраф для модели за большие значения весов</a:t>
                </a:r>
                <a:r>
                  <a:rPr lang="en-US" sz="2400" u="sng" dirty="0" err="1">
                    <a:solidFill>
                      <a:schemeClr val="bg1"/>
                    </a:solidFill>
                    <a:cs typeface="Times New Roman" panose="02020603050405020304" pitchFamily="18" charset="0"/>
                  </a:rPr>
                  <a:t>ы</a:t>
                </a:r>
                <a:r>
                  <a:rPr lang="ru-RU" sz="2400" u="sng" dirty="0">
                    <a:solidFill>
                      <a:schemeClr val="bg1"/>
                    </a:solidFill>
                    <a:cs typeface="Times New Roman" panose="02020603050405020304" pitchFamily="18" charset="0"/>
                  </a:rPr>
                  <a:t>х параметров</a:t>
                </a:r>
                <a:endParaRPr lang="ru-RU" sz="2400" dirty="0">
                  <a:solidFill>
                    <a:schemeClr val="bg1"/>
                  </a:solidFill>
                  <a:cs typeface="Times New Roman" panose="02020603050405020304" pitchFamily="18" charset="0"/>
                </a:endParaRP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r>
                      <a:rPr lang="ru-RU" altLang="ru-RU" i="1" dirty="0" smtClean="0">
                        <a:solidFill>
                          <a:schemeClr val="bg1"/>
                        </a:solidFill>
                        <a:latin typeface="Cambria Math" panose="02040503050406030204" pitchFamily="18" charset="0"/>
                      </a:rPr>
                      <m:t>𝐿</m:t>
                    </m:r>
                  </m:oMath>
                </a14:m>
                <a:r>
                  <a:rPr lang="ru-RU" altLang="ru-RU" dirty="0">
                    <a:solidFill>
                      <a:schemeClr val="bg1"/>
                    </a:solidFill>
                    <a:cs typeface="Times New Roman" panose="02020603050405020304" pitchFamily="18" charset="0"/>
                  </a:rPr>
                  <a:t> –</a:t>
                </a:r>
                <a:r>
                  <a:rPr lang="en-US" altLang="ru-RU" dirty="0">
                    <a:solidFill>
                      <a:schemeClr val="bg1"/>
                    </a:solidFill>
                    <a:cs typeface="Times New Roman" panose="02020603050405020304" pitchFamily="18" charset="0"/>
                  </a:rPr>
                  <a:t> </a:t>
                </a:r>
                <a:r>
                  <a:rPr lang="ru-RU" altLang="ru-RU" dirty="0">
                    <a:solidFill>
                      <a:schemeClr val="bg1"/>
                    </a:solidFill>
                    <a:cs typeface="Times New Roman" panose="02020603050405020304" pitchFamily="18" charset="0"/>
                  </a:rPr>
                  <a:t>функция потерь;</a:t>
                </a:r>
                <a:r>
                  <a:rPr lang="en-US" altLang="ru-RU" dirty="0">
                    <a:solidFill>
                      <a:schemeClr val="bg1"/>
                    </a:solidFill>
                    <a:cs typeface="Times New Roman" panose="02020603050405020304" pitchFamily="18" charset="0"/>
                  </a:rPr>
                  <a:t> </a:t>
                </a:r>
                <a14:m>
                  <m:oMath xmlns:m="http://schemas.openxmlformats.org/officeDocument/2006/math">
                    <m:r>
                      <a:rPr lang="ru-RU" altLang="ru-RU" i="1" dirty="0" smtClean="0">
                        <a:solidFill>
                          <a:schemeClr val="bg1"/>
                        </a:solidFill>
                        <a:latin typeface="Cambria Math" panose="02040503050406030204" pitchFamily="18" charset="0"/>
                      </a:rPr>
                      <m:t>𝑗</m:t>
                    </m:r>
                  </m:oMath>
                </a14:m>
                <a:r>
                  <a:rPr lang="ru-RU" altLang="ru-RU" dirty="0">
                    <a:solidFill>
                      <a:schemeClr val="bg1"/>
                    </a:solidFill>
                    <a:cs typeface="Times New Roman" panose="02020603050405020304" pitchFamily="18" charset="0"/>
                  </a:rPr>
                  <a:t>  – индекс слоя, </a:t>
                </a:r>
                <a14:m>
                  <m:oMath xmlns:m="http://schemas.openxmlformats.org/officeDocument/2006/math">
                    <m:r>
                      <a:rPr lang="ru-RU" altLang="ru-RU" i="1" dirty="0" smtClean="0">
                        <a:solidFill>
                          <a:schemeClr val="bg1"/>
                        </a:solidFill>
                        <a:latin typeface="Cambria Math" panose="02040503050406030204" pitchFamily="18" charset="0"/>
                      </a:rPr>
                      <m:t>𝑗</m:t>
                    </m:r>
                    <m:r>
                      <a:rPr lang="ru-RU" altLang="ru-RU" i="1" dirty="0" smtClean="0">
                        <a:solidFill>
                          <a:schemeClr val="bg1"/>
                        </a:solidFill>
                        <a:latin typeface="Cambria Math" panose="02040503050406030204" pitchFamily="18" charset="0"/>
                      </a:rPr>
                      <m:t>=0,…,</m:t>
                    </m:r>
                    <m:r>
                      <a:rPr lang="ru-RU" altLang="ru-RU" i="1" dirty="0" smtClean="0">
                        <a:solidFill>
                          <a:schemeClr val="bg1"/>
                        </a:solidFill>
                        <a:latin typeface="Cambria Math" panose="02040503050406030204" pitchFamily="18" charset="0"/>
                      </a:rPr>
                      <m:t>𝐽</m:t>
                    </m:r>
                    <m:r>
                      <a:rPr lang="ru-RU" altLang="ru-RU" i="1" dirty="0" smtClean="0">
                        <a:solidFill>
                          <a:schemeClr val="bg1"/>
                        </a:solidFill>
                        <a:latin typeface="Cambria Math" panose="02040503050406030204" pitchFamily="18" charset="0"/>
                      </a:rPr>
                      <m:t>−1</m:t>
                    </m:r>
                  </m:oMath>
                </a14:m>
                <a:r>
                  <a:rPr lang="ru-RU" altLang="ru-RU" dirty="0">
                    <a:solidFill>
                      <a:schemeClr val="bg1"/>
                    </a:solidFill>
                    <a:cs typeface="Times New Roman" panose="02020603050405020304" pitchFamily="18" charset="0"/>
                  </a:rPr>
                  <a:t>, а </a:t>
                </a:r>
                <a14:m>
                  <m:oMath xmlns:m="http://schemas.openxmlformats.org/officeDocument/2006/math">
                    <m:r>
                      <a:rPr lang="ru-RU" altLang="ru-RU" i="1" dirty="0" smtClean="0">
                        <a:solidFill>
                          <a:schemeClr val="bg1"/>
                        </a:solidFill>
                        <a:latin typeface="Cambria Math" panose="02040503050406030204" pitchFamily="18" charset="0"/>
                      </a:rPr>
                      <m:t>𝐽</m:t>
                    </m:r>
                  </m:oMath>
                </a14:m>
                <a:r>
                  <a:rPr lang="ru-RU" altLang="ru-RU" dirty="0">
                    <a:solidFill>
                      <a:schemeClr val="bg1"/>
                    </a:solidFill>
                    <a:cs typeface="Times New Roman" panose="02020603050405020304" pitchFamily="18" charset="0"/>
                  </a:rPr>
                  <a:t> число слоев.</a:t>
                </a: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sSub>
                      <m:sSubPr>
                        <m:ctrlPr>
                          <a:rPr lang="ru-RU" altLang="ru-RU"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𝜆</m:t>
                        </m:r>
                      </m:e>
                      <m:sub>
                        <m:r>
                          <a:rPr lang="ru-RU" altLang="ru-RU" i="1" dirty="0" smtClean="0">
                            <a:solidFill>
                              <a:schemeClr val="bg1"/>
                            </a:solidFill>
                            <a:latin typeface="Cambria Math" panose="02040503050406030204" pitchFamily="18" charset="0"/>
                          </a:rPr>
                          <m:t>𝑗</m:t>
                        </m:r>
                      </m:sub>
                    </m:sSub>
                  </m:oMath>
                </a14:m>
                <a:r>
                  <a:rPr lang="ru-RU" altLang="ru-RU" dirty="0">
                    <a:solidFill>
                      <a:schemeClr val="bg1"/>
                    </a:solidFill>
                    <a:cs typeface="Times New Roman" panose="02020603050405020304" pitchFamily="18" charset="0"/>
                  </a:rPr>
                  <a:t> – </a:t>
                </a:r>
                <a:r>
                  <a:rPr lang="ru-RU" altLang="ru-RU" dirty="0" err="1">
                    <a:solidFill>
                      <a:schemeClr val="bg1"/>
                    </a:solidFill>
                    <a:cs typeface="Times New Roman" panose="02020603050405020304" pitchFamily="18" charset="0"/>
                  </a:rPr>
                  <a:t>регуляризационный</a:t>
                </a:r>
                <a:r>
                  <a:rPr lang="ru-RU" altLang="ru-RU" dirty="0">
                    <a:solidFill>
                      <a:schemeClr val="bg1"/>
                    </a:solidFill>
                    <a:cs typeface="Times New Roman" panose="02020603050405020304" pitchFamily="18" charset="0"/>
                  </a:rPr>
                  <a:t> параметр для каждого слоя;</a:t>
                </a: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b>
                      <m:sup>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p>
                    </m:sSubSup>
                  </m:oMath>
                </a14:m>
                <a:r>
                  <a:rPr lang="ru-RU" dirty="0">
                    <a:solidFill>
                      <a:schemeClr val="bg1"/>
                    </a:solidFill>
                    <a:cs typeface="Times New Roman" panose="02020603050405020304" pitchFamily="18" charset="0"/>
                  </a:rPr>
                  <a:t>– норма весов для слоя </a:t>
                </a:r>
                <a:r>
                  <a:rPr lang="en-US" dirty="0">
                    <a:solidFill>
                      <a:schemeClr val="bg1"/>
                    </a:solidFill>
                    <a:cs typeface="Times New Roman" panose="02020603050405020304" pitchFamily="18" charset="0"/>
                  </a:rPr>
                  <a:t>j, </a:t>
                </a:r>
                <a:r>
                  <a:rPr lang="ru-RU" dirty="0">
                    <a:solidFill>
                      <a:schemeClr val="bg1"/>
                    </a:solidFill>
                    <a:cs typeface="Times New Roman" panose="02020603050405020304" pitchFamily="18" charset="0"/>
                  </a:rPr>
                  <a:t>по метрике </a:t>
                </a:r>
                <a:r>
                  <a:rPr lang="en-US" dirty="0">
                    <a:solidFill>
                      <a:schemeClr val="bg1"/>
                    </a:solidFill>
                    <a:cs typeface="Times New Roman" panose="02020603050405020304" pitchFamily="18" charset="0"/>
                  </a:rPr>
                  <a:t>p =1,2 </a:t>
                </a:r>
                <a:r>
                  <a:rPr lang="ru-RU" dirty="0">
                    <a:solidFill>
                      <a:schemeClr val="bg1"/>
                    </a:solidFill>
                    <a:cs typeface="Times New Roman" panose="02020603050405020304" pitchFamily="18" charset="0"/>
                  </a:rPr>
                  <a:t>или их комбинация (</a:t>
                </a:r>
                <a:r>
                  <a:rPr lang="ru-RU" altLang="ru-RU" dirty="0">
                    <a:solidFill>
                      <a:schemeClr val="bg1"/>
                    </a:solidFill>
                    <a:cs typeface="Times New Roman" panose="02020603050405020304" pitchFamily="18" charset="0"/>
                  </a:rPr>
                  <a:t>эластичная регуляризация</a:t>
                </a:r>
                <a:r>
                  <a:rPr lang="ru-RU" dirty="0">
                    <a:solidFill>
                      <a:schemeClr val="bg1"/>
                    </a:solidFill>
                    <a:cs typeface="Times New Roman" panose="02020603050405020304" pitchFamily="18" charset="0"/>
                  </a:rPr>
                  <a:t>)</a:t>
                </a:r>
                <a:endParaRPr lang="en-US" dirty="0">
                  <a:solidFill>
                    <a:schemeClr val="bg1"/>
                  </a:solidFill>
                  <a:cs typeface="Times New Roman" panose="02020603050405020304" pitchFamily="18" charset="0"/>
                </a:endParaRPr>
              </a:p>
              <a:p>
                <a:pPr marL="715963" indent="-90488" defTabSz="538163">
                  <a:spcBef>
                    <a:spcPts val="300"/>
                  </a:spcBef>
                  <a:buFont typeface="Arial" panose="020B0604020202020204" pitchFamily="34" charset="0"/>
                  <a:buChar char="•"/>
                  <a:tabLst>
                    <a:tab pos="715963" algn="l"/>
                    <a:tab pos="898525" algn="l"/>
                  </a:tabLst>
                </a:pPr>
                <a:r>
                  <a:rPr lang="en-US" dirty="0">
                    <a:solidFill>
                      <a:schemeClr val="bg1"/>
                    </a:solidFill>
                    <a:cs typeface="Times New Roman" panose="02020603050405020304" pitchFamily="18" charset="0"/>
                  </a:rPr>
                  <a:t>	</a:t>
                </a:r>
                <a:r>
                  <a:rPr lang="ru-RU" dirty="0">
                    <a:solidFill>
                      <a:schemeClr val="bg1"/>
                    </a:solidFill>
                    <a:cs typeface="Times New Roman" panose="02020603050405020304" pitchFamily="18" charset="0"/>
                  </a:rPr>
                  <a:t>Обновление весовых параметров соля</a:t>
                </a:r>
                <a:endParaRPr lang="en-US" dirty="0">
                  <a:solidFill>
                    <a:schemeClr val="bg1"/>
                  </a:solidFill>
                  <a:cs typeface="Times New Roman" panose="02020603050405020304" pitchFamily="18" charset="0"/>
                </a:endParaRPr>
              </a:p>
              <a:p>
                <a:pPr lvl="2">
                  <a:spcBef>
                    <a:spcPts val="300"/>
                  </a:spcBef>
                </a:pPr>
                <a:r>
                  <a:rPr lang="ru-RU" dirty="0">
                    <a:solidFill>
                      <a:schemeClr val="bg1"/>
                    </a:solidFill>
                  </a:rPr>
                  <a:t>	</a:t>
                </a:r>
                <a14:m>
                  <m:oMath xmlns:m="http://schemas.openxmlformats.org/officeDocument/2006/math">
                    <m:sSub>
                      <m:sSubPr>
                        <m:ctrlPr>
                          <a:rPr lang="ru-RU"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smtClean="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smtClean="0">
                            <a:solidFill>
                              <a:schemeClr val="bg1"/>
                            </a:solidFill>
                            <a:latin typeface="Cambria Math" panose="02040503050406030204" pitchFamily="18" charset="0"/>
                          </a:rPr>
                        </m:ctrlPr>
                      </m:sSubPr>
                      <m:e>
                        <m:r>
                          <a:rPr lang="en-US" i="0"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b>
                      <m:sup>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r>
                          <a:rPr lang="en-US" b="0" i="1" dirty="0" smtClean="0">
                            <a:solidFill>
                              <a:schemeClr val="bg1"/>
                            </a:solidFill>
                            <a:latin typeface="Cambria Math" panose="02040503050406030204" pitchFamily="18" charset="0"/>
                          </a:rPr>
                          <m:t>−1</m:t>
                        </m:r>
                      </m:sup>
                    </m:sSubSup>
                  </m:oMath>
                </a14:m>
                <a:r>
                  <a:rPr lang="en-US" dirty="0">
                    <a:solidFill>
                      <a:schemeClr val="bg1"/>
                    </a:solidFill>
                    <a:cs typeface="Times New Roman" panose="02020603050405020304" pitchFamily="18" charset="0"/>
                  </a:rPr>
                  <a:t>,</a:t>
                </a:r>
              </a:p>
              <a:p>
                <a:pPr marL="1200150" lvl="2" indent="-285750">
                  <a:spcBef>
                    <a:spcPts val="300"/>
                  </a:spcBef>
                  <a:buFont typeface="Arial" panose="020B0604020202020204" pitchFamily="34" charset="0"/>
                  <a:buChar char="•"/>
                </a:pPr>
                <a:r>
                  <a:rPr lang="ru-RU" dirty="0">
                    <a:solidFill>
                      <a:schemeClr val="bg1"/>
                    </a:solidFill>
                    <a:cs typeface="Times New Roman" panose="02020603050405020304" pitchFamily="18" charset="0"/>
                  </a:rPr>
                  <a:t>Например</a:t>
                </a:r>
                <a:r>
                  <a:rPr lang="en-US" dirty="0">
                    <a:solidFill>
                      <a:schemeClr val="bg1"/>
                    </a:solidFill>
                    <a:cs typeface="Times New Roman" panose="02020603050405020304" pitchFamily="18" charset="0"/>
                  </a:rPr>
                  <a:t> </a:t>
                </a:r>
                <a:endParaRPr lang="en-US" i="1" dirty="0">
                  <a:solidFill>
                    <a:schemeClr val="bg1"/>
                  </a:solidFill>
                  <a:cs typeface="Times New Roman" panose="02020603050405020304" pitchFamily="18" charset="0"/>
                </a:endParaRPr>
              </a:p>
              <a:p>
                <a:pPr marL="1200150" lvl="2" indent="-285750">
                  <a:spcBef>
                    <a:spcPts val="300"/>
                  </a:spcBef>
                  <a:buFont typeface="Arial" panose="020B0604020202020204" pitchFamily="34" charset="0"/>
                  <a:buChar char="•"/>
                </a:pPr>
                <a14:m>
                  <m:oMath xmlns:m="http://schemas.openxmlformats.org/officeDocument/2006/math">
                    <m:sSub>
                      <m:sSubPr>
                        <m:ctrlPr>
                          <a:rPr lang="en-US"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𝐿</m:t>
                        </m:r>
                      </m:e>
                      <m:sub>
                        <m:r>
                          <a:rPr lang="en-US" i="1" dirty="0" smtClean="0">
                            <a:solidFill>
                              <a:schemeClr val="bg1"/>
                            </a:solidFill>
                            <a:latin typeface="Cambria Math" panose="02040503050406030204" pitchFamily="18" charset="0"/>
                            <a:cs typeface="Arial" panose="020B0604020202020204" pitchFamily="34" charset="0"/>
                          </a:rPr>
                          <m:t>2</m:t>
                        </m:r>
                      </m:sub>
                    </m:sSub>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a:solidFill>
                              <a:schemeClr val="bg1"/>
                            </a:solidFill>
                            <a:latin typeface="Cambria Math" panose="02040503050406030204" pitchFamily="18" charset="0"/>
                          </a:rPr>
                        </m:ctrlPr>
                      </m:sSubPr>
                      <m:e>
                        <m:r>
                          <a:rPr lang="en-US"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r>
                      <a:rPr lang="en-US" b="0" i="1" dirty="0" smtClean="0">
                        <a:solidFill>
                          <a:schemeClr val="bg1"/>
                        </a:solidFill>
                        <a:latin typeface="Cambria Math" panose="02040503050406030204" pitchFamily="18" charset="0"/>
                      </a:rPr>
                      <m:t>2</m:t>
                    </m:r>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r>
                          <a:rPr lang="en-US" b="0" i="1" dirty="0" smtClean="0">
                            <a:solidFill>
                              <a:schemeClr val="bg1"/>
                            </a:solidFill>
                            <a:latin typeface="Cambria Math" panose="02040503050406030204" pitchFamily="18" charset="0"/>
                          </a:rPr>
                          <m:t>2</m:t>
                        </m:r>
                      </m:sub>
                      <m:sup/>
                    </m:sSubSup>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𝜆</m:t>
                        </m:r>
                      </m:e>
                      <m:sub>
                        <m:r>
                          <a:rPr lang="en-US" i="1" dirty="0" smtClean="0">
                            <a:solidFill>
                              <a:schemeClr val="bg1"/>
                            </a:solidFill>
                            <a:latin typeface="Cambria Math" panose="02040503050406030204" pitchFamily="18" charset="0"/>
                            <a:cs typeface="Arial" panose="020B0604020202020204" pitchFamily="34" charset="0"/>
                          </a:rPr>
                          <m:t>𝑗</m:t>
                        </m:r>
                      </m:sub>
                    </m:sSub>
                    <m:r>
                      <a:rPr lang="en-US" i="1" dirty="0" smtClean="0">
                        <a:solidFill>
                          <a:schemeClr val="bg1"/>
                        </a:solidFill>
                        <a:latin typeface="Cambria Math" panose="02040503050406030204" pitchFamily="18" charset="0"/>
                        <a:cs typeface="Arial" panose="020B0604020202020204" pitchFamily="34" charset="0"/>
                      </a:rPr>
                      <m:t>  =</m:t>
                    </m:r>
                    <m:f>
                      <m:fPr>
                        <m:ctrlPr>
                          <a:rPr lang="en-US" i="1" dirty="0">
                            <a:solidFill>
                              <a:schemeClr val="bg1"/>
                            </a:solidFill>
                            <a:latin typeface="Cambria Math" panose="02040503050406030204" pitchFamily="18" charset="0"/>
                            <a:cs typeface="Arial" panose="020B0604020202020204" pitchFamily="34" charset="0"/>
                          </a:rPr>
                        </m:ctrlPr>
                      </m:fPr>
                      <m:num>
                        <m:r>
                          <a:rPr lang="en-US" i="1" dirty="0">
                            <a:solidFill>
                              <a:schemeClr val="bg1"/>
                            </a:solidFill>
                            <a:latin typeface="Cambria Math" panose="02040503050406030204" pitchFamily="18" charset="0"/>
                            <a:cs typeface="Arial" panose="020B0604020202020204" pitchFamily="34" charset="0"/>
                          </a:rPr>
                          <m:t>𝜆</m:t>
                        </m:r>
                        <m:sSub>
                          <m:sSubPr>
                            <m:ctrlPr>
                              <a:rPr lang="ru-RU" i="1" dirty="0">
                                <a:solidFill>
                                  <a:schemeClr val="bg1"/>
                                </a:solidFill>
                                <a:latin typeface="Cambria Math" panose="02040503050406030204" pitchFamily="18" charset="0"/>
                                <a:cs typeface="Arial" panose="020B0604020202020204" pitchFamily="34" charset="0"/>
                              </a:rPr>
                            </m:ctrlPr>
                          </m:sSubPr>
                          <m:e>
                            <m:r>
                              <a:rPr lang="en-US" i="1" dirty="0">
                                <a:solidFill>
                                  <a:schemeClr val="bg1"/>
                                </a:solidFill>
                                <a:latin typeface="Cambria Math" panose="02040503050406030204" pitchFamily="18" charset="0"/>
                                <a:cs typeface="Arial" panose="020B0604020202020204" pitchFamily="34" charset="0"/>
                              </a:rPr>
                              <m:t>’</m:t>
                            </m:r>
                          </m:e>
                          <m:sub>
                            <m:r>
                              <a:rPr lang="en-US" b="0" i="1" dirty="0" smtClean="0">
                                <a:solidFill>
                                  <a:schemeClr val="bg1"/>
                                </a:solidFill>
                                <a:latin typeface="Cambria Math" panose="02040503050406030204" pitchFamily="18" charset="0"/>
                                <a:cs typeface="Arial" panose="020B0604020202020204" pitchFamily="34" charset="0"/>
                              </a:rPr>
                              <m:t>𝑗</m:t>
                            </m:r>
                          </m:sub>
                        </m:sSub>
                      </m:num>
                      <m:den>
                        <m:r>
                          <a:rPr lang="en-US" i="1" dirty="0">
                            <a:solidFill>
                              <a:schemeClr val="bg1"/>
                            </a:solidFill>
                            <a:latin typeface="Cambria Math" panose="02040503050406030204" pitchFamily="18" charset="0"/>
                            <a:cs typeface="Arial" panose="020B0604020202020204" pitchFamily="34" charset="0"/>
                          </a:rPr>
                          <m:t>𝑚</m:t>
                        </m:r>
                      </m:den>
                    </m:f>
                    <m:r>
                      <a:rPr lang="en-US" i="1" dirty="0">
                        <a:solidFill>
                          <a:schemeClr val="bg1"/>
                        </a:solidFill>
                        <a:latin typeface="Cambria Math" panose="02040503050406030204" pitchFamily="18" charset="0"/>
                        <a:cs typeface="Arial" panose="020B0604020202020204" pitchFamily="34" charset="0"/>
                      </a:rPr>
                      <m:t>;</m:t>
                    </m:r>
                  </m:oMath>
                </a14:m>
                <a:r>
                  <a:rPr lang="en-US" dirty="0">
                    <a:solidFill>
                      <a:schemeClr val="bg1"/>
                    </a:solidFill>
                    <a:cs typeface="Times New Roman" panose="02020603050405020304" pitchFamily="18" charset="0"/>
                  </a:rPr>
                  <a:t> </a:t>
                </a:r>
                <a14:m>
                  <m:oMath xmlns:m="http://schemas.openxmlformats.org/officeDocument/2006/math">
                    <m:sSub>
                      <m:sSubPr>
                        <m:ctrlPr>
                          <a:rPr lang="en-US"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𝐿</m:t>
                        </m:r>
                      </m:e>
                      <m:sub>
                        <m:r>
                          <a:rPr lang="en-US" i="1" dirty="0" smtClean="0">
                            <a:solidFill>
                              <a:schemeClr val="bg1"/>
                            </a:solidFill>
                            <a:latin typeface="Cambria Math" panose="02040503050406030204" pitchFamily="18" charset="0"/>
                            <a:cs typeface="Arial" panose="020B0604020202020204" pitchFamily="34" charset="0"/>
                          </a:rPr>
                          <m:t>1</m:t>
                        </m:r>
                      </m:sub>
                    </m:sSub>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a:solidFill>
                              <a:schemeClr val="bg1"/>
                            </a:solidFill>
                            <a:latin typeface="Cambria Math" panose="02040503050406030204" pitchFamily="18" charset="0"/>
                          </a:rPr>
                        </m:ctrlPr>
                      </m:sSubPr>
                      <m:e>
                        <m:r>
                          <a:rPr lang="en-US"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oMath>
                </a14:m>
                <a:r>
                  <a:rPr lang="en-US" dirty="0">
                    <a:solidFill>
                      <a:schemeClr val="bg1"/>
                    </a:solidFill>
                    <a:cs typeface="Times New Roman" panose="02020603050405020304" pitchFamily="18" charset="0"/>
                  </a:rPr>
                  <a:t>;</a:t>
                </a:r>
                <a:endParaRPr lang="ru-RU" altLang="ru-RU" dirty="0">
                  <a:solidFill>
                    <a:srgbClr val="000000"/>
                  </a:solidFill>
                  <a:cs typeface="Times New Roman" panose="02020603050405020304" pitchFamily="18" charset="0"/>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10669" y="1237997"/>
                <a:ext cx="11133661" cy="5050357"/>
              </a:xfrm>
              <a:prstGeom prst="rect">
                <a:avLst/>
              </a:prstGeom>
              <a:blipFill>
                <a:blip r:embed="rId2"/>
                <a:stretch>
                  <a:fillRect l="-797" t="-1003"/>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B48913E6-2CD5-424A-8355-93738A820202}"/>
              </a:ext>
            </a:extLst>
          </p:cNvPr>
          <p:cNvSpPr/>
          <p:nvPr/>
        </p:nvSpPr>
        <p:spPr>
          <a:xfrm>
            <a:off x="647670" y="1309640"/>
            <a:ext cx="10643629" cy="223494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731124-E4B9-F217-7B61-94C7A36D1FA2}"/>
                  </a:ext>
                </a:extLst>
              </p:cNvPr>
              <p:cNvSpPr txBox="1"/>
              <p:nvPr/>
            </p:nvSpPr>
            <p:spPr>
              <a:xfrm>
                <a:off x="-530972" y="2059970"/>
                <a:ext cx="609771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ru-RU" sz="1800" i="1" smtClean="0">
                              <a:solidFill>
                                <a:schemeClr val="bg1"/>
                              </a:solidFill>
                              <a:latin typeface="Cambria Math" panose="02040503050406030204" pitchFamily="18" charset="0"/>
                              <a:cs typeface="Times New Roman" panose="02020603050405020304" pitchFamily="18" charset="0"/>
                            </a:rPr>
                          </m:ctrlPr>
                        </m:dPr>
                        <m:e>
                          <m:eqArr>
                            <m:eqArrPr>
                              <m:ctrlPr>
                                <a:rPr lang="en-US" altLang="ru-RU" sz="1800" i="1" smtClean="0">
                                  <a:solidFill>
                                    <a:schemeClr val="bg1"/>
                                  </a:solidFill>
                                  <a:latin typeface="Cambria Math" panose="02040503050406030204" pitchFamily="18" charset="0"/>
                                  <a:cs typeface="Times New Roman" panose="02020603050405020304" pitchFamily="18" charset="0"/>
                                </a:rPr>
                              </m:ctrlPr>
                            </m:eqArrPr>
                            <m:e>
                              <m:r>
                                <m:rPr>
                                  <m:nor/>
                                </m:rPr>
                                <a:rPr lang="en-US" sz="1800" dirty="0">
                                  <a:solidFill>
                                    <a:schemeClr val="bg1"/>
                                  </a:solidFill>
                                  <a:cs typeface="Times New Roman" panose="02020603050405020304" pitchFamily="18" charset="0"/>
                                </a:rPr>
                                <m:t>𝐿</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𝑦</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𝑓</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𝑊𝑋</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min</m:t>
                              </m:r>
                              <m:r>
                                <m:rPr>
                                  <m:nor/>
                                </m:rPr>
                                <a:rPr lang="ru-RU" sz="1800" dirty="0">
                                  <a:solidFill>
                                    <a:schemeClr val="bg1"/>
                                  </a:solidFill>
                                  <a:cs typeface="Times New Roman" panose="02020603050405020304" pitchFamily="18" charset="0"/>
                                </a:rPr>
                                <m:t> </m:t>
                              </m:r>
                            </m:e>
                            <m:e>
                              <m:sSubSup>
                                <m:sSubSupPr>
                                  <m:ctrlPr>
                                    <a:rPr lang="ru-RU" sz="1800" i="1" dirty="0" smtClean="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1800" i="1" dirty="0">
                                          <a:solidFill>
                                            <a:schemeClr val="bg1"/>
                                          </a:solidFill>
                                          <a:latin typeface="Cambria Math" panose="02040503050406030204" pitchFamily="18" charset="0"/>
                                          <a:cs typeface="Times New Roman" panose="02020603050405020304" pitchFamily="18" charset="0"/>
                                        </a:rPr>
                                      </m:ctrlPr>
                                    </m:dPr>
                                    <m:e>
                                      <m:r>
                                        <a:rPr lang="en-US" sz="1800" i="1" dirty="0">
                                          <a:solidFill>
                                            <a:schemeClr val="bg1"/>
                                          </a:solidFill>
                                          <a:latin typeface="Cambria Math" panose="02040503050406030204" pitchFamily="18" charset="0"/>
                                          <a:cs typeface="Times New Roman" panose="02020603050405020304" pitchFamily="18" charset="0"/>
                                        </a:rPr>
                                        <m:t>𝑊</m:t>
                                      </m:r>
                                    </m:e>
                                  </m:d>
                                </m:e>
                                <m:sub>
                                  <m:r>
                                    <a:rPr lang="en-US" sz="1800" b="0" i="1" dirty="0" smtClean="0">
                                      <a:solidFill>
                                        <a:schemeClr val="bg1"/>
                                      </a:solidFill>
                                      <a:latin typeface="Cambria Math" panose="02040503050406030204" pitchFamily="18" charset="0"/>
                                      <a:cs typeface="Times New Roman" panose="02020603050405020304" pitchFamily="18" charset="0"/>
                                    </a:rPr>
                                    <m:t>𝑝</m:t>
                                  </m:r>
                                </m:sub>
                                <m:sup>
                                  <m:r>
                                    <a:rPr lang="en-US" sz="1800" b="0" i="1" dirty="0" smtClean="0">
                                      <a:solidFill>
                                        <a:schemeClr val="bg1"/>
                                      </a:solidFill>
                                      <a:latin typeface="Cambria Math" panose="02040503050406030204" pitchFamily="18" charset="0"/>
                                      <a:cs typeface="Times New Roman" panose="02020603050405020304" pitchFamily="18" charset="0"/>
                                    </a:rPr>
                                    <m:t>𝑝</m:t>
                                  </m:r>
                                </m:sup>
                              </m:sSubSup>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const</m:t>
                              </m:r>
                            </m:e>
                          </m:eqArr>
                          <m:r>
                            <m:rPr>
                              <m:nor/>
                            </m:rPr>
                            <a:rPr lang="en-US" dirty="0">
                              <a:solidFill>
                                <a:schemeClr val="bg1"/>
                              </a:solidFill>
                              <a:cs typeface="Times New Roman" panose="02020603050405020304" pitchFamily="18" charset="0"/>
                            </a:rPr>
                            <m:t>→</m:t>
                          </m:r>
                        </m:e>
                      </m:d>
                    </m:oMath>
                  </m:oMathPara>
                </a14:m>
                <a:endParaRPr lang="ru-RU" dirty="0"/>
              </a:p>
            </p:txBody>
          </p:sp>
        </mc:Choice>
        <mc:Fallback xmlns="">
          <p:sp>
            <p:nvSpPr>
              <p:cNvPr id="12" name="TextBox 11">
                <a:extLst>
                  <a:ext uri="{FF2B5EF4-FFF2-40B4-BE49-F238E27FC236}">
                    <a16:creationId xmlns:a16="http://schemas.microsoft.com/office/drawing/2014/main" id="{92731124-E4B9-F217-7B61-94C7A36D1FA2}"/>
                  </a:ext>
                </a:extLst>
              </p:cNvPr>
              <p:cNvSpPr txBox="1">
                <a:spLocks noRot="1" noChangeAspect="1" noMove="1" noResize="1" noEditPoints="1" noAdjustHandles="1" noChangeArrowheads="1" noChangeShapeType="1" noTextEdit="1"/>
              </p:cNvSpPr>
              <p:nvPr/>
            </p:nvSpPr>
            <p:spPr>
              <a:xfrm>
                <a:off x="-530972" y="2059970"/>
                <a:ext cx="6097712" cy="710194"/>
              </a:xfrm>
              <a:prstGeom prst="rect">
                <a:avLst/>
              </a:prstGeom>
              <a:blipFill>
                <a:blip r:embed="rId3"/>
                <a:stretch>
                  <a:fillRect t="-194643" b="-282143"/>
                </a:stretch>
              </a:blipFill>
            </p:spPr>
            <p:txBody>
              <a:bodyPr/>
              <a:lstStyle/>
              <a:p>
                <a:r>
                  <a:rPr lang="ru-RU">
                    <a:noFill/>
                  </a:rPr>
                  <a:t> </a:t>
                </a:r>
              </a:p>
            </p:txBody>
          </p:sp>
        </mc:Fallback>
      </mc:AlternateContent>
    </p:spTree>
    <p:extLst>
      <p:ext uri="{BB962C8B-B14F-4D97-AF65-F5344CB8AC3E}">
        <p14:creationId xmlns:p14="http://schemas.microsoft.com/office/powerpoint/2010/main" val="29776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035" y="167402"/>
            <a:ext cx="10515600" cy="1153397"/>
          </a:xfrm>
        </p:spPr>
        <p:txBody>
          <a:bodyPr>
            <a:normAutofit/>
          </a:bodyPr>
          <a:lstStyle/>
          <a:p>
            <a:pPr algn="ctr"/>
            <a:r>
              <a:rPr lang="ru-RU" sz="4800" b="1" dirty="0">
                <a:solidFill>
                  <a:schemeClr val="bg1"/>
                </a:solidFill>
              </a:rPr>
              <a:t>Метод </a:t>
            </a:r>
            <a:r>
              <a:rPr lang="ru-RU" sz="4800" b="1" dirty="0" err="1">
                <a:solidFill>
                  <a:schemeClr val="bg1"/>
                </a:solidFill>
              </a:rPr>
              <a:t>Дропаут</a:t>
            </a:r>
            <a:r>
              <a:rPr lang="ru-RU" sz="4800" b="1" dirty="0">
                <a:solidFill>
                  <a:schemeClr val="bg1"/>
                </a:solidFill>
              </a:rPr>
              <a:t> </a:t>
            </a:r>
            <a:r>
              <a:rPr lang="en-US" sz="4800" b="1" dirty="0">
                <a:solidFill>
                  <a:schemeClr val="bg1"/>
                </a:solidFill>
              </a:rPr>
              <a:t>(Dropout)</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84731" y="1111514"/>
                <a:ext cx="11579551" cy="3003285"/>
              </a:xfrm>
            </p:spPr>
            <p:txBody>
              <a:bodyPr>
                <a:normAutofit fontScale="25000" lnSpcReduction="20000"/>
              </a:bodyPr>
              <a:lstStyle/>
              <a:p>
                <a:pPr>
                  <a:lnSpc>
                    <a:spcPct val="120000"/>
                  </a:lnSpc>
                  <a:spcBef>
                    <a:spcPts val="0"/>
                  </a:spcBef>
                </a:pPr>
                <a:r>
                  <a:rPr lang="ru-RU" sz="8000" dirty="0">
                    <a:solidFill>
                      <a:schemeClr val="bg1"/>
                    </a:solidFill>
                    <a:cs typeface="Times New Roman" panose="02020603050405020304" pitchFamily="18" charset="0"/>
                  </a:rPr>
                  <a:t>Метод </a:t>
                </a:r>
                <a:r>
                  <a:rPr lang="ru-RU" sz="8000" b="1" dirty="0" err="1">
                    <a:solidFill>
                      <a:schemeClr val="bg1"/>
                    </a:solidFill>
                    <a:cs typeface="Times New Roman" panose="02020603050405020304" pitchFamily="18" charset="0"/>
                  </a:rPr>
                  <a:t>Дропаут</a:t>
                </a:r>
                <a:r>
                  <a:rPr lang="ru-RU" sz="8000" b="1" dirty="0">
                    <a:solidFill>
                      <a:schemeClr val="bg1"/>
                    </a:solidFill>
                    <a:cs typeface="Times New Roman" panose="02020603050405020304" pitchFamily="18" charset="0"/>
                  </a:rPr>
                  <a:t> </a:t>
                </a:r>
                <a:r>
                  <a:rPr lang="en-US" sz="8000" b="1" dirty="0">
                    <a:solidFill>
                      <a:schemeClr val="bg1"/>
                    </a:solidFill>
                    <a:cs typeface="Times New Roman" panose="02020603050405020304" pitchFamily="18" charset="0"/>
                  </a:rPr>
                  <a:t>(Dropout)</a:t>
                </a:r>
                <a:r>
                  <a:rPr lang="ru-RU" sz="8000" b="1" dirty="0">
                    <a:solidFill>
                      <a:schemeClr val="bg1"/>
                    </a:solidFill>
                    <a:cs typeface="Times New Roman" panose="02020603050405020304" pitchFamily="18" charset="0"/>
                  </a:rPr>
                  <a:t> – это метод </a:t>
                </a:r>
                <a:r>
                  <a:rPr lang="ru-RU" sz="8000" b="1" dirty="0" smtClean="0">
                    <a:solidFill>
                      <a:schemeClr val="bg1"/>
                    </a:solidFill>
                    <a:cs typeface="Times New Roman" panose="02020603050405020304" pitchFamily="18" charset="0"/>
                  </a:rPr>
                  <a:t>случайного исключения </a:t>
                </a:r>
                <a:r>
                  <a:rPr lang="ru-RU" sz="8000" b="1" dirty="0">
                    <a:solidFill>
                      <a:schemeClr val="bg1"/>
                    </a:solidFill>
                    <a:cs typeface="Times New Roman" panose="02020603050405020304" pitchFamily="18" charset="0"/>
                  </a:rPr>
                  <a:t>части весов или входных значений из сети при каждом проходе. </a:t>
                </a:r>
                <a:endParaRPr lang="ru-RU" sz="8000" b="1" dirty="0" smtClean="0">
                  <a:solidFill>
                    <a:schemeClr val="bg1"/>
                  </a:solidFill>
                  <a:cs typeface="Times New Roman" panose="02020603050405020304" pitchFamily="18" charset="0"/>
                </a:endParaRPr>
              </a:p>
              <a:p>
                <a:pPr lvl="1">
                  <a:lnSpc>
                    <a:spcPct val="120000"/>
                  </a:lnSpc>
                  <a:spcBef>
                    <a:spcPts val="0"/>
                  </a:spcBef>
                </a:pPr>
                <a:r>
                  <a:rPr lang="ru-RU" sz="7600" dirty="0" smtClean="0">
                    <a:solidFill>
                      <a:schemeClr val="bg1"/>
                    </a:solidFill>
                    <a:cs typeface="Times New Roman" panose="02020603050405020304" pitchFamily="18" charset="0"/>
                  </a:rPr>
                  <a:t>Выборка </a:t>
                </a:r>
                <a:r>
                  <a:rPr lang="ru-RU" sz="7600" dirty="0">
                    <a:solidFill>
                      <a:schemeClr val="bg1"/>
                    </a:solidFill>
                    <a:cs typeface="Times New Roman" panose="02020603050405020304" pitchFamily="18" charset="0"/>
                  </a:rPr>
                  <a:t>исключаемых значения выбирается случайно для каждого прохода.</a:t>
                </a:r>
                <a:endParaRPr lang="en-US" sz="7600" dirty="0">
                  <a:solidFill>
                    <a:schemeClr val="bg1"/>
                  </a:solidFill>
                  <a:cs typeface="Times New Roman" panose="02020603050405020304" pitchFamily="18" charset="0"/>
                </a:endParaRPr>
              </a:p>
              <a:p>
                <a:pPr>
                  <a:lnSpc>
                    <a:spcPct val="120000"/>
                  </a:lnSpc>
                  <a:spcBef>
                    <a:spcPts val="0"/>
                  </a:spcBef>
                </a:pPr>
                <a:r>
                  <a:rPr lang="ru-RU" sz="8000" dirty="0" err="1">
                    <a:solidFill>
                      <a:schemeClr val="bg1"/>
                    </a:solidFill>
                    <a:cs typeface="Times New Roman" panose="02020603050405020304" pitchFamily="18" charset="0"/>
                  </a:rPr>
                  <a:t>Т.о</a:t>
                </a:r>
                <a:r>
                  <a:rPr lang="ru-RU" sz="8000" dirty="0">
                    <a:solidFill>
                      <a:schemeClr val="bg1"/>
                    </a:solidFill>
                    <a:cs typeface="Times New Roman" panose="02020603050405020304" pitchFamily="18" charset="0"/>
                  </a:rPr>
                  <a:t>. </a:t>
                </a:r>
                <a:r>
                  <a:rPr lang="ru-RU" sz="8000" dirty="0" err="1">
                    <a:solidFill>
                      <a:schemeClr val="bg1"/>
                    </a:solidFill>
                    <a:cs typeface="Times New Roman" panose="02020603050405020304" pitchFamily="18" charset="0"/>
                  </a:rPr>
                  <a:t>дропаут</a:t>
                </a:r>
                <a:r>
                  <a:rPr lang="ru-RU" sz="8000" dirty="0">
                    <a:solidFill>
                      <a:schemeClr val="bg1"/>
                    </a:solidFill>
                    <a:cs typeface="Times New Roman" panose="02020603050405020304" pitchFamily="18" charset="0"/>
                  </a:rPr>
                  <a:t> это техника регуляризации, защищающая от переобучения и </a:t>
                </a:r>
                <a:r>
                  <a:rPr lang="ru-RU" sz="8000" dirty="0" err="1">
                    <a:solidFill>
                      <a:schemeClr val="bg1"/>
                    </a:solidFill>
                    <a:cs typeface="Times New Roman" panose="02020603050405020304" pitchFamily="18" charset="0"/>
                  </a:rPr>
                  <a:t>соадпотации</a:t>
                </a:r>
                <a:r>
                  <a:rPr lang="ru-RU" sz="8000" dirty="0">
                    <a:solidFill>
                      <a:schemeClr val="bg1"/>
                    </a:solidFill>
                    <a:cs typeface="Times New Roman" panose="02020603050405020304" pitchFamily="18" charset="0"/>
                  </a:rPr>
                  <a:t> слоев нейронной сети. </a:t>
                </a:r>
              </a:p>
              <a:p>
                <a:pPr>
                  <a:lnSpc>
                    <a:spcPct val="120000"/>
                  </a:lnSpc>
                  <a:spcBef>
                    <a:spcPts val="0"/>
                  </a:spcBef>
                </a:pPr>
                <a:r>
                  <a:rPr lang="ru-RU" sz="8000" b="1" u="sng" dirty="0">
                    <a:solidFill>
                      <a:schemeClr val="bg1"/>
                    </a:solidFill>
                    <a:cs typeface="Times New Roman" panose="02020603050405020304" pitchFamily="18" charset="0"/>
                  </a:rPr>
                  <a:t>Стандартный </a:t>
                </a:r>
                <a:r>
                  <a:rPr lang="ru-RU" sz="8000" b="1" u="sng" dirty="0" err="1">
                    <a:solidFill>
                      <a:schemeClr val="bg1"/>
                    </a:solidFill>
                    <a:cs typeface="Times New Roman" panose="02020603050405020304" pitchFamily="18" charset="0"/>
                  </a:rPr>
                  <a:t>дропаут</a:t>
                </a:r>
                <a:r>
                  <a:rPr lang="ru-RU" sz="8000" b="1" u="sng" dirty="0">
                    <a:solidFill>
                      <a:schemeClr val="bg1"/>
                    </a:solidFill>
                    <a:cs typeface="Times New Roman" panose="02020603050405020304" pitchFamily="18" charset="0"/>
                  </a:rPr>
                  <a:t> </a:t>
                </a:r>
                <a:r>
                  <a:rPr lang="ru-RU" sz="8000" b="1" u="sng" dirty="0" err="1">
                    <a:solidFill>
                      <a:schemeClr val="bg1"/>
                    </a:solidFill>
                    <a:cs typeface="Times New Roman" panose="02020603050405020304" pitchFamily="18" charset="0"/>
                  </a:rPr>
                  <a:t>полносвязной</a:t>
                </a:r>
                <a:r>
                  <a:rPr lang="ru-RU" sz="8000" b="1" u="sng" dirty="0">
                    <a:solidFill>
                      <a:schemeClr val="bg1"/>
                    </a:solidFill>
                    <a:cs typeface="Times New Roman" panose="02020603050405020304" pitchFamily="18" charset="0"/>
                  </a:rPr>
                  <a:t> сети:</a:t>
                </a:r>
                <a:endParaRPr lang="en-US" sz="8000" b="1" u="sng" dirty="0">
                  <a:solidFill>
                    <a:schemeClr val="bg1"/>
                  </a:solidFill>
                  <a:cs typeface="Times New Roman" panose="02020603050405020304" pitchFamily="18" charset="0"/>
                </a:endParaRPr>
              </a:p>
              <a:p>
                <a:pPr marL="457200" lvl="1" indent="0" algn="ctr" eaLnBrk="0" fontAlgn="base" hangingPunct="0">
                  <a:lnSpc>
                    <a:spcPct val="120000"/>
                  </a:lnSpc>
                  <a:spcBef>
                    <a:spcPts val="0"/>
                  </a:spcBef>
                  <a:buNone/>
                </a:pPr>
                <a14:m>
                  <m:oMath xmlns:m="http://schemas.openxmlformats.org/officeDocument/2006/math">
                    <m:r>
                      <a:rPr lang="ru-RU" sz="8000" i="1" dirty="0" smtClean="0">
                        <a:solidFill>
                          <a:schemeClr val="bg1"/>
                        </a:solidFill>
                        <a:latin typeface="Cambria Math" panose="02040503050406030204" pitchFamily="18" charset="0"/>
                      </a:rPr>
                      <m:t>𝑦</m:t>
                    </m:r>
                    <m:r>
                      <a:rPr lang="ru-RU" sz="8000" i="1" dirty="0" smtClean="0">
                        <a:solidFill>
                          <a:schemeClr val="bg1"/>
                        </a:solidFill>
                        <a:latin typeface="Cambria Math" panose="02040503050406030204" pitchFamily="18" charset="0"/>
                      </a:rPr>
                      <m:t>=</m:t>
                    </m:r>
                    <m:r>
                      <a:rPr lang="ru-RU" sz="8000" i="1" dirty="0" smtClean="0">
                        <a:solidFill>
                          <a:schemeClr val="bg1"/>
                        </a:solidFill>
                        <a:latin typeface="Cambria Math" panose="02040503050406030204" pitchFamily="18" charset="0"/>
                      </a:rPr>
                      <m:t>𝑓</m:t>
                    </m:r>
                    <m:r>
                      <a:rPr lang="ru-RU" sz="8000" i="1" dirty="0" smtClean="0">
                        <a:solidFill>
                          <a:schemeClr val="bg1"/>
                        </a:solidFill>
                        <a:latin typeface="Cambria Math" panose="02040503050406030204" pitchFamily="18" charset="0"/>
                      </a:rPr>
                      <m:t>(</m:t>
                    </m:r>
                    <m:sSup>
                      <m:sSupPr>
                        <m:ctrlPr>
                          <a:rPr lang="en-US" sz="8000" b="0" i="1" dirty="0" smtClean="0">
                            <a:solidFill>
                              <a:schemeClr val="bg1"/>
                            </a:solidFill>
                            <a:latin typeface="Cambria Math" panose="02040503050406030204" pitchFamily="18" charset="0"/>
                          </a:rPr>
                        </m:ctrlPr>
                      </m:sSupPr>
                      <m:e>
                        <m:r>
                          <a:rPr lang="ru-RU" sz="8000" i="1" dirty="0" smtClean="0">
                            <a:solidFill>
                              <a:schemeClr val="bg1"/>
                            </a:solidFill>
                            <a:latin typeface="Cambria Math" panose="02040503050406030204" pitchFamily="18" charset="0"/>
                          </a:rPr>
                          <m:t>𝑊</m:t>
                        </m:r>
                      </m:e>
                      <m:sup>
                        <m:r>
                          <a:rPr lang="ru-RU" sz="8000" i="1" dirty="0" smtClean="0">
                            <a:solidFill>
                              <a:schemeClr val="bg1"/>
                            </a:solidFill>
                            <a:latin typeface="Cambria Math" panose="02040503050406030204" pitchFamily="18" charset="0"/>
                          </a:rPr>
                          <m:t>𝑇</m:t>
                        </m:r>
                      </m:sup>
                    </m:sSup>
                    <m:r>
                      <a:rPr lang="ru-RU" sz="8000" i="1" dirty="0" smtClean="0">
                        <a:solidFill>
                          <a:schemeClr val="bg1"/>
                        </a:solidFill>
                        <a:latin typeface="Cambria Math" panose="02040503050406030204" pitchFamily="18" charset="0"/>
                      </a:rPr>
                      <m:t>𝑋</m:t>
                    </m:r>
                    <m:r>
                      <a:rPr lang="ru-RU" sz="8000" i="1" dirty="0" smtClean="0">
                        <a:solidFill>
                          <a:schemeClr val="bg1"/>
                        </a:solidFill>
                        <a:latin typeface="Cambria Math" panose="02040503050406030204" pitchFamily="18" charset="0"/>
                      </a:rPr>
                      <m:t>)⊙</m:t>
                    </m:r>
                    <m:r>
                      <a:rPr lang="ru-RU" sz="8000" i="1" dirty="0" smtClean="0">
                        <a:solidFill>
                          <a:schemeClr val="bg1"/>
                        </a:solidFill>
                        <a:latin typeface="Cambria Math" panose="02040503050406030204" pitchFamily="18" charset="0"/>
                      </a:rPr>
                      <m:t>𝑚</m:t>
                    </m:r>
                  </m:oMath>
                </a14:m>
                <a:r>
                  <a:rPr lang="ru-RU" sz="8000" dirty="0">
                    <a:solidFill>
                      <a:schemeClr val="bg1"/>
                    </a:solidFill>
                    <a:cs typeface="Times New Roman" panose="02020603050405020304" pitchFamily="18" charset="0"/>
                  </a:rPr>
                  <a:t>,  </a:t>
                </a:r>
                <a:r>
                  <a:rPr lang="ru-RU" altLang="ru-RU" sz="8000" dirty="0">
                    <a:solidFill>
                      <a:schemeClr val="bg1"/>
                    </a:solidFill>
                    <a:cs typeface="Times New Roman" panose="02020603050405020304" pitchFamily="18" charset="0"/>
                  </a:rPr>
                  <a:t>где 𝑚∼</a:t>
                </a:r>
                <a:r>
                  <a:rPr lang="ru-RU" altLang="ru-RU" sz="8000" dirty="0" err="1">
                    <a:solidFill>
                      <a:schemeClr val="bg1"/>
                    </a:solidFill>
                    <a:cs typeface="Times New Roman" panose="02020603050405020304" pitchFamily="18" charset="0"/>
                  </a:rPr>
                  <a:t>Bernoulli</a:t>
                </a:r>
                <a:r>
                  <a:rPr lang="ru-RU" altLang="ru-RU" sz="8000" dirty="0">
                    <a:solidFill>
                      <a:schemeClr val="bg1"/>
                    </a:solidFill>
                    <a:cs typeface="Times New Roman" panose="02020603050405020304" pitchFamily="18" charset="0"/>
                  </a:rPr>
                  <a:t>(𝑝)=</a:t>
                </a:r>
                <a14:m>
                  <m:oMath xmlns:m="http://schemas.openxmlformats.org/officeDocument/2006/math">
                    <m:d>
                      <m:dPr>
                        <m:begChr m:val="{"/>
                        <m:endChr m:val=""/>
                        <m:ctrlPr>
                          <a:rPr lang="ru-RU" altLang="ru-RU" sz="8000" i="1" smtClean="0">
                            <a:solidFill>
                              <a:schemeClr val="bg1"/>
                            </a:solidFill>
                            <a:latin typeface="Cambria Math" panose="02040503050406030204" pitchFamily="18" charset="0"/>
                            <a:cs typeface="Times New Roman" panose="02020603050405020304" pitchFamily="18" charset="0"/>
                          </a:rPr>
                        </m:ctrlPr>
                      </m:dPr>
                      <m:e>
                        <m:eqArr>
                          <m:eqArrPr>
                            <m:ctrlPr>
                              <a:rPr lang="ru-RU" altLang="ru-RU" sz="8000" i="1" smtClean="0">
                                <a:solidFill>
                                  <a:schemeClr val="bg1"/>
                                </a:solidFill>
                                <a:latin typeface="Cambria Math" panose="02040503050406030204" pitchFamily="18" charset="0"/>
                                <a:cs typeface="Times New Roman" panose="02020603050405020304" pitchFamily="18" charset="0"/>
                              </a:rPr>
                            </m:ctrlPr>
                          </m:eqArrPr>
                          <m:e>
                            <m:r>
                              <a:rPr lang="ru-RU" altLang="ru-RU" sz="8000" b="0" i="1" smtClean="0">
                                <a:solidFill>
                                  <a:schemeClr val="bg1"/>
                                </a:solidFill>
                                <a:latin typeface="Cambria Math" panose="02040503050406030204" pitchFamily="18" charset="0"/>
                                <a:cs typeface="Times New Roman" panose="02020603050405020304" pitchFamily="18" charset="0"/>
                              </a:rPr>
                              <m:t>1</m:t>
                            </m:r>
                            <m:r>
                              <m:rPr>
                                <m:nor/>
                              </m:rPr>
                              <a:rPr lang="ru-RU" altLang="ru-RU" sz="8000" b="0" i="0" smtClean="0">
                                <a:solidFill>
                                  <a:schemeClr val="bg1"/>
                                </a:solidFill>
                                <a:latin typeface="Cambria Math" panose="02040503050406030204" pitchFamily="18" charset="0"/>
                                <a:cs typeface="Times New Roman" panose="02020603050405020304" pitchFamily="18" charset="0"/>
                              </a:rPr>
                              <m:t> </m:t>
                            </m:r>
                            <m:r>
                              <m:rPr>
                                <m:nor/>
                              </m:rPr>
                              <a:rPr lang="ru-RU" altLang="ru-RU" sz="8000" dirty="0">
                                <a:solidFill>
                                  <a:schemeClr val="bg1"/>
                                </a:solidFill>
                                <a:cs typeface="Times New Roman" panose="02020603050405020304" pitchFamily="18" charset="0"/>
                              </a:rPr>
                              <m:t>с вероятностью </m:t>
                            </m:r>
                            <m:r>
                              <m:rPr>
                                <m:nor/>
                              </m:rPr>
                              <a:rPr lang="ru-RU" altLang="ru-RU" sz="8000" dirty="0">
                                <a:solidFill>
                                  <a:schemeClr val="bg1"/>
                                </a:solidFill>
                                <a:cs typeface="Times New Roman" panose="02020603050405020304" pitchFamily="18" charset="0"/>
                              </a:rPr>
                              <m:t>𝑝</m:t>
                            </m:r>
                          </m:e>
                          <m:e>
                            <m:r>
                              <m:rPr>
                                <m:nor/>
                              </m:rPr>
                              <a:rPr lang="ru-RU" altLang="ru-RU" sz="8000" dirty="0">
                                <a:solidFill>
                                  <a:schemeClr val="bg1"/>
                                </a:solidFill>
                                <a:cs typeface="Times New Roman" panose="02020603050405020304" pitchFamily="18" charset="0"/>
                              </a:rPr>
                              <m:t>0 с вероятностью </m:t>
                            </m:r>
                            <m:r>
                              <m:rPr>
                                <m:nor/>
                              </m:rPr>
                              <a:rPr lang="ru-RU" altLang="ru-RU" sz="8000" b="0" i="0" dirty="0" smtClean="0">
                                <a:solidFill>
                                  <a:schemeClr val="bg1"/>
                                </a:solidFill>
                                <a:cs typeface="Times New Roman" panose="02020603050405020304" pitchFamily="18" charset="0"/>
                              </a:rPr>
                              <m:t>1−</m:t>
                            </m:r>
                            <m:r>
                              <m:rPr>
                                <m:nor/>
                              </m:rPr>
                              <a:rPr lang="ru-RU" altLang="ru-RU" sz="8000" dirty="0">
                                <a:solidFill>
                                  <a:schemeClr val="bg1"/>
                                </a:solidFill>
                                <a:cs typeface="Times New Roman" panose="02020603050405020304" pitchFamily="18" charset="0"/>
                              </a:rPr>
                              <m:t>𝑝</m:t>
                            </m:r>
                          </m:e>
                        </m:eqArr>
                      </m:e>
                    </m:d>
                  </m:oMath>
                </a14:m>
                <a:r>
                  <a:rPr lang="ru-RU" altLang="ru-RU" sz="8000" dirty="0">
                    <a:solidFill>
                      <a:schemeClr val="bg1"/>
                    </a:solidFill>
                    <a:cs typeface="Times New Roman" panose="02020603050405020304" pitchFamily="18" charset="0"/>
                  </a:rPr>
                  <a:t>   </a:t>
                </a:r>
                <a:r>
                  <a:rPr lang="ru-RU" sz="8000" dirty="0">
                    <a:solidFill>
                      <a:schemeClr val="bg1"/>
                    </a:solidFill>
                    <a:cs typeface="Times New Roman" panose="02020603050405020304" pitchFamily="18" charset="0"/>
                  </a:rPr>
                  <a:t>На этапе обучения</a:t>
                </a:r>
              </a:p>
              <a:p>
                <a:pPr marL="457200" lvl="1" indent="0" algn="ctr" eaLnBrk="0" fontAlgn="base" hangingPunct="0">
                  <a:lnSpc>
                    <a:spcPct val="120000"/>
                  </a:lnSpc>
                  <a:spcBef>
                    <a:spcPct val="0"/>
                  </a:spcBef>
                  <a:spcAft>
                    <a:spcPct val="0"/>
                  </a:spcAft>
                  <a:buNone/>
                </a:pPr>
                <a14:m>
                  <m:oMath xmlns:m="http://schemas.openxmlformats.org/officeDocument/2006/math">
                    <m:r>
                      <a:rPr lang="ru-RU" sz="8000" i="1" dirty="0">
                        <a:solidFill>
                          <a:schemeClr val="bg1"/>
                        </a:solidFill>
                        <a:latin typeface="Cambria Math" panose="02040503050406030204" pitchFamily="18" charset="0"/>
                      </a:rPr>
                      <m:t>𝑦</m:t>
                    </m:r>
                    <m:r>
                      <a:rPr lang="ru-RU" sz="8000" i="1" dirty="0">
                        <a:solidFill>
                          <a:schemeClr val="bg1"/>
                        </a:solidFill>
                        <a:latin typeface="Cambria Math" panose="02040503050406030204" pitchFamily="18" charset="0"/>
                      </a:rPr>
                      <m:t>=</m:t>
                    </m:r>
                    <m:r>
                      <a:rPr lang="ru-RU" sz="8000" i="1" dirty="0">
                        <a:solidFill>
                          <a:schemeClr val="bg1"/>
                        </a:solidFill>
                        <a:latin typeface="Cambria Math" panose="02040503050406030204" pitchFamily="18" charset="0"/>
                      </a:rPr>
                      <m:t>𝑓</m:t>
                    </m:r>
                    <m:r>
                      <a:rPr lang="ru-RU" sz="8000" i="1" dirty="0">
                        <a:solidFill>
                          <a:schemeClr val="bg1"/>
                        </a:solidFill>
                        <a:latin typeface="Cambria Math" panose="02040503050406030204" pitchFamily="18" charset="0"/>
                      </a:rPr>
                      <m:t>(</m:t>
                    </m:r>
                    <m:sSup>
                      <m:sSupPr>
                        <m:ctrlPr>
                          <a:rPr lang="en-US" sz="8000" i="1" dirty="0">
                            <a:solidFill>
                              <a:schemeClr val="bg1"/>
                            </a:solidFill>
                            <a:latin typeface="Cambria Math" panose="02040503050406030204" pitchFamily="18" charset="0"/>
                          </a:rPr>
                        </m:ctrlPr>
                      </m:sSupPr>
                      <m:e>
                        <m:r>
                          <a:rPr lang="ru-RU" sz="8000" i="1" dirty="0">
                            <a:solidFill>
                              <a:schemeClr val="bg1"/>
                            </a:solidFill>
                            <a:latin typeface="Cambria Math" panose="02040503050406030204" pitchFamily="18" charset="0"/>
                          </a:rPr>
                          <m:t>𝑊</m:t>
                        </m:r>
                      </m:e>
                      <m:sup>
                        <m:r>
                          <a:rPr lang="ru-RU" sz="8000" i="1" dirty="0">
                            <a:solidFill>
                              <a:schemeClr val="bg1"/>
                            </a:solidFill>
                            <a:latin typeface="Cambria Math" panose="02040503050406030204" pitchFamily="18" charset="0"/>
                          </a:rPr>
                          <m:t>𝑇</m:t>
                        </m:r>
                      </m:sup>
                    </m:sSup>
                    <m:r>
                      <a:rPr lang="ru-RU" sz="8000" i="1" dirty="0">
                        <a:solidFill>
                          <a:schemeClr val="bg1"/>
                        </a:solidFill>
                        <a:latin typeface="Cambria Math" panose="02040503050406030204" pitchFamily="18" charset="0"/>
                      </a:rPr>
                      <m:t>𝑋</m:t>
                    </m:r>
                    <m:r>
                      <a:rPr lang="ru-RU" sz="8000" i="1" dirty="0">
                        <a:solidFill>
                          <a:schemeClr val="bg1"/>
                        </a:solidFill>
                        <a:latin typeface="Cambria Math" panose="02040503050406030204" pitchFamily="18" charset="0"/>
                      </a:rPr>
                      <m:t>)⊙(1−</m:t>
                    </m:r>
                    <m:r>
                      <a:rPr lang="en-US" sz="8000" i="1" dirty="0">
                        <a:solidFill>
                          <a:schemeClr val="bg1"/>
                        </a:solidFill>
                        <a:latin typeface="Cambria Math" panose="02040503050406030204" pitchFamily="18" charset="0"/>
                      </a:rPr>
                      <m:t>𝑝</m:t>
                    </m:r>
                    <m:r>
                      <a:rPr lang="ru-RU" sz="8000" i="1" dirty="0">
                        <a:solidFill>
                          <a:schemeClr val="bg1"/>
                        </a:solidFill>
                        <a:latin typeface="Cambria Math" panose="02040503050406030204" pitchFamily="18" charset="0"/>
                      </a:rPr>
                      <m:t>)</m:t>
                    </m:r>
                  </m:oMath>
                </a14:m>
                <a:r>
                  <a:rPr lang="ru-RU" sz="8000" dirty="0">
                    <a:solidFill>
                      <a:schemeClr val="bg1"/>
                    </a:solidFill>
                    <a:cs typeface="Times New Roman" panose="02020603050405020304" pitchFamily="18" charset="0"/>
                  </a:rPr>
                  <a:t>,    </a:t>
                </a:r>
                <a:r>
                  <a:rPr lang="ru-RU" altLang="ru-RU" sz="8000" dirty="0">
                    <a:solidFill>
                      <a:schemeClr val="bg1"/>
                    </a:solidFill>
                    <a:cs typeface="Times New Roman" panose="02020603050405020304" pitchFamily="18" charset="0"/>
                  </a:rPr>
                  <a:t>На этапе тестирования</a:t>
                </a:r>
              </a:p>
              <a:p>
                <a:endParaRPr lang="ru-RU" sz="2000" dirty="0">
                  <a:latin typeface="Times New Roman" panose="02020603050405020304" pitchFamily="18" charset="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84731" y="1111514"/>
                <a:ext cx="11579551" cy="3003285"/>
              </a:xfrm>
              <a:blipFill>
                <a:blip r:embed="rId2"/>
                <a:stretch>
                  <a:fillRect l="-474" t="-1014" r="-53"/>
                </a:stretch>
              </a:blipFill>
            </p:spPr>
            <p:txBody>
              <a:bodyPr/>
              <a:lstStyle/>
              <a:p>
                <a:r>
                  <a:rPr lang="ru-RU">
                    <a:noFill/>
                  </a:rPr>
                  <a:t> </a:t>
                </a:r>
              </a:p>
            </p:txBody>
          </p:sp>
        </mc:Fallback>
      </mc:AlternateContent>
      <p:sp>
        <p:nvSpPr>
          <p:cNvPr id="9" name="Объект 2">
            <a:extLst>
              <a:ext uri="{FF2B5EF4-FFF2-40B4-BE49-F238E27FC236}">
                <a16:creationId xmlns:a16="http://schemas.microsoft.com/office/drawing/2014/main" id="{5E7928C2-C68A-624E-B8FB-C64314F04FC7}"/>
              </a:ext>
            </a:extLst>
          </p:cNvPr>
          <p:cNvSpPr txBox="1">
            <a:spLocks/>
          </p:cNvSpPr>
          <p:nvPr/>
        </p:nvSpPr>
        <p:spPr>
          <a:xfrm>
            <a:off x="184730" y="4081245"/>
            <a:ext cx="4244105" cy="27767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ru-RU" altLang="ru-RU" sz="2600" b="1" dirty="0" err="1">
                <a:solidFill>
                  <a:schemeClr val="bg1"/>
                </a:solidFill>
                <a:cs typeface="Times New Roman" panose="02020603050405020304" pitchFamily="18" charset="0"/>
              </a:rPr>
              <a:t>Дропапут</a:t>
            </a:r>
            <a:r>
              <a:rPr lang="ru-RU" altLang="ru-RU" sz="2600" b="1" dirty="0">
                <a:solidFill>
                  <a:schemeClr val="bg1"/>
                </a:solidFill>
                <a:cs typeface="Times New Roman" panose="02020603050405020304" pitchFamily="18" charset="0"/>
              </a:rPr>
              <a:t> работает для выхода функции активации.</a:t>
            </a:r>
            <a:endParaRPr lang="en-US" altLang="ru-RU" sz="2600" b="1" dirty="0">
              <a:solidFill>
                <a:schemeClr val="bg1"/>
              </a:solidFill>
              <a:cs typeface="Times New Roman" panose="02020603050405020304" pitchFamily="18" charset="0"/>
            </a:endParaRPr>
          </a:p>
          <a:p>
            <a:pPr eaLnBrk="0" fontAlgn="base" hangingPunct="0">
              <a:lnSpc>
                <a:spcPct val="120000"/>
              </a:lnSpc>
              <a:spcBef>
                <a:spcPct val="0"/>
              </a:spcBef>
              <a:spcAft>
                <a:spcPct val="0"/>
              </a:spcAft>
            </a:pPr>
            <a:r>
              <a:rPr lang="ru-RU" altLang="ru-RU" sz="2600" i="1" dirty="0">
                <a:solidFill>
                  <a:schemeClr val="bg1"/>
                </a:solidFill>
                <a:cs typeface="Times New Roman" panose="02020603050405020304" pitchFamily="18" charset="0"/>
              </a:rPr>
              <a:t>На этапе тестирования </a:t>
            </a:r>
            <a:r>
              <a:rPr lang="ru-RU" sz="2600" i="1" dirty="0">
                <a:solidFill>
                  <a:schemeClr val="bg1"/>
                </a:solidFill>
                <a:cs typeface="Times New Roman" panose="02020603050405020304" pitchFamily="18" charset="0"/>
              </a:rPr>
              <a:t>компенсируется недостаток значения функции активации.</a:t>
            </a:r>
            <a:endParaRPr lang="en-US" sz="2600" i="1" dirty="0">
              <a:solidFill>
                <a:schemeClr val="bg1"/>
              </a:solidFill>
              <a:cs typeface="Times New Roman" panose="02020603050405020304" pitchFamily="18" charset="0"/>
            </a:endParaRPr>
          </a:p>
          <a:p>
            <a:pPr eaLnBrk="0" fontAlgn="base" hangingPunct="0">
              <a:lnSpc>
                <a:spcPct val="120000"/>
              </a:lnSpc>
              <a:spcBef>
                <a:spcPct val="0"/>
              </a:spcBef>
              <a:spcAft>
                <a:spcPct val="0"/>
              </a:spcAft>
            </a:pPr>
            <a:r>
              <a:rPr lang="ru-RU" sz="2600" i="1" dirty="0">
                <a:solidFill>
                  <a:schemeClr val="bg1"/>
                </a:solidFill>
                <a:cs typeface="Times New Roman" panose="02020603050405020304" pitchFamily="18" charset="0"/>
              </a:rPr>
              <a:t>Метод </a:t>
            </a:r>
            <a:r>
              <a:rPr lang="ru-RU" sz="2600" i="1" dirty="0" err="1">
                <a:solidFill>
                  <a:schemeClr val="bg1"/>
                </a:solidFill>
                <a:cs typeface="Times New Roman" panose="02020603050405020304" pitchFamily="18" charset="0"/>
              </a:rPr>
              <a:t>дропаута</a:t>
            </a:r>
            <a:r>
              <a:rPr lang="ru-RU" sz="2600" i="1" dirty="0">
                <a:solidFill>
                  <a:schemeClr val="bg1"/>
                </a:solidFill>
                <a:cs typeface="Times New Roman" panose="02020603050405020304" pitchFamily="18" charset="0"/>
              </a:rPr>
              <a:t> работает как ансамбль нейронных  сетей, только во времени а не параллельно. </a:t>
            </a:r>
            <a:endParaRPr lang="ru-RU" sz="2000" i="1"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FE2BB23-2E6E-B640-A341-3EF58F1B7F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9067" y="4043144"/>
            <a:ext cx="7716298" cy="2647454"/>
          </a:xfrm>
          <a:prstGeom prst="rect">
            <a:avLst/>
          </a:prstGeom>
          <a:solidFill>
            <a:schemeClr val="bg1">
              <a:lumMod val="95000"/>
            </a:schemeClr>
          </a:solidFill>
        </p:spPr>
      </p:pic>
      <p:sp>
        <p:nvSpPr>
          <p:cNvPr id="13" name="Прямоугольник 12">
            <a:extLst>
              <a:ext uri="{FF2B5EF4-FFF2-40B4-BE49-F238E27FC236}">
                <a16:creationId xmlns:a16="http://schemas.microsoft.com/office/drawing/2014/main" id="{EE52337F-A2FE-C242-B73C-EA646639552C}"/>
              </a:ext>
            </a:extLst>
          </p:cNvPr>
          <p:cNvSpPr/>
          <p:nvPr/>
        </p:nvSpPr>
        <p:spPr>
          <a:xfrm>
            <a:off x="184729" y="2649196"/>
            <a:ext cx="11286145" cy="1393948"/>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1937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789A0E-E471-9949-9E62-A62E0E0C207F}"/>
              </a:ext>
            </a:extLst>
          </p:cNvPr>
          <p:cNvSpPr>
            <a:spLocks noGrp="1"/>
          </p:cNvSpPr>
          <p:nvPr>
            <p:ph type="title"/>
          </p:nvPr>
        </p:nvSpPr>
        <p:spPr>
          <a:xfrm>
            <a:off x="460375" y="239239"/>
            <a:ext cx="11398249" cy="1074270"/>
          </a:xfrm>
        </p:spPr>
        <p:txBody>
          <a:bodyPr>
            <a:noAutofit/>
          </a:bodyPr>
          <a:lstStyle/>
          <a:p>
            <a:pPr algn="ctr"/>
            <a:r>
              <a:rPr lang="en-US" sz="4800" b="1" dirty="0" err="1">
                <a:solidFill>
                  <a:schemeClr val="bg1">
                    <a:lumMod val="95000"/>
                  </a:schemeClr>
                </a:solidFill>
              </a:rPr>
              <a:t>DropOut</a:t>
            </a:r>
            <a:r>
              <a:rPr lang="en-US" sz="4800" b="1" dirty="0">
                <a:solidFill>
                  <a:schemeClr val="bg1">
                    <a:lumMod val="95000"/>
                  </a:schemeClr>
                </a:solidFill>
              </a:rPr>
              <a:t> </a:t>
            </a:r>
            <a:r>
              <a:rPr lang="ru-RU" sz="4800" b="1" dirty="0">
                <a:solidFill>
                  <a:schemeClr val="bg1">
                    <a:lumMod val="95000"/>
                  </a:schemeClr>
                </a:solidFill>
              </a:rPr>
              <a:t>для изображений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E56D2-683B-BF4D-AE66-729BDF0C4992}"/>
                  </a:ext>
                </a:extLst>
              </p:cNvPr>
              <p:cNvSpPr>
                <a:spLocks noGrp="1"/>
              </p:cNvSpPr>
              <p:nvPr>
                <p:ph idx="1"/>
              </p:nvPr>
            </p:nvSpPr>
            <p:spPr>
              <a:xfrm>
                <a:off x="510905" y="2886735"/>
                <a:ext cx="8000574" cy="1395255"/>
              </a:xfrm>
            </p:spPr>
            <p:txBody>
              <a:bodyPr>
                <a:normAutofit fontScale="77500" lnSpcReduction="20000"/>
              </a:bodyPr>
              <a:lstStyle/>
              <a:p>
                <a:pPr lvl="1" eaLnBrk="0" fontAlgn="base" hangingPunct="0">
                  <a:lnSpc>
                    <a:spcPct val="100000"/>
                  </a:lnSpc>
                  <a:spcBef>
                    <a:spcPct val="0"/>
                  </a:spcBef>
                  <a:spcAft>
                    <a:spcPct val="0"/>
                  </a:spcAft>
                </a:pPr>
                <a:r>
                  <a:rPr lang="ru-RU" altLang="ru-RU" sz="2100" dirty="0">
                    <a:solidFill>
                      <a:schemeClr val="bg1"/>
                    </a:solidFill>
                  </a:rPr>
                  <a:t>где </a:t>
                </a:r>
                <a14:m>
                  <m:oMath xmlns:m="http://schemas.openxmlformats.org/officeDocument/2006/math">
                    <m:r>
                      <a:rPr lang="ru-RU" altLang="ru-RU" sz="2100" i="1" dirty="0">
                        <a:solidFill>
                          <a:schemeClr val="bg1"/>
                        </a:solidFill>
                        <a:latin typeface="Cambria Math" panose="02040503050406030204" pitchFamily="18" charset="0"/>
                      </a:rPr>
                      <m:t>𝑝</m:t>
                    </m:r>
                  </m:oMath>
                </a14:m>
                <a:r>
                  <a:rPr lang="ru-RU" altLang="ru-RU" sz="2100" dirty="0">
                    <a:solidFill>
                      <a:schemeClr val="bg1"/>
                    </a:solidFill>
                  </a:rPr>
                  <a:t> вероятность </a:t>
                </a:r>
                <a:r>
                  <a:rPr lang="ru-RU" altLang="ru-RU" sz="2100" dirty="0" err="1">
                    <a:solidFill>
                      <a:schemeClr val="bg1"/>
                    </a:solidFill>
                  </a:rPr>
                  <a:t>дропаута</a:t>
                </a:r>
                <a:r>
                  <a:rPr lang="ru-RU" altLang="ru-RU" sz="2100" dirty="0">
                    <a:solidFill>
                      <a:schemeClr val="bg1"/>
                    </a:solidFill>
                  </a:rPr>
                  <a:t> слоя; </a:t>
                </a:r>
              </a:p>
              <a:p>
                <a:pPr lvl="1" eaLnBrk="0" fontAlgn="base" hangingPunct="0">
                  <a:lnSpc>
                    <a:spcPct val="100000"/>
                  </a:lnSpc>
                  <a:spcBef>
                    <a:spcPct val="0"/>
                  </a:spcBef>
                  <a:spcAft>
                    <a:spcPct val="0"/>
                  </a:spcAft>
                </a:pPr>
                <a14:m>
                  <m:oMath xmlns:m="http://schemas.openxmlformats.org/officeDocument/2006/math">
                    <m:r>
                      <a:rPr lang="ru-RU" altLang="ru-RU" sz="2100" i="1" dirty="0">
                        <a:solidFill>
                          <a:schemeClr val="bg1"/>
                        </a:solidFill>
                        <a:latin typeface="Cambria Math" panose="02040503050406030204" pitchFamily="18" charset="0"/>
                      </a:rPr>
                      <m:t>𝑚</m:t>
                    </m:r>
                  </m:oMath>
                </a14:m>
                <a:r>
                  <a:rPr lang="ru-RU" altLang="ru-RU" sz="2100" dirty="0">
                    <a:solidFill>
                      <a:schemeClr val="bg1"/>
                    </a:solidFill>
                  </a:rPr>
                  <a:t> - </a:t>
                </a:r>
                <a:r>
                  <a:rPr lang="ru-RU" altLang="ru-RU" sz="2100" dirty="0" err="1">
                    <a:solidFill>
                      <a:schemeClr val="bg1"/>
                    </a:solidFill>
                  </a:rPr>
                  <a:t>элетмент</a:t>
                </a:r>
                <a:r>
                  <a:rPr lang="ru-RU" altLang="ru-RU" sz="2100" dirty="0">
                    <a:solidFill>
                      <a:schemeClr val="bg1"/>
                    </a:solidFill>
                  </a:rPr>
                  <a:t> маски для каждого канала (1 или 0 с заданной вероятностью).</a:t>
                </a:r>
              </a:p>
              <a:p>
                <a:pPr lvl="1" eaLnBrk="0" fontAlgn="base" hangingPunct="0">
                  <a:lnSpc>
                    <a:spcPct val="100000"/>
                  </a:lnSpc>
                  <a:spcBef>
                    <a:spcPct val="0"/>
                  </a:spcBef>
                  <a:spcAft>
                    <a:spcPct val="0"/>
                  </a:spcAft>
                </a:pPr>
                <a:r>
                  <a:rPr lang="ru-RU" altLang="ru-RU" sz="2100" i="1" dirty="0">
                    <a:solidFill>
                      <a:schemeClr val="bg1"/>
                    </a:solidFill>
                  </a:rPr>
                  <a:t>Основная идея тут в том что каждая карта признаков должна работать так, чтобы выделять один признак, </a:t>
                </a:r>
                <a:br>
                  <a:rPr lang="ru-RU" altLang="ru-RU" sz="2100" i="1" dirty="0">
                    <a:solidFill>
                      <a:schemeClr val="bg1"/>
                    </a:solidFill>
                  </a:rPr>
                </a:br>
                <a:r>
                  <a:rPr lang="ru-RU" altLang="ru-RU" sz="2100" i="1" dirty="0">
                    <a:solidFill>
                      <a:schemeClr val="bg1"/>
                    </a:solidFill>
                  </a:rPr>
                  <a:t>то есть мы ищем методом Монте Карло плохие признаки или шумы.</a:t>
                </a:r>
              </a:p>
              <a:p>
                <a:endParaRPr lang="ru-RU" dirty="0"/>
              </a:p>
            </p:txBody>
          </p:sp>
        </mc:Choice>
        <mc:Fallback xmlns="">
          <p:sp>
            <p:nvSpPr>
              <p:cNvPr id="3" name="Объект 2">
                <a:extLst>
                  <a:ext uri="{FF2B5EF4-FFF2-40B4-BE49-F238E27FC236}">
                    <a16:creationId xmlns:a16="http://schemas.microsoft.com/office/drawing/2014/main" id="{E47E56D2-683B-BF4D-AE66-729BDF0C4992}"/>
                  </a:ext>
                </a:extLst>
              </p:cNvPr>
              <p:cNvSpPr>
                <a:spLocks noGrp="1" noRot="1" noChangeAspect="1" noMove="1" noResize="1" noEditPoints="1" noAdjustHandles="1" noChangeArrowheads="1" noChangeShapeType="1" noTextEdit="1"/>
              </p:cNvSpPr>
              <p:nvPr>
                <p:ph idx="1"/>
              </p:nvPr>
            </p:nvSpPr>
            <p:spPr>
              <a:xfrm>
                <a:off x="510905" y="2886735"/>
                <a:ext cx="8000574" cy="1395255"/>
              </a:xfrm>
              <a:blipFill>
                <a:blip r:embed="rId2"/>
                <a:stretch>
                  <a:fillRect t="-4386"/>
                </a:stretch>
              </a:blipFill>
            </p:spPr>
            <p:txBody>
              <a:bodyPr/>
              <a:lstStyle/>
              <a:p>
                <a:r>
                  <a:rPr lang="ru-RU">
                    <a:noFill/>
                  </a:rPr>
                  <a:t> </a:t>
                </a:r>
              </a:p>
            </p:txBody>
          </p:sp>
        </mc:Fallback>
      </mc:AlternateContent>
      <p:pic>
        <p:nvPicPr>
          <p:cNvPr id="5" name="Рисунок 4"/>
          <p:cNvPicPr>
            <a:picLocks noChangeAspect="1"/>
          </p:cNvPicPr>
          <p:nvPr/>
        </p:nvPicPr>
        <p:blipFill>
          <a:blip r:embed="rId3"/>
          <a:stretch>
            <a:fillRect/>
          </a:stretch>
        </p:blipFill>
        <p:spPr>
          <a:xfrm>
            <a:off x="8329036" y="1940265"/>
            <a:ext cx="3640225" cy="2341726"/>
          </a:xfrm>
          <a:prstGeom prst="rect">
            <a:avLst/>
          </a:prstGeom>
          <a:solidFill>
            <a:schemeClr val="bg1">
              <a:lumMod val="95000"/>
            </a:schemeClr>
          </a:solidFill>
        </p:spPr>
      </p:pic>
      <p:pic>
        <p:nvPicPr>
          <p:cNvPr id="6" name="Рисунок 5"/>
          <p:cNvPicPr>
            <a:picLocks noChangeAspect="1"/>
          </p:cNvPicPr>
          <p:nvPr/>
        </p:nvPicPr>
        <p:blipFill>
          <a:blip r:embed="rId4"/>
          <a:stretch>
            <a:fillRect/>
          </a:stretch>
        </p:blipFill>
        <p:spPr>
          <a:xfrm>
            <a:off x="1683557" y="4451705"/>
            <a:ext cx="3643590" cy="2148540"/>
          </a:xfrm>
          <a:prstGeom prst="rect">
            <a:avLst/>
          </a:prstGeom>
          <a:solidFill>
            <a:schemeClr val="bg1">
              <a:lumMod val="95000"/>
            </a:schemeClr>
          </a:solidFill>
        </p:spPr>
      </p:pic>
      <p:sp>
        <p:nvSpPr>
          <p:cNvPr id="7" name="AutoShape 2" descr="data:image/png;base64,iVBORw0KGgoAAAANSUhEUgAAAV0AAADwCAYAAACjfbczAAAAOXRFWHRTb2Z0d2FyZQBNYXRwbG90bGliIHZlcnNpb24zLjMuMywgaHR0cHM6Ly9tYXRwbG90bGliLm9yZy/Il7ecAAAACXBIWXMAAAsTAAALEwEAmpwYAAEAAElEQVR4nOz9WXBkaZYeiH3X3eH7Al8Adzjg2JdYMiIyY8+srKysla0mKXaPmhyajCY2pReaFnIeNHqQZqShNKYxjWlkYzLZiKSNRLMZybQ1WdZiWTcpdlVNdlblFhEZkRkbIrCv7g6H7w5fAIdfPXh8J47fdCAis6qrSTZ+MxgAX+7977+c5TvfOb9hmibO2lk7a2ftrP1mmu3PuwNn7aydtbP2F6mdCd2zdtbO2ln7DbYzoXvWztpZO2u/wXYmdM/aWTtrZ+032M6E7lk7a2ftrP0G25nQPWtn7aydtd9gOxO6Z+031gzDmDQMwzQM49fKUzQM4/0X113/dV73V2mGYfw3L/r0+3/efTlr/3q1M6F71s7aWTtrv8Hm+PPuwFn7C9WOADz7M7hu/cV1d/4Mrn3WztqvtZ0J3bP2G2umae4AOPdncN3P/iyue9bO2p9FO4MXztpZO2tn7TfYzoTuWevbDMP4dwzD+BeGYeQMw2gZhrFtGMb/3TCMq30+2xMgMwzjtmEYf2AYRtowjGPDMP7zfp874b5/xTCMnxuGUTYMo2IYxieGYfztF+/1DU6dFkjT3zEMw2MYxn9kGMYzwzAahmHsGYbx/zQMY+6EvrgMw/jrhmH8V4ZhfGEYxr5hGE3DMDZejMW1rzGkZ+2sATiDF86apRmGYQPwTwD89168dAygCmAUwH8XwN80DON/bJrm//mE7/+7AP5v6K6t8ovvv+69/wMA/5sX/5ovvn8DwC3DMN782g/T24IAfgngLQAtAB0AQwD+XQA/NAzjpmmaK5bv/BDA/1v1p/Ti9zi6Y/E3DMP475um+V//in07a3+B2pmle9as7X+GrsA1AfyHAMKmaYYBjAH4/6C7Zv5PhmG8d8L3/0sAfwhgyjTNQQBeAP/5q25qGMb38FLg/hMAiRf3jQD4jwH8ewDe/CYP9KL9AwBhAL8FwAfAD+A9ANsv7vGf9PlODcD/8cXn/KZpRkzT9ACYQPeZHAD+sWEY479Cv87aX7RmmubZz9kPTNMEuoKojK7A/U/6vG8H8OGL9/9UvT754jUTwC8A2E64vnyuz3sfvHjvXwIw+rz/X6h7/L7lvfdfvL7e53v/zYv36gBm+7z/33nxfhOA82uO1//lxXf/V6fc9/e/zjXPfv7t/zmzdM+abj9E1w0/BPCfWt80TfMYL63RbxuGkehzjf/MNM3O17mpYRgxdK1JAPhPTdPsh/n+777ONfu0PzBNc7nP6/9fdIWjC8Ds17zmP3/x+1u/SsfO2l+sdiZ0z5puDJJ9YZpm8YTP/Cle4rRfCaoB+Pgb3PfNF787AD7q9wHTNDcAbH6Da7PdOeG6RwD2Xvwbtr5vGEbEMIz/0DCMjwzDyBuG0VbBwB+/+FjyV+jXWfsL1s4CaWdNt6EXv09MMjBNs2kYxj6AuPq8brlvcN/Yi99l0zQbp3xuF90g1jdp1VPea774PaBfNAzjAoCfofus+joNdK1jJ7qC2vcN+3TW/gK2M0v3rPVr7m/6xRcQxL8t7Z+gK3A/RzcAFzBNM2iaZtw0zQSAv/7ic8afVwfP2r957czSPWu60Uo90Zo0DMMNIGr5/K/a9l/8DhmG4TnF2h35Nd3vle0FI+EmulDKf9vsZtNZW7zPa2ftrJ3azizds6bb5y9+zxmGMXrCZ97DS2X9+Qmf+brtwYvfNgDv9PvACyE48Wu63+u0sRe/cycIXAD4wW+qM2ft3552JnTPmm7/PwAVdLHNf9/6pmEYdnS5uwDwoWmamV/HTU3T3EeXigYA/9MTPvaV/vwZt/KL33HDMIatbxqGcQndBImzdta+VjsTumdNmmmaBwD+ty/+/XuGYfwvDMPwA8ALy/f/AeBddFkG/8Gv+fb/6xe/f8swjP+Sgs4wjKBhGP8AwP8ILwXhb6I9RTdxwgDw/zIMY/ZFfwYMw/h3APwrdJMnztpZ+1rtTOieNWv73wP4r9AVNv8xgJJhGAUAW+gGjjoA/iemaf7pr/Ompmn+CYD/6MW//wMAmRf3LQD4XwL4zwB88eL91q/z3if0pwPg76H7vO8DWDIMo4KuoP2nL/rw7/1Z9+Os/dvXzoTuWetppmkem6b5twH8HrpwQwndTLU0upbuTdM0/4s/o3v/AwB/DV0u8AG62PEdAH/LNM1/H0DoxUdLfxb379OfHwP4HrpWbRVd2GUDXcX0FrqW8Fk7a1+rGf2Tf87aWfvXqxmG4QOQRzdzbMo0zfU/3x6dtbP2zdqZpXvW/k1pfw9dgbt0JnDP2r/J7Yyne9b+tWmGYfwfAHwJ4I9N08y+eC0B4H8I4H/+4mP/2Z9T987aWfu1tDN44az9a9MMw/gFXhaPab74GVQf+a8B/O0TCuKctbP2b0Q7E7pn7V+bZhjGfwvA3wBwC0AC3QBeEcBdAP9X0zT/6Z9j987aWfu1tDOhe9bO2lk7a7/Bdiqm+w//4T80Nzc3sb6+jlKpBACw2+04Pj5Gp9MtmWoYBo6OjgAAfr8fyWQSc3NzGBsbQyQSQSAQwMDAAAyjWxOk0+nAMAy0Wi3U63VsbGzgiy++wOrqKpxOJ9544w3Mz8/D7XajUqlgd3cXuVwOBwcHGB4exsTEBDY3N/EHf/AH2NjYgN1ux7vvvovr16/jiy++wMOHD/GjH/0I3/72t/GTn/wEf/Inf4J4PI6///f/PiKRCD7//HMUCgUkk0m8/fbbaLfb+Gf/7J/h+fPnODw8BAC43W44HA60220cHh6i0+nAbrfL8w4MDCAQCODy5cuYn59Hu93G/fv38fTpU7TbbRwdHeHo6Ei+12630Wq10G63YbPZ4HQ64fV6YbPZ0G634XQ64XQ64XK54PF40Gw2sbe3h3q9Lvd3OByw2+1otVool8toNBowDAMulws2mw2GYcjccD443n6/HzabDTabDYeHhz3v2+12uN3unj45nU4EAgFEo1H8zu/8Dq5fv458Po+NjQ2srq5iaWkJ+Xxe+tFut2VeBwYGcHR0hFqthlqtJmNxfHwsRZwB9Py22+2w2WzQBoBhGHA4HLJubDYbvF4vvF4vDg8PUa/XcXR0BMMw5LOhUAjz8/P44Q9/iLfeeguGYWBtbQ1Pnz6FYRi4ceMGLl68CI/Hg3q9jp2dHTx9+hQ7Ozs4PDyU67jdbni9Xvj9frhcLhwdHaFaraLT6SASiWBwcBCtVgulUgkulwuhUAiNRgNbW1solUoYGRnByEi3TEQ6nUY+n5fnajabOD4+lvnodDrodDoyPtxXHCvDMOSznGeOiR4r/R3rWPM7/D4b18rR0REODw9lrfE9PT8ulwsAZJ1wT+tn4HrjGuIe4g/7pfvMe/H7nHPel89z0ne5do6Pj9FqtWTfcUw7nU63cPiL8eNaYl855rrIOPtiHS+Oo/6s3mf62n/wB39wYhGkU4XuRx99hGq1imazKZ3hoOoBa7fbIkhLpRJyuRz8fj8GBgbgcDhkMDlInIRCoYA7d+7ggw8+QDabhcfjwcHBAWw2GxYWFuD3+xGPx0Xo+P1+tFotPH/+HPv7+/Lgu7u7sNlsuHHjBlqtFhqNBg4PD+H1euFwOJDL5XDv3j384Ac/wMjICAYHB+H1enFwcIBYLIZUKoX19XWZXD1hnJBWqyULrN1uw263Y3NzE7VaDa1WC9vb22g2m7IY9WR5PB643W4cHBzA4XBgYmICQ0NDqNVqyOVyIri40LxeLwYHB2UjcMG4XC74/X44nU4Ui0U0Gg3ZwOwnhS8Xn8PhEOHPzcBFws/ycw6HQ4S/1+vFtWvXcO7cOezv72NlZQXr6+vY3t6WzdnpdEQgHR8fy3xXq1UcHh7iNC+Ka8i6qHVjH/V647M4nU7ZbDabDQMDA+h0OhgYGEA4HIbb7Ybdbkc0GoXf78f+/j5KpRIODw/h8/nEQKjVaqhWq8jlcmi1ujkXVCKdTgdOpxOmaaLZbMJut+Pw8BCVSkUUF1/jM3s8Hng8HhiGIeuQypz7RTctDPm8AHo2P59bv28dK936KTdeg2NPBUOlyz3Ja9Pg4GtcR+12W9Yr50Ffm38fHR3JmrYKy37KlYKRfdLPZxWgenx4L73+9bW1wWfdl4ZhyPrR17UaACeNsW40yqyCul87Vejmci+LSLHDFEzsLP+mVms0GiiVSigWi/D7/XC73WKRORwONJtNNBoNpNNpfPzxx/jwww+xu7sr11laWhIhNTU1hXA4DLvdjsHBQfh8PlSrVeTzeVEEpmmKRXX58mXY7XZsbW3h+PgYPp8PbrcbhUIBH330kVwvGAwCAIrFIkZHRzE9PY3Hjx8jk8mIEjk+PpYNQS3LPgJAo9HA3t4eisUims0m6vU6jo+PYbfbZYHy816vV6xQh8OBWCyGhYUFmKaJtbU1LC8vo16vo9PpoNlsimVIQaktEbfbDZvNBp/PJ5avFq5c/BSmR0dHPX2y2Wxwu93yOVrZtHb59+TkJC5duoTDw0M8e/YMGxsbyGazKJVKMv4HBwdi7XKzFAoF1Ot1EeAUYNbG9WTdXNqa499asbP/Pp9PhAOf32azoV6vi4Kkog6Hw8hkMlhbW8PIyAgGBgZEuQwNDSEUCmFvb082rR5DAGINulwuseSpQAcGBmCaJg4PD3sUj9X6tCqQflarVVj2s750swoZvsbxtf7me9qqpELn+uBnDw8PxdLUVjkVNZueX22l6znWlqVWHHzN+syULSc1LXC5x7Si5Ov9hLweT32dfgK737haLVz9eauBcFI7VegeHR3J5uH/+kG1S0lt1Wq1UK1WUSwWEQwG4XK5ZHMYhoFyuYzt7W18+eWX+PTTT7G7uysPcXx8jGKxiLW1NSQSCQSDQQwPDyMejyMc7hb1pxvIhWCapgipSCSCa9euIRaLwePxYHh4GIFAAMViEZlMBo8ePcKPfvQjRCIR3Lt3D4uLi2JNDw8PI5fLwTRN0e68PjU2J4cwgWmaYk1z43E8Op2OuPIUQhzDTCaDYDCISCQCv9+P4eFhbG9vi3AlFAF0Nz5dUi4uTj4VWavVko2g56XT6ci19ELhnFJQAhAh5Ha7MTw8jKtXryIWi2F9fR2ZTAaVSgW5XA6bm5s4OjrCwMCAKAa/3w8AaLVaaDabPeOkXV29qbnItRtNy0krED4z1xaVDi1djjMb19fMzAw8Ho/MSbvdxtraGhwOBxqNhqzNZrMpkFCn04HH4xGhTIOBFrDb7Ybf78fBwYGsZy2AKCz4+sDAgFht2pq12Wyw2+093+1nkfJ1LZj4mh43PabW97QnZHW1rfPC+eLfXH9cu/S2uL6bzWaPNazddPbppGe0KiXre6cJPf09Dctoa7jfjx5fq8DVStEK5WiFpVs/i7afcrS2V/J0uTH7uXpcVLwZXZRGo4FqtYpyuQyPxyMWV6VSwfb2NjY2NrC2toZKpSIWoB7Eer2OXC6HXC4nm8zj8QAAAoEAkskkfD4fSqWSWBscqHg8jkgkglarJYJ4c3MT7XYby8vLeO+99+ByudBoNHDnzh24XC78zu/8DkZGRrC2ttbjsgMQPJYWr8axnE4nQqEQWq2WWDocC1qpAETwEf/e2tpCpVJBKBSSBdxut3sWMTcnBRsn3eFwwOVyyb0oKDmOFCIaKz46OkKr1YLH45HXKGTZL6fTiYGBAQwODuL69et44403UK/XUS6X0Wq1cHBwgEKhgEajAbe7W+Occ9NsNqXvbBrXBr5q/egFy7mjoLIKCX7P4XAgEAggFovBbrejWCyiUqn0CO1SqYTPP/8coVAIyWQSh4eH2N3dxf7+PiqVijwTPadOp4N0Oo1qtQqfzye4utPpFEVHOIVzxPl0OBwy74QbKOgODw/Fa9GbUbv4WvHoMQJ6YYh+FrB+7yQhCkDWDoUSX6M1rvFkzqNVSbC/XL8UboQQdF+tCkIr2tNaPwvSim/rxr5p610/90lCXY+RXmPWfWa9hn7NCgX1u99p7VShy8BLvV6HaZo91hStAQpkbf21Wi3UajWUy2XY7Xbk83lUKhXs7Owgm80KTkyBTtyFgoYYWblcRigUEkFD/Gl2dhZffvmluOR6IPiZYDCISqWC0dFRPHnyBIeHh8hms9jZ2cH58+dx8eJF/PSnP8Wnn36K8+fPIxwOw+v1olQqiSDiYGqchhuFcEq1WpXFx7ExTVOsSevEEg6pVCrIZrPi4gEQYclJIy6qtbnL5UI0GhVoQT97vV4H8NJDYV8HBgZ6LBcqS70JAcDn8+Hy5cu4ffs23G43SqWSfNbtdiMWi8m66HQ6qNVqaDabqFaraDQaPdhav8WnLQi9gK2BH433cvx9Ph8mJyeRSqXgcDhQKpWws7ODYrEoODit65WVFYRCIZRKJQlw5XK5HpgmGAxiYKB7Os/BwQFM04TP50MwGEQ0GoXD4RDPi8KT0Am9KwoeQkB+vx92ux31eh0HBwdoNpuo1WoypxxvCi1akCcJBd2swkw3jqd24/WYa7hE46b6uxQ69FrpyXBPUTlQsWpYoV+/+ll8vA73hLW//ax5/t0P77d+To+HVtb6t/X61vG2WrjW6/azeq3C91UQw6lC9/DwEAcHBwAg1pQGp7mYOEnUmrSsms2mBB2q1SoODg6EtdDpdOD1esWS1EKTAqNer6NSqcDj8aBcLksQaWxsDOfPn0c6nUaz2YTb7YbL5UK1WkW1WsXIyIhgeZOTk3C73Wg0Gjg4OMDS0hLeffddwSx/+tOf4osvvsD777+PYDCIdDr9FddNbw7+T3y6VCr1aEg9aVzcR0dHPRAKrSVttVJ58Vq0KqybTQsN9ovusWZd8IeCmguCm5+Lg330+/24cuUK3n33XYTDYRSLRdTrdYFGfD6fRO0PDg7QaDSEoVCpVMSNp+XFMeyH0Z60aCk09ev8bDQaxdWrVxGNRrGysiLrkpYxv0uLLZvNCsZMC133j3NFg4GQRigUwujoKFwulzwT1y4DpTQAaM0TY6ZXd3BwIOwKq0LRa6Sf+6uV9Kusrn6WYT9hwXvqH16TnyXcQS+Ixg/jEJpB0K/f2iqm12FVHtYx0O0kS97aT31N6+taiJ+Gz/Ybs1dZp6ddx/pcv5LQrdVqME1TtB+tMit9g5pfY44Uvu12GwMDAwgGgz0ud7lcxuHhoeCSdFMoAPg6J7zVagl+GgwGMT8/j2fPnmF7exsulwtOpxOFQgFPnjzBwsICzp8/j4GBAYyPjyMWi4mbvLq6iu3tbVy6dAlvvfUWfvnLX2JpaQlXr17F8PAwnj17Js+isUVSifg3n5mRc6tG1XADrTkA4hEw6s2x1Fq036bk4mi1Wtja2kIoFJL+kOGgrVvSv/TGoaIklEAF6vP58MYbb+D73/8+UqkUSqUSyuUy8vm8sDOq1SrS6TT29/dF6FarVREuVmGgrQVr0Mi6wLXS0oqB/3MeR0dHsbGxgadPn4oFSYiDz9bpdCRQS3ycApfzyfHSEAIA1Ot1NJtNoYHxdQZKa7Wa9JfjSTaOxhOpWAktaGuTc6/HRO+nk6zHfhCEtfUT0uyjFfvVn9FzRutfC3ArVtpP6Onr6etbg2gcg9MEodWyte6tfkJNP1c/gX9a6zemr+rfSd/7lTFdTgIxLh3h5Pu00LSVS1z38PAQAwMD8Hq9IgjowmUyGeRyOVSrVbTbbbhcLhHw4XBYmA9cBIQtuFkSiQSuXr2KgYEBRCIROJ1OVKtVfP7559je3kaj0UAqlUIoFMLU1BQ2NjZwdHSEbDaLp0+fYm5uDlNTU5iZmcGjR4+wurqKmZkZ+Hw+7O/vi/tFWIUBQT6/lfpDV9O6MPXnaJHqTUbBzUXDxW3dKBQqVEDNZlPgHR3UIceUOHgoFBIrTQdFnE4nfD4fBgYGMDMzgx/+8IeYnJwUyl8+n0c+n8fe3h6y2Sw2NzeRzWZxcHAg1rbmder18Dq4lv4OG5/fGk32+/1IpVIoFov47LPPsLW1BbvdDo/HIwpbY42maaJYLIrgoNIBIFAAXWUtOEqlElZXVzE4OIjz58/L+A0PD4sCIhuE2C+9Oq5jj8cjViODitrY4Jp4lQVoXRP9rN9+brd1XPVn9GetWGs/S7OfRav7aG06KGX1Fq3tVS66/tFCtN/1rOuF46bH77R2kpDv19fXXdentVOFLoWepjzppjl8nAh2ilYGALGsSDjnD4Uvied0Y4PBIEKhkAgVbcnQFYxEIrhy5QoikQgAIBgMIpvNIp1OI5fLCfYXDoexsLAgSRH1eh3Ly8solUpiMd+/fx+rq6u4cOEC4vE4tre3ZdGQj6gnRkd7NSDP/mkXQ7v6h4eHPckE+tmAlxYxFRjHlRCOdg9pUXGDU4jws263W3DYer0uVqmGSAYGBpBKpfD9738f8/PzqFarKJVKKJVKyGQyeP78OZ4/f450Oo1isdiDAevNwL81Ud0aCOqHh/EZrBvdakG53W40m00sLi5ifX1dIBMyN7h+iD8zDkHrloKWEBitTd6D7jT51vS2ZmdnJT4QCARgs9l6OMl8fmLFhmEI04djYcUvOS7aGtQWXD9MUTM4rMLXOl7aujzJIrQ2HTSzBqdO6qu10VCwPp++R78+WPtutZI5V/2gCr5m5QOzWeGQfs9/EoxjbVbjoN/7r+ONAK8Qun6/vyfKSZeU1qym0miaFa0+ulh0mbkgSSD3er1C6To4OBCrWkeQtaBhX2w2G4LBINxuN8bGxoRJsL29jVarhXw+j1KpJJvu/PnzuHz5Mn75y1+i1WphZ2cHhUIB8Xgc586dQywWw8bGBgqFAsbHx/H48WPBmSnMnE5nD/7FwdWLA+gVxBTaWuhqZgLHiuNDTJYcUApXXte66DXkQ8FCiho9BwAYGhqC3+9HuVxGuVwW6tPY2Bi+973v4eLFi4K/b25u4vnz53jy5AlWVlZQKBR6sus0HETPg32hYtSYoQ7YWCPM2hqyQitsNls3a4+ZY1xn7XYbBwcHQt8aGBjoyZJqt9uo1+tCAdObizi6xo+JDR8eHiKdTvfQFr1erwTerEFTehqcK7Jf+B6f/XUbrTmrEcO1ovFytn5u96uwxX7QghUG4TjqubFav/3m0wov6Xtax8J6T37OaoxohWOFoDTkyc9pvv3rCFWrN6LH/qTWT5CfZI3rdqrQ5ebihiNjAehasrSoSBciFEDCPmkztGIpRE3TFMHq8XgQCARQKpV6XDev1ysprhQuVjK3pj6RFM9AD3Fan8+HaDSK9957D0tLS0in0ygUCtjd3cWFCxcwPj6O2dlZfPLJJ1haWsK1a9eETK8FiJ5Q64bQlqgWslwYOqjFBaU3EylqiUQCyWQSOzs72NvbkzGkwOLC14uT48g50Zhxo9FAoVAQhUk4wev1IplM4r333sPs7CyKxSLS6TSePXuGO3fuYH19HYVCQXB0fU/2g7CITgThMxOW0pa8FRfUm9KK+epFS2+HGXjsB612Wli0sqwbk9F2DYVpL0JDE7R+j46OkMvlUCwWEQ6H4fF4JNHGZrMJU4MJOGwM1rJPfK5+AcR+G/oka0wrdq24rMLEGiA7CTrQ4261Aq1enTYwuF6tAs+K8VotbasgtyrWkwR1P6te30f3Q3/GymzQ39PPdpL1bb1ev9f19ayv/0qWbqPREGuWApCTzkVFbUIoggKYG9MqdDX9hFlQbrcbHo8HtVqtR0DQ8iMWye9qy5tu9MHBAYrFIlqtFkzTRDqdRqlUwoULF+DxeLCwsIBLly4JxMDsM7/fj7m5OTx48ACPHj3CxYsXMTExgf39/R5LSE+WTg7RrqpeLNra1e621Y3j9wEgFArhvffeQ71exy9+8QupR0GLmQuK19Abg3+zPgEFDOl55KC63W7E43Hcvn0bU1NTKBQK2NzcxMOHD/HFF19ge3sb5XK5J+BDAaUtLT4/A3UaTtCbQkMvVquDn+Vvq6UDQIK4zWZT5kFvciv0pMdI90sLAHpANCD4Hc2cYebd5OSkYLuBQEAs21qthkajIVAZA76Eoxjc1QpFK1urEO6HO2pX3/rs/Vo/S/IkoWXtC9/vZ5larU69BrWCsz5LP+GnBa/eB1bBbX1dC2btfbPxebRytfbxpDGzvt9PsFo9Mv3+aePfr50qdCnA2Hlakix4Ua1WAXQ3OgUqf1MQMODCwbAmVPA7LpcLwWBQNgmtam46Xk/nepPCw0Cdzowrl8vY2NjA5cuXxRI9f/48nj59KsVa6B5PTk4ikUhgbW0NKysrSKVSWFlZkVx93k8LXb3BNezBhIN+lq/V8uhHVk+lUhgcHBRu7e7u7lfmRGeltVotoTH5fD4ZS84X6WnNZhOBQAB+vx8LCwuYn58X7vLy8jKeP38uhVk0XESoiHACn0PDJVaBy0VvtT60G9tvg1vfJ7WNbImTcuytwly/r/8mf5kKm+uL80lWAwBUq1UJHEajUUQiEanpwGtVq1VUKhUMDg5icHBQBC/HzTou1v7otaCfQ3+2n6V1kmC0Xk8LCzaroHqde2nL9TQrrp8FbhX6XFeUKZqDbh2nfgqDfdDQHF/nHuX7lAXaQ+0nFK2xKt136/8nCVz+/ysLXeKMjMS2221ZeOl0Go1GAy6XS4QxrQdaWgxqaCuEg6F5qbQK6IJbLQ+dK09Lgz/EGAcHBzE3Nyf1GQ4PD7G9vY18Pi/YZCgUwuzsrNR/qFQqcDqdCAaDmJqawtraGh49eoSZmRkMDQ2hWq32uE9ArxDiRFBjU+GQysVnomCiENHakwLA4/Hg+PgYjUYDExMTuHLlCorFIj755BNhH9D6ZDUlCiFSp/rhl3SX6RVcuHABN2/ehN1ux+7uLra3t6VYj6boEd/k/NFrsaZ89lt0/dzafjACFamVgsjx5HjpylEnWTc6UKWtEY6P9tBMs5u+zf/5vUajIddrt9vY3NxEJpNBKBSC1+vF0NAQBgcHRTmxmhqpYYODg8KJ1hadVYDo8Tqp9RM41g3fzxK1fu6ke+m1qD0M/tYCW69V/Zt/n5Q9169P2vvgZ08SetamjTUtrPs9r1Y2J40Nn9tKErBas/2ezdqsa/60dqrQjUaj6HQ6qFQqAIDR0VE4nU5JYwW6FimDB4QLFhYWEAqFJAij87MZUOPiJ5WH1pkWYlo7aReXg0JqGgMp09PTuHDhAorFIgBISchKpYJf/vKXuHLlCt544w0pCVir1URAzs7O4vPPP8fKygp2d3cxMjKC3d1dEbBUFlpT0zqiVUn3HXi52fmMWslQoFkXaLPZxO7uLs6dO4d4PI7r16+jXq/jyy+/lOvZbC95wbT6CcMQq+R96amQ9nTx4kXcvn0bLpcL2WwWGxsb2N3dlUg/rVSn0ykWfj+BoaESbWloD0e/r61TK75HRawFC//WGVJ8j4FZ9lULcioLq8DiZ/l5/Rm+x9RdNlr0KysrSCaT8Pv9iEQiiEQi2NnZEQVF5c1nikQiYkSQPkbFQaiOr2lMkR5TPwFnHRerUGTT77+OENBwkRWH1XOsPRetzDRE1g/2sApfvZb0dfr1Uz+XFQfWgv40IaiVhl6L+vmtQfF+z2Bd/9bnel0Ll+2VtRdoDSaTSRwfd6uAseYBLTlaq/F4HFevXhWXnskLFEpWdxp4WTJOc4C14NXfoZXJBWwYhmCVnU4H0WgUN27cwP3791GpVFAqlYSR4Ha7sbm5iR/84AdS6o/XLZVKiEajmJ6eRj6fx6NHj3Dz5k0EAgGUy2UReBpeoACgYNObhZtYW/U6QNHpdMSF14GpZrOJ/f19NJtNhMNhzMzMCIzy6NGjniQICiQKekIZ5ItyMwwPDyOZTCKRSOD69esYHBzE9vY2dnZ2xJIje4QKRHNw9fjrIjN6nvhcGu+zWmB6k+jAkhaY1gVthaOAr2J3HAvTNHtq1ep+6DnQG4eGgs1mE+VKod5ut5HP5/Hs2TPMzMxgYmICLpdL0sXJWyfeXKvVZE2Hw2HpN6EvGiZaCVsFpjY29Fiy9YMrCEvx/dMw335BLH1vPf563vXa1jCAVWDRej6p9bOC9Vzpz/X7rhZy/b6n72FVvFaBy/escZuT+vC6QvVXhhfS6TSGhoYwOTmJSqWCZ8+eicClxcXNODQ0hHfeeQc3b97E4OCgcD4zmYywGDQOCvQWLNYugx4svq75qxRsoVAIkUhErutyuTA5OYnLly/js88+Q71eRzqdxrlz5zA6Oor79+8jn89jYWEB0WhUEgkajQY8Hg8uXLiAp0+fYmtrC1evXkU8Hkc6nRYriFYAhaWuusZFYS3uzIVutXIcDkePy84x2t7exvLysnCaZ2ZmUKlUUCgU8Pz58x5PQePhwMsFTIESDAYxNjaGVCqFy5cvY3R0FLlcDhsbG1hZWcHW1hay2awEMDUUZA1M8fmoHK3zZrWEuLkpGLVFpf/mOFjdRO3dUHjqlF+OrQ5+6QCKhnGYSEHFpJ+FSS/ao6HAa7VaWF9fx+rqKuLxOFwul1SGs3KsmRIOvIReCIvptaCFmxWbtWKmVrjGalFpa7mfwaKNAG3JWg0ZXotN71F9Ld1nHUDmXuD3+gnCk/7vNx7W7/f7TD8PwCo0ra9rw0eva31P6//9+mP9XD/L/bT2yuSIeDyOYrGIxcVFVKvVHteInYlEIvj2t7+NW7duIRqNiusdCATkBAhGe30+n1jHOqmC1+uX6cXFxoAchQzLDdrtdsRiMQSDQaFCbW9vI5fLSVGZmZkZfPzxx3j48CHm5+cxPT0Nr9cLj8eDYDCIarWKmZkZjI+PY3l5GZVKBYlEQuo+cPPqDChauXqBAhCObKfTkZMz7HY7yuXyV05t0FHco6Mj7Ozs4IMPPkCxWMSNGzcQi8UwPz+PXC6HcrkstSi8Xm/P+HABWK0Bt9uN+fl5Ed6bm5tYXFzE2tpaTwF1KhIqAF5Du/ZUflYLlvOtNzDvr4OEmrlCoeRwOCTxwrpp+rmeFJwUJtxIFKa0vrRFzIQbltrU3gmfQSe10FM5OjpCuVzG5uYmrly5gmg0Kok7vI8OmJLrrK1Vrlct6LUw1Ztdj00/qKAfZGBde1bYwjoP1mbtB6/Vz61m/3Rf+vVB9/Gk7+v55Fjpfuu+WS1VLSytwvqkflt/c661pduvj/3Gvh8U0e95T2qnCt1EIoFMJoPl5WXJSe90OoIlttttDA0N4Vvf+hZu376NSCQigS4AkttOsn+xWBTcl1aaHlzgJaakB1kPfqfTQaFQwL179/DgwQMcHBxgamoKt27dwhtvvIFAIICFhQVcv34dv/jFL4QylUqlMDw8jMXFRWxvb2NyclJOtxgdHcW9e/cktTiTyaBWq2FhYQEjIyMoFArCSaZ7SKqUDkLoTUbF4Pf7pVgM4Q7WtAAgn+NEHh4eYn19HdVqFaZp4v33u4V45ubmsL+/j2fPnkmyBvAS6iC7gBuep0ykUimcO3cOhmFIOi9r5B4cHPQkCVDg0qoEXlo6VsuOfdZYLi1eut3aqqfFJwvvxWs8bUHj5Rr3ZaNVrDc2BS6fgeOvLRqfz4epqSn4fD5sb28DgJTiJOSlrWXOJS3wdruNvb09VKtVDA0NwefzIRKJSMBSY58UvOwvx4YBNiukwjG0enYnCT3r/3xNNyuEor0tfX89rv2ENJWptqR1n6iU9H2s/TxJ8Pb72/p/P6+J99XX7zdG7K+1aU/DKuD7jWu/fvdTivzdT6n0a6cK3e3tbWxubgKABIgoJIBu6u23v/1tvP3221LI2jRN4eoylZSpk8QfGfghwd5KSdGUIbv9ZZWuZrOJZ8+e4Y/+6I/w6NEjYUwQ8vD5fJidnYXP58PNmzelz6ZpCka6urqKJ0+e4ObNmzKZdB1N08T3v/99qd1Afm+hUIBhGJKEwOpotE71RDkcDni9XsRisR4XORAICLWIAT4G0zhxFFaG0a1s9eWXXyKZTOLChQsYGxvDhQsX0Gg0sL6+LrUUKHAZVCR7IhQKYW5uDu+++65UT9vb28Pa2hr29vaE/kVmBf/WyoUbjwLVNF8WTqeQ15ADF7Sm7mnrTisofkczK7TrqCENCtxIJCLKg8KN92R/tEJ3Op0YHR3F8PCwnITAe1JYsriN3+8XBgOfmQKMRfkJU0SjUQQCASnArwMyGipiEJewiLX1gwasQlFbdVYIhmOpr2e1/PQa6Xd/bUXSU+gnuKx1KijArMwT/taekPU1q+AjRMGm769x45MU0uu49tbxPymAd5LF2k/As/UzGk9rpwrdpaWlHsyQ2p2L+ubNm7hx44YcncIg19HREVZXV/HHf/zHWFlZEfK4w+EQ15iWDmlg+uF0QODw8BCFQgFbW1v47LPP8OGHH0rNW26gdDqN+/fvC70tmUwiHo/jO9/5DoAu64KY7ccff4zl5WVsb2+jWCwKrke3cXJyEr/7u7+LDz/8EA6HQ6hb5XIZPp8PDodDXFUKWS4IPlMoFEIikehZKDqNmPQvHTzSOBsVUaFQwN27d4V9MDExgUKhIMcEkXcKQJgLAwMDCIVCGBkZwdtvv41UKoV8Po+trS0sLi4ik8mI0KFmZgILE1WsbpfeWKw7oDW/xuj5A7yMyGtWg/YOuFZ0OUH+cNza7W5VtHg8jpGREWSzWeRyObk/1yZxd00jpFfF+sw6bZjKstFoIBAISFp5NpvF0dGRUPhYL4Pj7Xa7EY1GMTQ0hLW1Ndl0VguWVu/BwYGsca4BbVRYrTQrdHdas37W6v7ra+sEHqsApHtPBoxO3afCZW1oDR1RKOo4goaQ+L9VmfSzrK14N/eW/l+Pl/aI9TNaX9P35k+/gKT+36q4tDDvBz9YLfRXtVOFLgMB3Di0OJxOJ65cuYIbN24gEomI1cLK83t7e/jJT36CL7/8UixgBhrIJ+Vva5aaXkT1eh1bW1u4e/cuPv74Y2xubopLqC0hXT0sFovB6/UiGo0iGo3C5/MJ/jk7O4v5+XksLi7i6dOniMfjyOfzGBsbw8DAgBThuXjxIlqtlmSrNRoN3L9/XxYo+w9AsEQuElq25CpzTFhwhnAHhR7deK2wtLW/ubmJx48f9ySQeL1eOZiTi1YfMRMMBnHt2jWxjFdXV/H555+Lhczr6wCPFnx6fLnQ9UJlPWTN9bRCChq31wvU6ipyPfXDfbmJPB4PYrEYotEoMpkMbDabQBIUBlrYA71sCfJpdREc9o8JEpz7g4MD1Go1eDwemdfDw0Ps7Owgl8vJKdfxeBxer1cK9Wu6GTce6z8QbtJBUPbRar1qVoPVkuS1rZaV3jP9XF/+bcU0KTStPFvNsuBasT6b9bp671qtYb7fz3q09vE0vFZ7TNqgsQZxra2fUNR91dY+P9+vDyf1+aSxOam9MpBGK4XCgTzcb3/72xgeHoZpdot8sK5qpVLBBx98gMePH/eQ7em2FQoFgRi0QKcVzYXWarWwu7uLjz/+GL/85S/FAukX5Qa6FnGxWMTOzg6SySRCoZC8zpx9Wrurq6tYX1/H2NgY6vU6CoWCFNqhKzY1NQWHw9FTGrJSqQjNiCcV6MnjIuMJs0xPrlQqspl1nVVdn0CTvckkcDqdqNfrePLkCdxuN0ZGRmCapmDRFCIcRxZ9GR0dxYULF2C32/H06VN8/PHHePbsGQ4ODnqUFeeTtDsNGQAvhYJ1cfdbdNZoNoCvuIY6eME5tFq42kXm9TwejyhvriM+s05I4fE7GirRbj8hLp3p6HQ64ff7JQGCdZ8ZBKZltLu7i8ePH4sSHx4eFg+O866Lw2hLnftDM36sVhevob2EfhaZHnurh6gFr/7N71mtNH5Hs1SY+af7STxa3/+0LK7ThI9VKVhhBQ1TcVw0x5oyhZ9jcFf/WJ/PKkB5Lc3q0AwprShOa/0E7q9s6XJBUUsDwNTUFN5++20MDw9LZhetCaALSTx8+FAynGgBczHZ7XZks1lZgKzZoDecaXZz3588eYIvvvhCaqNaH9iq3RuNhtSBHR8fR6FQwKNHj/Dpp5/C5/PhnXfewfj4OC5duiSuTyAQEKGsaVter7fHiud7pml+5RQN7eJ3Ot1jc0qlElwuF2q1mnyXRXk4tnpjWf/mbyqy5eVlKQhEiMaKxXk8HgwODuLNN9+Ex+PBnTt38Omnn2J1dVVO7aB7z9+0nAEIRs4oP9BbNY2Qg16s1sbnsDIVrME2jRdrQcvr6sAd12GpVEK1WpVx1xuDRoFOZNE4MaEtfbqGdqtZYIkFfgYHB6UPtVpNiiglEgksLCwgHA5LsRvOg4actHA4OjqSE5OpJNhfHXDTAtu61vlZ/R7HuV+yil4b1utYG63bWq2GUqmETqd7qovb7ZZrc9zoWZ50zX4wmVbCVsFq7a+1z1TW+rm1RdoPitHeQT/LvN//2ruwjs1JzXqP1xW8pwpd0zRlEXY6HUxOTuK9997DzMxMD8ePAbGNjQ18/PHHcnQ73Su65IZhCJ5pGIZYjNrqME1TyjNmMhkAXbJ5vV6Xwuh05TQ/1jRNgTCq1SpqtRqcTiey2SwePXqEcrmMUqmE3/3d38XVq1dRqVQQDofhcrmwtraGarWK58+fY3BwEFtbW2i1Wnj//fel4tTy8jLa7TaCwaAoDAoDbcFROPGUAb0AtKCghaEPvdTBiU6n08MgqFQqqFarUnhleHhYFj9xxng8junpaUxOTmJ5eRkffvihnDLMH72Aac3x/vqZaCUyYAV8Ne3WGhDR1CttxWnXX9eh0AkGwMtNpOvbsqaEw+GQ0yBo1WvBr1OzOT+aYWC326XKmoY9KIjJuqGn02w2EQwG4ff7JTiWy+WwurqKRCIBh6Obeq4VP5+/0+ke2aOfRyf1sN9cDzpoR3jJKjj0jxYcHEsrTqr/5nrS+Km1ca9yvhnroPXL9WDFXfXf/RQCjSMrpszv8bfVwtWCS8cXmE1qFZ4airFa21bFw/HVhoRV4PcTnK8rgE8L6AGvELqsqgR08dDf+q3fwtzcXA9XF+gOyurqKn76059iaWkJQHfh61z9RqPRc45as9lELpeTyDHvw00RjUbxzjvv4K233hIr8enTp3j8+DHy+XxP1Sk2ughczG63G3Nzc0gmk6hUKnj06BHm5ubwrW99C6Ojo0gkEmg0Gtjd3UW1WsWTJ08kseOjjz5CMBjE9evX8fTpU2xsbIiQotXEhaxrQjAoRffW5/P1YJfsow5aaMuRVhxxabqwkUgE0WhUOKKM1BOPDAQCUheDG//73/8+Hj58iPX1dezt7cHhcAhdii67xmt1cI//a5dOR9vpGXB+tcChO6pxXVrQ/AyvpzFMLYyA7gYjRcvj8aBSqci4spQoFQU3E8dVwzbELpnBp5UZBTz5yoSbKpWKzCXXLKvT5fN5KRmqaY/c7ITHtMDl+BC+YV90SryupcF1bfUOeC+rANPWpNUypiIhHKaxdzZa6sDL4CT7ycJS+l6nCZfTMFL9v8ZiTxJ41vd0ZqjV07UK837CWT9vvz71e5aT/j9JebyqvRLTpQt69epVpFKpHveR0d3V1VV88MEHWF5elu9yM9Ki4G8uRG6cYrEo7AduDAY1JiYmZBFXq1XMzc0hFovhk08+EdoQqSxA78Zn/2dmZnDr1i1sb2+jWq3iwYMHWFhYwBtvvCEbMBaLiQX98OFDJBIJVKtV/PSnPxUWAs90YwIGn6HVavVQ4PS96eJqV5lBNrpvtGhZypL1cf1+v7i8DPgQ5iEWpn/4/IQIRkZGEIvFcPHiRWQyGayvr2N5eRlra2sC1xDn5Kbk3HLuaHWRDaDdOSo3nb2mrRttkfTj6OrSh3rBUigwSy4QCCCZTALoJsNogaIFj+4D36dy43zwrL7BwUFxnQcGBjA0NIRAIADDMLC/v4/h4WHBdzudjhzSyapz+Xwefr8fiUQCiUQChUJBnk1bTDwVm0qUClezJzhe1optVtecioPtJGHQDwfWXgb7wL3GueT48bSRWq0mc0FoSgcqT7Ik2dfT+qWV92lC7SQB1w+rfdXn9Xf64dH9rONXwQX9lMPrtFOFLiPwMzMzkiSwt7cnGK3NZkM+n8eTJ0+wurraU8icVgcFia59yw3MBe3z+YS2Q4yN7iMHjwvkzTffhM1mw/Pnz1EqlYQdwCCXaZqSuMAgydtvv42lpSV89NFH2NzcxNOnT5FMJkVIMrociUSwtraGoaEhRCIRPHz4EI8ePcLIyAgCgYBsoMuXL8Pj8QhGygml0HK5XAgEAiJIydTgePD5rIC+1vwa1Oc9iD0TJ69UKnISLzclA0os48hU6YWFBdy+fRvpdBobGxtyMgSpUDrtV1P2tFUGoCcpg/elha/xV1oknH9CQ6ZpyrNbo/f8zUMg3W43RkdHMTIyguXlZYEWNBug03lZMxjoTaIgXzoWiwksMzQ0JN4V54GwQ6fzskYI+3h0dCSlJUulEur1OkKhEGy2bnGbsbExbGxs4ODgoCdZg4qAdRm4B2hlEmqgINVeAMcdeOk297PYtCXXL2DE+aCFy/tq4auVKFPdWYFNBz9ZQlQLXj1nJ7n0/QRRPzxX/2bfteKxWs4ntX796deH0xRFv+c56Xun9eWkdqrQ/Z3f+R0cHR1JsCWXy0kBG7fbLSmuo6OjiMfjQjuiWx0MBgWT40bhGWUrKyuoVCoymczcIsZLChQtAX1eGs82Y4lDprfmcjkR3uRE+nw+TE5O4oc//KG42c+ePUMymRRKGks5Tk5OYmNjA+l0GqlUCg8fPsS9e/fwe7/3ezh37hw++eQTGY833ngDsVis5+gXjSlaXXHidrQquclo5VSrVUk3ppXUbDZRLpe/Ui/ANLsHLzK7je9TuBPzHRkZwfDwsETmo9EoYrEY5ubm8Oabb2JlZQWPHz/Gs2fPsLu7KymsGrslDY1BKS4yHRijW0ohRuyYgSkAPVg8a9jqoAuFBl384+Nj4RsbhiHWJClxAESQ83Vm/rEa2MjICBKJBMLhcA9Pmhuaip0wj1ZehGH4DF6vF6FQSJJSGH8YHx/H6uqqBEyt7AwqyIODA4GDOEaMd3C82TctOPTc99vsep31EwD6ujR2qJSI4erkF60YDw4ORCjr7L1+VmQ/AXUa/KD/tioLPUf8bWUl9Lvm61jcp33vNOv9Va+9rpULvELo/uAHP5BF0W63ce7cOdy8eVMEJfE67eoRcyNcoN3YUqkEu71bqIbal8flkP9IAa03iWmaUirP7/djcHAQY2NjgpUxOkxrKxAIiGtOt3xhYQHXrl3Dn/7pn6JYLKJarWJ4eBh37txBpVLBj370I4yPj+PKlStYWlrC5OQkUqkUnj17hnK5jHfffReLi4vY2dnBZ599JrUbuCCoADgBFJjZbBbHx8di+bZaLWSzWdTr9R4ub6FQkIIpoVAItVoNe3t7EoDhoqMnQbxcW4t0Gb1eL8LhMLa2tjA8PIx4PI5wOIxoNIrBwUE4nU6kUinE43FcvHgROzs7WF5exhdffIHV1VUJhNLqYYaatjb0ZgbQly3AvmrhqINmmtGiMTtirRRsxWIRuVxOhAGr2xmGAb/fj2g0ikQigYmJCTEACOscHh6iVCphaWlJSnXSCtYMhaOjIznxl0rw8PBQrGNCJgAQi8UwNTUl97x06ZJAXRRiGmZgYJUCRAfOmPyh4bd+G1nvMd10YPZVQoPX0fQ0Uj3tdrtkWlqZK9oT63d93afXEUIn9c36/ZPc+5Pu/TpCvt97r4IRft3tVKHLaLnP54NpmlK1i2mkxOSoFbWr63A4hGLVarWwv78v2p7uTDKZxPT0NCYmJiQowcVNPBHoPezSMAyxoHWAQkd7Na+PgigSieDdd98VZXHlyhWkUimUy2V89NFHqFar8Hq9uHjxIorFIkKhEN599138+Mc/xrNnz/Dbv/3buHr1qlDYePZYqVTC5uYmnj17Jm6kYXTTeDc2NpDP52Gapghd8nVN0xSLnBQtehBaALNIPAM7wEtMlMqNdVs5bsTgWBBoZ2cH8XgciUQCkUhErDYW+wkGg5iensbNmzexsbGBx48f4+HDh9jd3RVhr/FybY1oTiwTFej6a5xYQyt6jnTgiFYb11Sr1ZJiOEynpVIhbDA2NibFxcnTzefzWF9fx+7uLra2tuQIImKWHo8HkUgEQ0NDGBgYQKVSwf7+PkqlkkAJ7A/7Arw8SYXeE8/YSyaTOHfunLjuuoAPha+GX/gctDAJZ/RjFmiogO/3C+BYf/oJbOvrhI3ooTEIywAoP08FoSEHa9+sfbEKad1OClpZLWjrPfq10wRmP4vaqiBO6sdpgl739aR7n9ZOFbqff/45xsbGMDY2Bp/Ph62tLfzkJz/B0tKScBdp7dIlY6STEAPw0iojqZx1CIaHhyUBQFs+nFxay8TpKKw1FqXTlDW1RNO5eG8Kd6/Xi5GREanRkE6nBQ91uVy4fv06HA4HxsbGkMvlBF+8fv06VlZWcHx8LNZXrVbD8vIyPvnkE8mW4iaj0iFdSfeRAoobkEEpYrV2u11YHfV6XRIbOD5ciDw0kXUhNAxBSy+bzaJcLmN3dxc+nw8+nw+hUAjhcFiqs/FkBBY7f//997G0tIQnT55gfX0d+Xy+B3Okha8Dppwf66bk5taf0TxOzdzgtWnx5fN5HB8fIxKJYHZ2FpOTkxJjILzVbDal9u3y8rLUCebR7OyzxiNZhIkZlMVisYdto/vP30xscTgc2N/fx+7uLmZmZoQ6lkqlRPDyKCtt8ZJ6pWMbXBOMQWhqlRYSVH6nCTqrJ6IDR/0EGtcPPTXS/WhQaQiIHqWOtfTDT/n/ac2qNPq1ftfT36Pw74fFWv8+qZ/9rv067ZvguLqdKnR/9rOfYWZmBt/73vcwMDCAYrEox5vn83kUCgURKjqyarfbMTQ0JBQZj8eD+fl5jI+PIxqNYnh4GOFwWCwdnuOltTixQh1pBSAJGbQKGSwjl5OLotN5mRnGc92IzxF+ALrHk9+6dQt+v19obtw8x8fH+NGPfoRqtQqPx4NLly7h/v37cs3V1VWpM0FLntQxHSgxTVOsVAolsh24yWjVsWi6y+USF1cH0LQC0q4iXW0yThwOh2RClUol2TR0HWntjY6OYnx8HJOTk6IQqRQnJydx7do1CT6yJCSDlpqHS04s8LJGhxbQViuOfeR60cR7Pn8ikRBLcnh4WNYN2Q37+/vIZDLY2NjA6uqqlPMk1csq/KmAqdjK5TKKxaJ4aBRQ2qKj8qanR1iDdRz29/clUBeJRDA5OYlOpyPBNS0QSTujErdmRHEsCatYrb1+UXe2k3BS4Ks4sRUCYBCYjdXquI6pXBkY1dftBzm8DrSgx6XfZ06zNLXx0e/9V12r33e+jtKwKuOv204VuisrK2LBavI5gw6cEC0UnU4nwuEwBgcHJfvqjTfewHe+8x2xmMl3BSDFRHgEu2m+5CsSI2PrdDrI5XJ4/vw5NjY2AEBc5VAoJEVRyD8tl8soFApot9sYHh6W44bW19fx5MkTRKNRXLp0CePj43C5XNje3sbW1hYuXLgg+KvD4cDly5cRDodhGAZu3bqFX/ziF2i328jlclhfX8fGxkZPkXIKXv4w4s9G4W6FZthXvs9n1kJLb1J+hpYtFQ8AwYnz+Tyq1WpPwXS6jzs7O3LWHRVgo9GQwBsF39DQEBYWFuSY9i+//BKrq6vY2dkBAMmQY+qyNVGBz0HYSTM3SCEkXNTpdDA2NoZz587JycyhUEjghv39fSlPub6+jnQ6LXAMa1pot54KiewEKvl6vS4/+vBRLQwYMHO73V/5jGEYEsTkGj48PMTo6CgmJibQarWws7PTk8hDhcsjfkzT7Kl3AbxMvdcuNe/3dYSMVenppq9Dj0wzknSsgP1m3/V61vc5DU6w9tkKhZzkqr9OcOp1xuHPolmt6Nd5frZThS4Hk5xGgu0koFsX+MDAAAYHBxEOh9FqtVAqlTA0NITx8XHEYrEeN5gbkC60xsL0tXVklZPTaDSwsbGB/f19ETgej0cCG8lkUhI7WFWq0+lIAO+P/uiP8OGHH8Ln8+Gv/bW/hu9+97sAgMePH+Nf/at/hUajgTfffFMsFjIxPB4Prl27JllvTqcT+/v7KBQKQmeiRWl1Vfm3DjByouiO6o2tG4WTNauLm4Dfs9lskmrMDDZdb4EKQUMbdrsdtVoNa2tr2N/fRygUwtDQkMAO9CY8Hg+mp6cxOjqKt956Czs7O/jyyy/x6NEjVCqVnvPhiFnrwKLGI/ksZH6QQxsOhzE/P4+rV69icnJS5qtarWJnZwcbGxs98AEDX1TQxB+1gOI6A9DjWTHDkcqSG4hxAACSCu7xeHqKvWtuM1/ns5JKlkgkcHh4iP39/Z6DNYm56+g8oSVdNMeawGC1fE+yzKyCWY+F1ZVmXwjDMLBL9gn3of6+DnBZZYW19bNW+z3DSVatVhZfhx3wugL3dWCOr9u0t35Se+UZacTO6F7RKuOZTxo79fl88Pv9ovmBrobf29vD/v6+TCiDQxRAHCAuXgZWNBbHReD3+zEyMoJoNIpCoSBBj0ajgYODA+TzeeRyOZw/fx7Dw8MIBoMCX2QyGQwMDAjToVgs4oMPPsD4+DhGR0fx5MkTLC4uIhwOI5VKYWxsDK1WC//iX/wLTE9P4+LFi0gmk/jOd76DdDqNVquFiYkJ4S5zE2o31DTNnpMYqCRozfJ7+mh1PYE6cwv4aq1ZusvEELl59SLlBtbWJbPEjo+Psb29jd3dXXEfA4EAEokEUqmUFA8idDEwMCClDS9duoT9/X08f/4cKysr2N/flzPeNEVJKxjrWiEF8Ny5c5ifn8fk5KSUzkyn00in09ja2kImk8He3h4KhQKKxSL29vbE0uSYMBBrhQd0EgY9NH3SMRUSYxFkSJDnTI641+uVk69pmfL7DodDSo4eHh4Kw4b4vzXNmMFH4umkcDFYRwWm6XT9GAonWbNcb/qzOpjW6XQkaEiqGyEQfkZDSFyDmk6o12k/odhPYfD/fu2bCL+TgnKv+/7rfqZf0xCW1bA4rb0yI212dhYulwvFYhHr6+tYW1tDNpvtwas0tri/vy+Y0MDAAPL5PB48eACXy4VLly4hEol8Bc/SC478SE6sjtxyY9F63tzclGAVrR2ezUbBR9e1Xq8LK2F4eBgulwsHBwfY3d2VugpbW1s4OjrCw4cPcf36dUxPT2NwcBCffPIJ0uk0KpUKfvu3fxvhcBiBQADFYhGmaWJvb0/uSeqQFjQMZGjoQRcB6heg0vgYr8HP8nX9voYzeG9N36IQ1EKI+Dg/w/7l83mk02msr69L1hXPBmM9ArIxxsbGkEwm8eabb2JzcxOffvopFhcXZX1YeZecQ5ZHTKVSOH/+PJLJpCScbGxsYGdnBzs7O8jn80JrOjg4kHgCLVwAAgE4HA4ZWw1dEPqyZoRxLJkFSEuPc6XXKS1zpn/rTXp8/LKKnmmaSKfTUpuBB7oSZ2YGpcPRrWCXSqUwODiIer2OnZ0dYZ5oeIHrxCoYOKZaCPRr1u/p52cwmt8/iZbG9aQF8avuq7/fD2O2Ys3W9nWs2373POn+v0rTisQao9Dy6rR2qtAdHR3F1NQUTNPE7u4ulpaWZGFwYxPrsdlsckIEXSYAcqz4p59+ikajgcnJyZ5jqjmRzNyh5arrO1itNLIggsGglKLjBvN6vfD5fD1BFF6fNQcCgQAikYjABKurq/B6vT2Un08//RRvvPEGQqGQBAM7nQ6y2SxMsxtVJ446PDwMn8+HYrHYE3ywakE9aRSUumnMlsJTC1lt4WpLhM/I71AJcQHodFh9L+BlAREdzLLb7Wg0GiiXy9je3haGhNvtxuDgIGKxGOLxuNSvCIVCGBwcRDAYxNDQEC5cuIBisSjKlxQy7eYPDg5iaGgIiUQCwWAQptnl46bTaezu7soROZrjvb+/L4WESM1j0SRG3XUVNwpcegS8PwOxhFoIe9G61Cm6+odZlXrM9XyQ2UCOtdfrRTweh2mayGQyPTg9rdzR0VEMDQ0JJm0tTqQF3jdxh/u57lwjmubHpBSOE5+ZRW9o4er19XXar8Mi/brffd1rnhQQsyqKfte2MkmAV58ecarQnZycxODgoBxMubi4KPxU7fZY0zmBl8VEyEDY3NxEvV7H3t4exsbGMDw83EOmp6VLIaCTL3TwRdOONMXIbu+WNqQrTBoZWQRM4WUa58jIiJyZlcvlJFnBZusWcnn06BHu3buHGzduwO/3o1AowOVyyVE7f/RHfwSbzYbr168L9re7uyuwC8dAQwOcSG3VWieM1honzur26fHVsIxO49XWpcY4rUJeKwMt8K3KQo818W2d8RWNRoVlMDIyIjU69MbUCRAUOrT4tDdAhep0OlEsFuWEj1wuJ24w+0DqFbFsWh8Urjr+wHVIBUSrlpi1hiB0FqRmZXB+fD6fBJh1JiLfJ05eLBYxNDSEc+fOwel0ynrTtEEGgU2ze6QUoSIdyOI64TqyYrNsr3Lz9VwAkLoenU6X6UPFzfEbGBiAx+PpwXhPwnRPal/ns3ov/CpW7q/Sh5P6c9q1tUK0snT6tVOF7vnz5+F0OrG5uYmNjQ2Uy2UAL89L09FhaxYOhQsZCZ1OBzs7OyiXy0in0xgdHRWiPgWdTumky8gHN02zp0AHrQricG63G2NjY3Jdpn4S5giHw2JBM423WCxif38fg4ODCAQCmJ2dlYBSpVLBvXv3sLCwgMnJSfzxH/8xMpkMQqGQWMOff/45jo+PcfHiRYyMjAgh3+oy0WrQgkaXUdRa0+129xwwyaahAwp1rfT4v7akrbQWzoO2nimk9HV5LT3HmrliGAbq9Tqy2Szcbjf8fj8WFhbwzjvviBfDBcjPawWhcXzOCbFdp9MpEMbh4aFQrDg2tGy9Xq8odVquDJIBEKFMDJe4OS08jWvT4uMcaUuQAojCmq/7/X74/X7xzmiIUMkyPb1Wq2FqakqSJ7g+KPjo2tOq1CetsPHaei77BVtfp3GvWq1oNg37UelQ8NODY3+srZ+A6mdFWveH1Zg4qZ3GENACUq83/n9S//T7r3rvpO9rGcj9fVp7pdB1OF6efGsYhmg+YlOaLqY3PV06Cke6cuVyGbVaDblcDvF4XJIVAMik0pLSQQpem8KKrhsDUYlEAm+++SYmJiaElkaLpNPpFjI5ODgAAMnRD4fDKBQKGBoaQiqVktOPP/roI+Hfrq+vI5VKwe124+HDh8IXHRkZQa1Ww+effy7c40QiIUficJPyh/AHFQqtDI31MppPi1+Pu4YddBaePk1Dg/n6x4ozaYGuA10cZ97HmoJMaEYfTsr+maaJoaGhHrJ9uVzuCabxdSpQVpfjnBI3ZZYUPQgNl+iAl2EYwhrRQoBwCPFdWqT0eihY9SbWY6WNBa5b7Ukw0MYNxsAwx1NzjovFIkZGRjAyMiLwQTqdludmgJrZcFQu2rI8SdBa2+tYuf1eo1Wvs9M4JnqtvE6g6CRX/XWb9rKs7etgx68jLH+djXuMivu0duq7wWBQFqu2SKxandYn3TstLHVAg99pt9tSrCWfzyMajcLj8ciAs+C5xtJIW6LmdbvdEhDzeDySUhyPx8UKoRUNQDBKnvIbCATEDeamrVQq+N73vodsNovl5WWptXv+/Hlcu3YNv/jFL7CxsYF4PI6FhQWMjo5ib28P6+vriEQiSCaTSCQS2N3dlevqY4mIG/IH6LrAfN5arSZKisqEgldH27UwtEavrTCB1SrR0WlrIIDsBKArdEn9omXOYjI6qMQkips3b2JmZgadTrfqF4OuLE7DazIJJhqNYmxsTBar3tAulwvRaBSdTgd+v18KI5XLZaHWUYgTGyUMwxrEmkGjBa4eK9IgdToyAMGGnU6nCGl9zBIFC+EJjocuhsOxZyW4iYkJLCws9FyH835wcIBMJiOZkboamcbxeW/gqwLotCDaSUKQ1iAVgNfr7Tm/j3tV0/H0nn7VPU+zLE8LoOk5+ibY8Tfp0zdpJ1nwv1Igzel0SgBKk92t2Jd2TXljblRddIbXo6XGVOJyuYzBwUGhJWmuLvE2TTHihgiHw1JTIJlMivCmoCMOTAudLisAKeJiTcUcGRnBrVu3UC6X5eSCQCCAy5cvS5UyoIt3v//++/in//SfYmdnB7OzswiHw5icnESlUhFqHIWqFrw8sYKKxOl0olarCXyjBRAtXj0PGlvTbpQef6CX+aBdLi5A3kdfQ48HmSGaM9put0Xgkhf91ltvYWFhAZ1ON3nl6dOn+PLLL5HJZOQoeq0cCKGEQqGeEo208PjDIBu9lP39faGNHRwciNtLr2tkZAThcFjceFqsfBZNRdRCRLMaKGT4t3XceE+NzROHJ0yhlZfT6cTBwYEkTlCJ6hKRrCtN3jmr7VF4W/vwdQWRFefv54bT2iXDgs/KQDXHSqcBv0rwWv8+SdBaA82nBaW+jnLpJ2S/STDypGYV5HqNnNZOFbpauLLaFPCSN6sxXCvVhiwCFtGghaNdGM09ZaSaHE1mN9lsNnEXiX/RUm21WsJECIVCstgpqDXrwTRNySfXgoQCrFqtYm1tDc1mE2+++SbsdjuWl5cliy0UCgkOTIz41q1b+OKLLyTPf3h4GHNzcyiVSshkMlLTloKF40gFQ2FIjFgXQdcbTOO5bFz0VqGrrV9eh5+3blpaVbQ2dZpwP9eWlDx+hll+U1NTMAxDWB8ffPABGo2GCBwKNputm4HH6xSLRcFHCWNRQVNBURAwPTkUCknRpVqthlarJUHQsbExOJ1OFAoFmXedTckNoQWGFrB6zGw2m1jxTqcTuVwOe3t7PR4Hlbu2klnKVB/Fw0Cu3++XoFq5XEYsFhOmCBM1dPIFoQaNK/+6AkxaQGklroWSZoPoUzq0+6wF72kC7TTjQAvWbyIMtdCzwgq/Lsv2JPzZmj1IRX1ae2VyBC0TWo56ATDKronztOwoXGw2m9RrYEcByGRyI1Cr2u12VKtVBINBsRw8Ho9sQAZcbLZu5g/vqYtEW/vPQdDpjEC36EmhUMD+/j6++OILrK2tYWxsDBcuXMC3v/1tvPHGGxgaGoJpmlhdXUU0GsXU1JSU+mNAbn19HdVqVQJyLGGp6/rSWqeVODAwIBFjJlRwo3JTcxNyojVsoLEjClJ+Tm8i6ybVQphjozeSFu58neNPz4HWfzQaxeTkpCScrK6u4qOPPsLTp0/lzDYt7Hh/ZmBxTZB+RzgmFotJIJTpu1TYXFt+vx/5fB6VSkWsS3oyeqyp2LXlSgFp7Zu2thgcfPvttxEOh/HkyRN89tlnkjbNjDZaq7rMKJ+RViEND8MwkEwmJQBnGIYE27gfSN3SBg0L4PM1KsNXbe5XubvWwBy9Im2xaQPFmiVHRf66iuAkzNXa35Pa69znNAv7m7aTrqPH4uvc71ShS6zHemSM1rgss0e3nhaurq9AV5TprnS/2aw1HBiFtmY0aW3LCDf/p3WkLVugd6KYnmua3RTVTz/9FJ988gk2NzcF4mg0GvB6vbh06RIuXrwIt9uN7e1t3LlzB8PDw3j//ffhdDqxuLiIw8NDwZHJgqAFy404MDCAQCAgVk2hUEC5XJYIPK1cMjVo8TFpgZPLyDnnRZ/1pV1EChVtxXEctDVDhaZ/07qhK04aHpkA/D8SiWBubg63bt3C2NiYcLEfPHiATCaDdruNbDaLw8NDhMPhHtqZ3++X+9O6Z6IDkxqmp6exsLCA4eFhmV9alPyuz+dDLBaTLDham51OpweOCgQCkubKTa+tESpEChin04loNIrp6Wlcv34dFy9elDUeCoXwySefSKGjg4ODnoMtWVOBioGp0ZFIRE5FYWnJYDAotDJmhtHKbbVakjXZaDTEy6OAo+Lr107b8HqN6LVEZoQ+Yol7yLrv+gn702AGLUt0307CQ/u106590vd+XQIXeDV1TMN1zBU4rZ0qdGkl2O12qeRFC1QfN00hQKqWpnzZ7d1DJjmpPCGh0+mI4GBn/X6/sCNYP5YVvah5w+GwWL36hAkdqNMLgwuHLman0y3q8uTJE/z4xz/GkydPBLMi19Plcgm7AQB2dnbw9OlTpNNpyZ569uwZdnZ28N5772F+fh5LS0vY39+XFFkSzUOhEKLRqPSBFhmVWKlUQigUkgVPmpPGISlIgJfCU5dK5HNqzJFUOU3k51xyvjSzgtfWEBG9GLrLrEs8NzeHK1euYHZ2Fq1WC5ubm/joo4+wuLgogp2861qtJv0ktMCi8ww08Rn39/elL+TYcg6s1j0FD8txMiOQi58lLGll8vkZDCSkxOAq0C1OfvPmTczPz0vWYyAQkHG6deuWHB20urqKp0+fiqJnwlC9Xke5XEYwGEQ4HEYoFEIsFpNraYXI9V2r1STrjvPLwB89ICZm8Eezhvq1kwSFFrxcO4ThtCCk1TswMIBQKNTjQVohsNfBUrWr/6oAVD+D6bTn7PeM+rduVsaKFYLQHqCOrdCz1/3iWqVRwNNZEonEqX0+Vegy0np8fCwpn36/XxYKgwfMSGJ6LAF3bhzt4kejURGidBdpqWpaVKFQQDqdRrlc7gm+tVotsRwoGHS2mp44CgC6loQXSqWSnJKrS9fRAtXnj5mmKdzdWq2Gx48fC/3nyZMnmJmZwblz55DJZOTzhmEgGo1KnQJdMMXv9wvVjZuMAhmAWF2cTI/H01O0Rk++tuzpERCX1bgtBTAXhw5s0gplPQG6w1QKgUBABH4gEMDU1BQuXryIyclJOBzdY9Hv3r2Lu3fvCj2LQooBIgpyJqewLCLxXpfLJUqZR55zjZFapmlemorHtTYwMCAnXvA5vF6vCBefz4dkMom33noLo6OjME1T6kZsb2/DZrPh2rVr+Pa3vy2nazDrjXABA6Cjo6N48803kU6nAQCFQkHWk05UoZXIDD7S2FgitVqtolAoSPo4FZVOjKDRQEhHewpa6fZrJ1mXer/o/ynENeeepx4D6Mk41YG9fvd8HabArwtvtbaTAmj9cGuuKW2pUi7RAySLQ+PunAMG6Klkeb7iae2VJ0ccHBygXq8LhsqsL7rpxNeogXXKJy1ZbjpNXWKnOfEUjtZTI/iwtJD0YZBckJr2ozEq/qawooVRKBSwsbEhKcf8LMn4XJCFQkEEMK2YtbU1ZDIZuN1uEd4//OEPMTk5KXgiLTJaW9wcXLDEg4+Pu8W5udnoOrbbbcRiMaRSKTnVIJ/PSxRcZ+5Zub6mafacRGFdWMRNWWiFwozBHB2F166S0+nE+Pg4Ll26hOnpaQQCAan2xkMjrfOjGRacS7IDSOGjMKZwpTVIpcdgJ61anSXGsdSUL9LrbDab0ALJ/V1YWMDY2JhkgM3OzmJubg7b29s4OjrC9PQ0QqGQXEMHfLVwZ9yCp0I3m00kk0l8/PHHcvwTx4L9YGp6o9FALpfD0tKSFI7ib43fU+jSo+RGp4VPmE9bqP2EWD8ogApV07+Y0AFA6JvtdlssXUJzXEecx28qOK3KoJ+Q/HU1Xl9btrw+n51KjRmCrLlN+aU9D+49nhjN+WU6ubWUq7WdKnR59DTpOdYTIWhN0GIiLmg1zTXGqt0aWlgUIvybwYRyuSxWgIYYuCC126ixKDbtBvG94+Nj5HI5pNNpWTR6whuNhlDZKpWKWBkulwu1Wg2ZTAa5XA7RaBSRSARLS0u4cuUKEomE4HB6Uoi9ceI1v1kHL/RndBSbQr9QKEjdWAZfSD8CekF9CmCdvqvvS6HLkxeIpxJbBPAVCCcWi8nJDaw6Vy6Xsb+/LwKBljarp+nSjvr5KHxZ9J24Kou+U+DZbN16HuFwWAQdi9/r9WWa3eOQtHXPhAWXy4VUKiUeGQ0E9oOnPvDcPyoCjpsW8Fzj7C/xWZfLhQsXLogg/OSTT0Qo8RpUuoQ1Njc3USgU5OQLKg0yPdg/rnmOK+Gn0zLD9JxzXrhftTWnMwc1354WnD7bjgqY86IpeBRo1nlm6wc1/CqtH6Rx0hic9DrXDpU9YUHWdGHgWPfXGlzkGFqhzVe1U4UuXR9aWMzB5sLjRHFz8X1tdVHQ6MCO3pi6GLrW9Awm6A1I69oqaLXG1j+6UeC2223s7+/3HKeigyo6a4lW4PDwMCKRiJxWsLOzI2T3Dz/8EE+ePMHt27clgPT8+XOBXGj9WiebY2gVHjyBlhg0KUhDQ0PigpbLZVQqFSnCzcps+hhvBsS4iQCIwGXfSM4/PDwUZgItbQp/uubxeBzJZFIULguK7+3tSbRdZ4BRkep54LxprI59Y/9brRYGBwel341GA4VCQTb9zMyMWL1U5lyLHo9HTmimh8D+cv0dHBxIii1J/9bUYg0tcM40tkelSMXCYPP4+Di++93v4ujoCHt7exJM1t4cA3C1Wg2FQqGHTsf+sK/aU+F9OL/WwCjXr17v2orl+5o7rzFhfpb1Flj3mp6npvJRkOs+niRsfh2WsLWdJthOE/BW5UkMloe3knpKS5WKk54TFTZlg04Wo/GkMzhPaqcK3a2tLYEXyM/UArcfnsr/+wkVupWs7kXidafz8kQBPowWIvw+LUguUo3p0QXU9Ce92Pm70WjI0TpWojsFsLasgW7wZXR0FDs7O2i1Wtja2kKz2cT09DTu3LmDpaUlXLt2DZOTk6jX63jw4AFGRkYklZn4M60XCjYt6LR1opUXn5PBNMI50Wi0J3GCQo4TrrPY+D/HWQsYAOI2UUlyI2lrRgcrDcOQcczn89JfXSFLJ7hoy57zwoQGzY/VVhUj+9zwTN3O5/MIBAIyLlYFq7FJKh+676xrwM1DxUMYjNCY3pwUWLyHtt4bjYZAcOzP5OQk3n33XTx79kzqEmt3nUaMTvXm2mQwV8MyWrhybDmv+pTm0yw7vVepsKyJTVzreu/q+3JcrAE3PpfVyNEeLZ/jdXDeb9J4b90vvY713iJ0RkZRPB7H0NCQ0DsBiGImxEUGCcsBaOqc1WvXSv2kdqrQ3dnZ6amwzw2khSkfRrtjWpDoSWcmDusv0IXWacO6LgEHktei0Op0OhIVZ1SXNB1+R+PFwEtsl4XO9WLXm4wanHgZ0M1eu3z5Mp4/fy6JDzzePBaLYXt7G+vr61hYWMDx8bGwM8rlsriuDEZQsegMP97HykDgIuCCp6XD56Yg1amaGufWz87Nxe9o67rdbgsmpYvH0MPR1hoAUZ6sZREKhWTMrJAP14KVQ2112XQiC4VlsViUU5r5+ZWVFQDAxMSEbBT2l9anNhKArpBlvQweRaTXqXYbqZg01q9daD1nxMd51hpPux4dHZXPhMNhYauQtcFsR30PrSytApcwET1E0hqpuPt5dbqPeg6oYDS8ZRVQVoyYa4TzpCEx7v/TrDte81XWqxXq6wcV8nUNJVkrEOp9pKmojDkxoSoajcoaogdCL4TQWT6fR7PZRDwelwL/XMcaUiMsWSqVJLP0pHaq0GWpQoL8+kFPGmQOABcDXVq6MwySaY0KoOd6WgDScuHm0vhXrVYT648BGC10tFvN75TLZeTzeRHMOtWTE0o8k3SpdruNubk5zM/P4969e2g2m8hms0gmk1hYWEAmk8HKygrq9TqGhoYQDoflmBYeX8/NTAuJ7jsXAnE/q7XJ59HcaI6tpu1xbMlU0GOgrWbgpctINgipbDwZgZYqObaDg4NyejI3P48D0vxZayKH3vDasgZeJmHQc2Egln0/Pj5GrVaD3W6X+rTMAiPumkqlxHoFXh5ND6BHcdPCozDV3hM3DS193U/CEYxtuN1uSdGl9Uo6JYvb8DrEBCnk2RcqK0JCAOTZCSdRIGuhTMVLS1e7/daEICo7bZFx7rUQ5z36CTqdFaehQT1mXKOval/HurUK537ClnuJSo9zwvVDgauNOV0TWge8jo6OsL+/L4fCFotF+aFxCHSZXDxhhnPPtUQqLE+IZqmAk9qpQnd/f1+ELl17HQjR2BIHRScrcEGwAA0Fg860osuiAxRacwEQ65f30XUIeCoEXS7tzmoohFY2T34l2dy66Oh2RqNRxGIxoTB5vV689dZbEqk3zW5xlVu3biGbzSKTyWB/fx+zs7O4cOECPvzwQ9jtdoyMjIgr7fV6BfchZs06Epp8brU4AIiQBHoVG4CvCHUNq2ialU6o0BiqFVfXwpwnbTDNmrgzq2LRfSetjffTgVWteGlZUjlQGFm9KNM0ZV4JnxBf5/wTe6dCocejYSN+j1YiNxEDYfy+9iI49kdHR9jZ2cHW1hYqlQrC4TAikQgCgQCGh4fFAu90OmJBFYtFKfdIIUKXvt1uyxgwSEqPRhd8opDTCkwrUCskYA0gWwU2BSUV4/Fx73HvVktZW9ga1uD6swo19lF/n5/Tv9kX3U9rn639sP7PuSZzIBQKIRgMCoRHZasNFx300hSwarWK3d1dbG5uIpvNolwuS6Caa5seZigUEqiBxytpjH5vb09Opc5kMjitnSp06QbRzeSDc7C1e6IDGnxIWg20qBwOh2hILmyNnWnXR29cDqJhvDwCmrhJs9lEqVRCJBLB4OBgz2QxcMDF1Wq1UK1W5V5WahOzx5jkQY1IZTA3N4eRkRGp0UCs99atW/jpT38qaa03btzAysoKSqWSJASYpilWGbOwOK4UxMR6GcXXqaQcN9J99MLiGJKJQOuYG0yT7okNU9DrUp38HKEKVhbTQTcrLHJ0dCQJBgxKESZiH7iZaGESCqKLTLeOFhiFLDFlJpoEg0E5u87pdKJarcI0TWE0MG6g+c/aIKDw5zNw/rX7qaPWhtGtG1woFJDJZNBoNGSMKbQByLw7nd1jiGw2Ww98QIvs6OhILF+uU54nR8FMY0LPLfCSgK8Lj2vojkrGClOwaaiP7zFYqK1LKlUqKnpYun4FP9dPUOqmDQj9+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OrDNbU7R4iAi51Km3NEqhQpgZxP8rL5N6/tcrkQCoUwNTUl6dr6BGKuT1oqdrtdzuOj9crauwwc6uLoHFeOKa1Xlv+kZ8BIdqVSQTwex/HxsRzGydR04oTEXK2YKa1IXeOZCRlWr05TlLQXyB9CS9qa1fi9blSC2hLVMIt+jx6Ppmhy3/eTA18HQujX9HX6BQW5XnnEE5NNbDZbz8Gs9ER0WVc9/mTWlMtlZDIZgQN4vJT24qmoCWUy65FrjXt1d3cX6XQauVxOPJ3T2qlCV1uzGgvS+CDQm4jA3ySGc8ETP+XkaMK7Fm4cHLpfesCpxZjBxHJ4rJ3KDU2LmQv0+PgYBwcHODo6QjAYxODgIAqFgkw2+6g5x8DLOqxcmMFgEGNjY1haWkIsFhNtmkqlcO3aNezu7iKfz8Pp7J5+sLu7iy+//BILCwvw+XwSeacFoS1ZCk/ipa1WSyxjDeVQ6ejgG9CbVUSrntpa8z01d1S72JwDnWdPS9jqunIDstpbLBYThUXvCIBAABSeFBzlcrnHorNGubWQMwxDmAsLCwsYGhpCp9MRF78fb5VCS1vYtEhIo6MlT1eR9EQKPY4Bs9ACgQDK5TL8fn+PMqL1Sstcp0tzvnhoJRsDLxom4yZn32mdaUVGyE73kXtIGyTWfdnvf46xDlLroJoOunJurFauXhMnyQ8tnF/1Hauw5f+EE2KxGMbGxhCPx8VLKpVK2Nvbk6JJx8fdQxAYf6BFSqXCZJRSqSS4LRMetMDl+GujjZ+PxWLodDoSsKUxx3vQQDqpvbLKGB/eGrnV+JNuVlwPeHkmlKZzactMU1T44/f7JcIYjUYRDofFzT06OpLUy2KxKBgjg2osEKKFOa2neDwuNW9pyVMYMCCnOYo6qj4wMICRkREMDw9jaGhIav+GQiFcu3ZNstQYiAmFQsIJPn/+PHw+Xw8rgjgkLV7iSFwYWklRaXGhUXhyM2p8kvglrTjez2rF0iOhgNEuLN1tKgXOCyGaWq3WkzVGq5IpkFSMpVIJpVJJito4HA6ZM64RrgMtcO12u9B5eOhlKpVCPB5HPB4XQc9n4AYfGBjoKTpEK4gCV3tDTBMuFAqoVqvi5rNanObrjo+PS+CKgp1jzWQR4KXyo/ImhYjPRAXAja4bBaqmT3Lv6HkhoV/DNIQFqPD67U02TefrBy9oPJiv6d+v2/pZrPo6/eAGK4uBzzo8PIxUKiUHFzSbTezv72NzcxPb29soFAqS8DM2Nibjpj1vCl2uXR3Q1HtNwwoUwLxfLpdDIpGAz+frwblPCkz2a6+sp8sFoF/TA6opN3RRCdRzAWkuraYO8RrtdrcmQSKRwOjoKFKpVA+9h+4qN3ypVMLu7i4KhYIMVr1eF23HTDD2DYBYG4FAQDaQ2+1GOp2WzCVSQriIqbV0kIeF0wOBgDyDzWZDOBzG3NyckN6Pjo6k8AULo0xNTaFcLouFSeFAF1kHsnK5nCRAAJDUVWLYpKU4HA7JyQcggadOpyMWIuEBFlahsOH3+Rz8W1tVHENthReLRTnpoFqtCpyj6x4TFmHtDGbzlUolqd/BZ2W9CS7ywcFBXLp0CXNzczI2TEMm71Xj37QydJCEOPXBwQFyuZwkF2gLn8Ez8oC5trlWWBdEByKpgNrttqSJ6/uzNZtNEdhUJFzrvC+VhKaf6WA0vTSd/cbPW5NcGCjWG55K7KT2KhL/61qzvJfeb2xW+EEL4pMEPpvNZpPEnPHxcQwNDcmaymQycpzW3t4eWq0WEomElMnUnqH2JmiQ6KQvHZtiv+gBaCOpVCphe3tbYgr8jqY6vo5iemWVMR0UYYeIBXGwNdDN97XA1WnC1N68NgtFX716FTMzM8KDY/SYdJ5arSY/PCJnf39fhL3dbpe8dpbbOz4+lnPSaFWQ5Oz1ejE0NITt7W2xghit93g8InR1xpDT2S1mnkwmpaYvJ4TFWphFVSwWhUv68OFD3L9/X9gLxEGHhoZkIbGP9XpdLLdsNotardaDxXEsdD0Kn8+HcDiMw8NDEdR0jev1OoLBoOCdwMtCOjp6zedjhFczC+h+05VbXV3F7u4uisWibDYKBwonLvZoNIrj42Ps7u7K4tTrgNd3u93odDoYGhrC9evX8eabb8Lj8Ui2XDQalUNBic02Gg1ks1kcHBwgFAohHA6j0+mgWCyKQCmVSnj27FnP6SR0U2OxGAAI3YixB647ClEaFVQuhAdIm9OBO35GVwfTkI9hGBgdHcXIyIgwPqjwaGDQKub9WROADCDOGT0za3CQSuEkb/TX0azCxcqAOK1pOEP/r4Uw11E8HkcqlcLQ0JB4Sevr61hZWcHm5ibS6bQUTrJmudJQ0IKVcQ3WRCbcBPQqKQ17cf83Gg05uWRwcFDG4FXev7W9ltDlhblAtJVkfY031iwETcyORCIYGhpCLBaTc7JYnZ/YHzc7g18cGAqV/f191Ot12O12hEIh2O12sfBqtRp2dnZgt3fL7UUiEanMpC0d1oUdHR0VgJw4M60HurwMCjH3fXJyEtFoVISUaZpyRDgx51wuJ4tmcHAQjx8/RrFYxIULF3B0dIRsNoulpSU8fPgQdrtdsNFgMNiT003samtrqwfoJ1WF47W/v98TLHS5XFK6UMMloVBIrDIKSVpSrK5krfjWarVQKpWwvr6O5eXlnvFiQEjzRZk8QYFQLpclOMjr0ZWngCf9Z2pqCufPnxeByHFwu909UFCr1cKzZ8+wvLyMVquFoaEhTE9PSx+Gh4fFUgkGg0J6ZxCOXGkGG/m8urAOlbnmxdIgYJ8HBgbE++L8eDweWbOBQACDg4OivJ1OJ2ZmZvDDH/4QgUAAjx49kv3G52TAjJAR6wIwQEeLkBYvGTKaZaDjAF+39bNwrb/7BdK15awNMTarlcvv9RPgHo8H8XgcExMTshZyuRxWV1fx7NkzbG1tSeU/ALJPrMeLcRy4Vrk26fUxiG19RivzA0BPAoXGzjWj6CRIRbdXFjHnRdkZjcFqHEMPMF1xUmhGR0cxNjYmLgKLjNDiOTw8FDeUOCQjjbyerj1qs3UrnjHIQqFHN7JarSKdTgsfdnh4WNxdHXxgMemxsbEe5gWtDs1+4HOGQiHBOXmdRqOBnZ0d5PN5jI6OijDZ2NjAhQsXkEql0Gq1sL6+jps3bwo+df78eVlEu7u7qFQqiMViQuIeGhoSyzudTiOfz/cEqajwGF0l7kThVKlUhFLDYBBdJwp2jgetPc0V5gJNp9N4/vw5NjY2pOKa3tBa09Mqp+DI5/PY29vrSflmfwyjWwIzmUyKcEokElJ7tlqtisVIGGFwcBBHR0cy34ZhYHBwEM1mE3t7e0ilUlL96/j4GPF4HA6HAxMTE6JUqXTocdEt1hmAtCa1t0YhTBqbjl9QqNJa1pg8uepAV6jHYjGBpzKZDIrFYs+601Cdy+WSiD2DeMBLq0xvdM0I0rhkPwH4Os0qDK2C6FVYr9UD1vuIa0WzNCgTWKA+mUxKhbP9/X2sra1heXkZm5ubyOfzsqY4VvSCSPuiEqLAtVq4WnBq5gabhgs0KcCqPDS9VcetTmqnvqvTBWluUwBz0DUPlDhYLBbDyMiICNpkMilRYLqFtDSIrXABkY7TbDZ7osTEiIltEgMzDENqtrLgeafTkcCNZglYWQ16QNl0QEQrGz4/8bh6vS7arVqtSqk+u90umSuff/45isUiUqkUAoEANjY2UCgUMDo6KhbqW2+9hYsXL2Jvb08Edzab7WFN0NIslUoiHDRTgbgTn4O0GAblWK+B7qvmAFNxUOByA3Q63TTm3d1drK6uYmtrSwJ4XHT8mxastnRM08Tu7q4wFagAidORazk/Py+WzODgIOLxOILBoChdWqjEQmnNl8tlOZSU1jMLlANdq4jPQeiELjeLCBGD5obVa5vPqNk62qvT1pQeOwazyGzgj2YHkE86MTGByclJOdmCa1pnjHm9XkkAIFTGfcfn49rUgUndXsf6+qZNY7rW1u81ejbMHCSMx8AqYT8aSmSdEFLY3t4Wr0JDATSYmAClPTy+ry1ca7BfywD+rWUbn5N7id6vlaGh0YGT2qnvBgKBHp4eb8DX9MILBoMYHR3F7OwspqenJbpMzdtoNHq0DbWTjraSYE/KDa1KulS8H+k2hmEIGM6NpNOEyd1j2ibdZ25CqzugtbAeOC2gKYzpzhiGgd3dXTx//lwsdK/Xi7m5OayurqJUKmF6ehpzc3O4c+cOstksrl69CrvdjkePHkmQ4PLly7h69SrK5TLW19fx4MEDYWdwrDgnDDCapilHklNwMiWVmly78hTOFC5cIFSsFDzEf1dWVrC1tSVWJYN6HCsKWVoTZHuYpin4F5UeBbPX68XExARSqRRisRhisRgcDofwK9k/UrBYYpN0P9L/Go2GPC+/53Q6hTuprUcqS7/fLycQs5IWsXQ+i8bliBFq4a2PYuE9Nc2LrIRQKCQbXFuCOigbjUZx/vx5bG1tieXKAA37QI+M65XXsPLhdbDoNAv1ddvX+Y72eHTfdaN3FQgEpB4FWQFkERCyIWe5UqkgnU5jfX0dm5ubclAAlZj+0XGHdDotcQDOMYOq1Wq1JxOQkI5179Oj0YcNkAqqhbkVWv21WLo6A6kfHYXV0kdHRzE/Py+uId1fLZhJoWEgR9dcNU0TPp8PkUhECn9zMPnwxBG1i8CFzWg4LQlaAjzincWJgV7+n7YMtNXAyLK2cLSVyPTjZrOJxcVF7OzsYHx8XIT78PAwFhYWZCHduHEDjx8/xtraGjqdDqLRKPL5PJaXl1Gv13HlyhUMDw9jYmJCajpcunQJv/jFL/DZZ58hm83C4XAIZYbcXlqCh4eHEkyy2V4WYKdVxUCRzj6jgOQcUDBT4C4tLWFvb0+YFLSOuQipdLhOmO1H7IxCmlaJzWbD0NAQbt68KVAHa5mSpQBAaHEso5lOpwU7p/tI7JR0LeLctDaIjWvOMeefQkBjoNpq0mnaXHd0Y7mhKAA1q4DWj2Y6cDwYgyAcROUyMTGB4eHhniJMmqLJ+1CB0lDRqdvAyypXWhB/XWHb7/MnCXBtrJwWROMe495mYgNjMc1mU7iyXEudTgf5fB6bm5tYX1/Hzs6OlBDV3G6rMmMgXZfzjEajUs+CVD0d06DC5Nxo5o428NrttuwvetjWJCPKBVrxJ7VXYroul0sEKKlGjCgzDTYcDkvFLcIHXBSaI0cXgie9Emdl5ymkiYfpa3BBMYWWk8IskEajIZtaW0R0N4rForho3Iia5kPh2w9e4GKjQOfrTqcTq6ur+Pzzz7G/vw+PxyNJCV6vF9PT06hWqxgYGMCFCxcwMTGBzc1N7O3tIZFIYGpqSsB58nv53Vgshtu3b2NhYQHf+9738LOf/QyfffaZMC0GBwe/Yk2wBF08HofH40GpVILNZkMikcDw8LBUVdK4I7metEZLpRI2NjawuLgodBxdx1in2XKcKCy0EtOBDAqBaDSKN954A5FIRLyFcDgsc0GPplQqIZvNYmtrC5lMRlLIuQ44Pj6fDwcHBzBN8ytBOeDlcUbsGxWFZkto/iaVj8b3AYiiobemLVC+zmfn5ud1iC3T4yD9kmwZsilyuZxY1RTUHHMKfpvNJqmqFD4U7NrA0S5vPwjtJHxXx2hOo3Kd9JreR2ycj1gsJvx2HmTLOeUpJMwU3NnZwdLSEp4/fy40Q51+qz1PrjU+f7ValSA2oQCuLypT9ounhOh6HUwI8vv9whbieEejUYyOjgq8YJqmrDVWw6MFf1o7Veh6vd6vnNxL3CkSiUjuMwUZTXfgJQFbm+bhcFhoVBxwPlQ2m5U6u9qFODo6QqlUEquYAbVSqdSTWUQifTweh93ePXWXuCDPotLZajroY9XU/YKEmirHDZxOp/HHf/zHePbsmfQrnU5jbGxMmBrEEBOJBM6dO4ef//zn2NjYkODRxMSEHPxXrValngA3XbvdTSv+q3/1r+LChQt4/PgxVldXUS6XxcqhV8CgE/nGfBYqR2KCdnu3bitPYvD5fGi1WuLKLS8vY319ved8OlpY1mAKx4LjopUTcelOp4NQKITz589jZGQEgUBAIv8UpEzioNIqFouoVCqSCk34hLUgBgYGUCqVRElRcelKUhQA3Dw6lZpWMfnLhUJBKF9cDwxaUUnrAkF8Vs2P5RyQQ81+c8ytyTaEXhKJBDY3N8WqYpYc1zwtfBo8nAcd19AKj0KTQtAqIK2ftVKl+jWrZXnSZ3Sji8/gua62ptcPIUjO+/b2NtbW1iQmoLnQ+j7W+xFC4MGg2pO2YrZkfdCi1bxppnNTgdKoYNCXwU4A4u2RL8/1dlp75ckRWkOTokVNQHoUAxyNRkO0NLWK0+lEMpkUXiRz7lmvslQqIZ/PC6lZc0cPDw+Fm0us1jRNOfuKR2swQEQeZqPRwNOnT3uoPoVCQTaBlZVA68Ma9dX4NRcchWGhUMAf/uEf4mc/+5kE7Wq1GnK5nPBG3W43otGo9O/cuXP49NNPsbW1hZs3b8LlckmFJE763t4enjx5gt3dXWEB+P1+ETY3b97ExYsXkclkhCNaqVSkmLhOnOA80A1ldl8kEpEi63a7HcViESsrK3j06BHW1tZEyemNSQWoI/Zc+Fr4avcPgGQWnj9/HpcuXZI0TgYHGZBkjQJuhGAwiOHhYVnAfr9fTq6gZUc+LPnCjUZD+NOGYUjghIYAx5reDQUaABG2FLS0iPhsmvHBtUgrS9clYW6+Vpq0uOnVUegyKWdsbAzLy8uCIXM/kW9MqptmLmiaH1+nsqNQ1QEhLaT4PLQArcFwNr1H+jXr+9r6pGE2NDQEv9/fQ/+kkNUULkKGhJUKhUJPQSgr9Mem70mvQGecUejSCyJmznEiRk+PjAKZgVCSA5xOp8gbrp9ms4lCoSD3Il9eJ5P1a6cKXZronCgKOE4O3Sa9GWnG1+t1OVdreHgYAKSoBLUZs7M8Hg9SqZSUZ2OiAzHTZrMpQojuCU/dJH7DOqW1Wk1c+kAgIEfa1Ot1ZDKZHmxWTxzxOqugsS44CqPd3V08ffoU5XJZ3Bu6qeT/0YWhK8uAWblcFoyQApMCul6vY3d3F0tLS7KB7Xa71LSdnZ3FwsICxsfHRRlqC2t/f18CDqTi8TN+vx/T09OYmpqSM7ByuRyePn2Ku3fvYmtrS1glFIRkQWjBql1QHdnXJHRSfwYHB3HhwgXcuHED8/PzCAaDQnBnijQTRBjYoKKhdUoskHNF9gbnkJuJAVVuBvabh6nS2tIZSxSgxLO53lqtlhgXmilAiIsekk7jpgWsAzPEA202m6QWs9/EqXls9/r6uigh1vElDETPhEFABhAZ/yBMooX6aVQxTfOjEtUeHcf66+DCVMAul0tiPV6vV86EKxaLSCQSPQKQ3iv3Ls//I3+WSkEzR3Sz9pVjrmsiUMHQIKPHQS+UfadxQqVOxUkoTLN/6H1sb29jc3MTNpsNc3NzSKVSIpNOaqcK3VQqJQKUi4aLix2yno/FRXzhwgXcvHkTAwMD2NvbkwImXEixWAwXL16UDcRotc4qabfbcihjKBQSehEXr2EYUnhYE+/tdjtGR0clAqkpPhRMXPx0v7hxeF1rwIDULV0QRhec5iLXwT1SumgR+Xw+fPe738WjR48Ef202m1hZWcH+/j6i0ai4zuSe0sLk8UY8FfjmzZsIh8MIhUISLOCCY8ARgIwhccZwOCynF+RyOXz55Ze4e/euHCdOy4BBMPaBGBzwkiNMLJ730YEdWueXLl3CO++8g3PnzsHlciGbzeLBgwdSl9jr9QocQ3yYhYyYtUdamN5AxKJp2eqTJtrttvBbWW2K1gvpWNq6Y/9Z0IQGBgM9FJwU1BTCmuVCr0hTLLUBwnGlAjQMo6cS2eDgoCT0uFwuMR4YeGYBJOLyjPJToXN+KUypEDV0wH5yv+rXXseatTJ9rJ8BXqalRyIRuFwu7O3tYW1tDUtLSwILstA/+8G9T2NFjzWFrVay+v605nX/CCexXCgNAM6z5liT3aLHhPNHGUcYR8d/uA8KhQI2NzcxPDws8KkOCvdrpwpdbiwKJwovbkjiprQYgC6l6dKlS7h48aK4CZqrODU1henpacmYYhBMR2cJqnMB3r59G7Ozszg+7h6FQx4rExiYRMBN2263JVsrFApJAIRAu64rQA3PerHWABonlNgmhbOmn3FhEG8jDqQtQxaHicfjALruazgclp+trS18/PHH8Hq9mJycxNDQEAYGBsSapkYuFApS6ej69euSjsrgYbPZFEoeKXcspL6ysoLd3V2hNu3s7ODRo0dSQ4HPwH6z73xmHbCg66yFOxe+3+/HzMwMrl+/jtu3b2NqagoOhwP1eh1bW1tYXV1Fs9lEOBzG+fPnMTk5KZg2BS4AEUSlUkkYCYQBqCw7nS6fmBFwHs3DKl+EvKx1EOgW6iL9drsdPp9PaGX0XACIcLMKH23hUyFQCVA46wQMrmkNcRwdHfVw2HXau4Z5uG4JNRG31h6Ghg60cLIKX209WpkOVuFqtTD7wQkAJLmD3sHm5iaWlpawvLyM/f19EWDpdBrxeFwErw60EzOncuQ8W4U/f2uslv9r2AeA7FXGPlwul+DnGie27nuuMypsAEIioJXMv4PBoBhNvzJljILGMAwpicaOsy4qgwQDAwOC4Tx79kw0/MDAAMbGxnDhwgUEAgE0m01sbW0JFkrAm3UueRzL/Pw8Ll68KCRpai6PxyNZbfqETlrTrH1JTJkuJ4VSsVjs4agCL9kKGh/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egZ8ZradaZ3QIyWwWjCOiwIZBjdYk2E17j3tPutrUIKo34Wohaa7OtpjAbdrEKPnyHURcggnU5jZWUFa2trAqcZRrei2/b2NkZHR8VrZCBL/3Dtse+6f1oY6/vrAKGGVnTATrv+OqmHnoe+D5W1hq8IvzGDc2hoCJOTk5KboGm2J7VX1l7g4qWbRK4oiwg7HA5ZzGQSEJs5OjpCNBrFxYsXkUqlYLPZRDhUKhXZ7MRzeFZRPB7HjRs3pJoPBQGpGoZhSKbK0dGR4IDEa7mY6f5y4ekNS5yNm5JBCVp0OjuLlrKuXMbxsHoDxLg5yZ1OB5VKBc+fP0en0z1uhke9sEg2I7Tnzp0Ty7ZQKGBsbAwzMzMYGRkRmKXZbEodWX1A4e7uLh49eoTV1VXk83kMDg4im81iamoKQPcgR7I3nj17BrfbLYpI/2gFArwkfAMvIQRuDC5m5snPzs7iypUruHHjhigWWqZciKyLy3OtuHGIIdOyJU2MNB56C7QCqTjp1pEaxI2k8TpmxenAh2maGB0dFYuRrrimJlKQacaCFkJUNBR8VOQa86Y1SqHP9zRrhlxql8slikbDVl6vF8PDw5LpSIOD65JrTgsgLRC1gAJ6i3pbBRr7dJr1a/1fGyzNZhOZTEYSGnhIK/cej8hJp9OSmcj1ZIUUqFSsWWF8Bv62PjP7ovn6+rPcwxoS0uucz0feLV/PZrNYW1vDyMgI5ubm4PF4MDMzI1UHKXDpHZ3UXlnakYsFgJCDh4aGelxrrWl1FfexsTEsLCxIpSl9wia5uFw0xOIuXryIN998UwIntDRoETDjiGmz3HzT09NSpez4+FhytRmMI7FaazedYULXjYKVE8UFTaGgI5fkiHKzUWgTV9YW0cDAADY2NpBOpwWLJJY3OTmJWq2GhYUFmGa3uhhxKcInU1NTPVxnp9MpJe1cLpcU0SkUCjAMQxa33W7H0NCQ4OCxWAxOpxPr6+sSaNOClHNOV5XjpbF89sFutwuc9N577+HixYsYGRmR00Ko9GgRA5AaC6SHsf4xr03GAdNzaekUi0U5mZWKf2xsrOecMr5Hl5n0Ic49FbGub0F8lxADrSyrkGQjRmiFpzRTQHs6mhFjxXs15Y/eBC1CuuJer1cyPaemphCLxcQ9ptDV1qEWSrrvVlaCptNZGQHc+9bXrAqH65qGDXHxnZ0dZLPZHiod+0lPM5fLIR6Pi9LSvGiuLStMYg3iaktdW7Pcizqmwr6zbCpLuhJS0nKA/SWkQ552Pp/H4uIiDg8PhT3FPcz1R8PotHaq0OVCdbvdEligJtfah3QQapV4PI6RkRGJ9hWLRTnWIp/PC6VJB2f8fj+uXLmCCxcuwOv1SiBB15/V5H1ySWlJ89hr1i54+vSpBGtYmFwvsk6nI2UitQtBy4zPQlxI12xg4gWPe+G4GEb39AkGOPiaw+HA5OSkVEfi+U6NRgP7+/vCTCiVSggGg0IIr1QqMjZMcKB3oYtX071OpVLY2NiQamiEWyqVCrLZrJwjd/78eRSLRTx//lzqXFAR6Y1KgUfLnYuW9LPJyUncvn0bt27dwtjYmKTjahyO88vgHd04wjVMhKAXow+j9Hg8wjrJ5/MwTRORSATT09MYGRkRL4sbj/01TVOoczpLLRKJ9ODTtVpNxo/31UE2fpeNm1zTtbgeKDBoxWrh3c915+e0daazMB0OB4LBICKRCObm5jAzMyMCVweuNR+e99VGkBV/ZdPCyAo5aKGjm3bdBwYGRGHSw6DCZ7Sf1rrOlGNchQkPOnjFfmn+LNedNVCr50NDfAx6kdJKqIzPUqvVsLS0hEePHqFSqWBwcBCpVEpgP32SCPnjZPEwlkXvmMZFtVoVaFAn55zUThW6zOkna4GagRNC9gJJ/X6/H/Pz8xgcHJTgRzabRS6Xw/b2tgQRWG6RIHUsFsPCwgIikQgajQa2trawvb0tmVcAsLe3J64GrZKrV6/i5s2baDabktHDWrasFUAaEYNfpAbxWnTbOZAsk8fNp/mVXADk/TKaTuHidrsxNjaGsbGxnnq1ptk9PLHdbgueNTw8jL29PXz66ad49913MTIygmfPnokw4CGIhGMCgQBGR0cxPj4uFsXExAQuX74sx0JfvXoVDocD9+7dkwBluVwWSgutp2g0irm5OampoNkitKIZuacrxs0UCoXwxhtvSM1bBg7K5TK2t7dlzEOhkChfWrrcJKwetra2hnv37sHn8+E73/kOAoFAz+ImVTCfzwtLg9AMsTUqUFo15HqSacIsStM0hQFCRa5ZH9ywOvhFZgYVB60o6zl1wMsqWZqvTCGjGQ8UEtb6AbSqeD3SriYnJ4W1wwCRvp41+1Nf+6SmrW8rpqsFtYYo6LLT5eYJ3zRSKCu0QCI8qcsH8Bl0f9k4Dwx86cBko9HoSfXX/dUBXwpcfdKMZieQCbS1tYXd3V04nU6k02kMDg4imUyKccfYEvvi9XoxMzODcDiMRCIhhbdqtRoePnzYk5WaTCbxd/7O3/lmQpcCh/n6dDG5AKltK5UKDMMQPu7W1pbgN9RqnU5HKDx0p2KxGKanpzE8PIzDw0Ps7u5iY2MDjx49wsHBAUZHR3vcFJ6g2263MT8/jzfeeAOVSgU2mw1jY2NClGcwj5Ois+UoCLlRmCZMYJyTRy4hAzM6UsoMOvaLk810aGbecLMahiGLMZ/PixVrGAZ2dnbw4MEDvPfeexgbGxO36/HjxwgEAkgkEsLb3NnZgWEYSCQSaDabuHPnDtbX1zE/P4/Z2VkMDQ1hdnYWg4ODEsCgO8Ui2Nwko6OjuH37NpLJJAqFgliGFHja3TNNU4T+W2+9hVu3bkkfWIlscXER6XQatVpNakgwm04X26FL/Pz5c3z88ccoFouYmZmR3HvitbS6PR4PLl26JApxYGBALCSdyt1qtUSBAJDas+wjNz+/x6IlWhjqaLU+UFVzcjWfm78JDVBoaNyfAlLXjKAFzYAaLThCHuSYs0ZwLBYTOiKFlK4fzetYrVUt6LQHogWqjv5bg0h8NnLpWTiKXpYOsHLMeZI2Yw08M88KHRDKIyyha7QQ9gNeJq2wpCjXp2bYUOhSGQwODkoSEIUolSA9CGZsMrN1a2sLV65cEQYJj2Sn0TcwMIDx8XGMj4/LeLTb3dNDnjx5gqWlJamWuLGxcZpYfXUasA506IUDoCfrLBqNykMUCoUezaKLcRcKBXGZRkdH0el08OjRI+RyOWSzWSwuLspGbLVaMpGkfx0eHso5Z0zeIJeS+CpLEZJkz6DXwcGBCFRCCM1mE/l8XjYc4QgtbLWbRToaD7bkWVvsJ6klVvyLgSMmBZTLZUxNTSGRSOCzzz7D5OQkUqkUtra2xEKoVqti4THqTm1KTdtoNLC4uIjd3V1EIhGMjY1hcHAQMzMzkv1ns9mkZKJOdmFJxbGxMVlYDBzQE9DFv5PJJOLxOPx+PwqFAur1OtLpND7++GMsLS1JOU6brVtfg+NAwUMmwt7eHp4/f456vY6RkRFMTk5iYGBAMhQpgJLJJAYHB2Ve6PaSVUNBSRaDaZpyGi9fJ9eVJSxl4b94RsYgyHRgHQrCT7wvi9rQUuN6ofWns5C4vrjRGYQli4aKQUfrO52OJAkx3ZnrUDMvKFBJQdT1IHQAlGNvpVVZcVG+p6E3CmlajeQFs1aKtvBN82UiDQBZY/Qs6BFSXnDMfD6fZLTqPhFjZREZXTyGgXz2WcM3hPZCoZAEq5nFx5KiXOMjIyOYnp5GPp9HJpMRqEdDHOwLn1dzs2lQ8X/gJZbPZI/T2istXT48OW0UplywLDVIwdZutwXb4OAyqNFutzE6OoorV64gHA4jnU5LcGl3dxc7OzsIhUL4/ve/j9nZWaldQIhidHRUgni0bsiUIK/3+fPnWF9fRzKZxMjICLa2tpBOpyVVlFYOB0undGpSOQdcU4BM0xSestvtxtzcnAQEKXRZaJqWAq0jblptydnt3SpTn3zyCe7du4e//Jf/MhKJBA4PD3Hp0iWsrKzg6Kh7HM/Y2BiSySRWV1exurraU96RIH8mk8He3p5Yu6T1UQjRKjo8PMTS0hIWFxeRz+clIDY+Po75+XmhqnFMNT1I17E4OjrCs2fPhPjORcdTInQNAVINiY/RtY/FYohEIigUCshkMggEAkgmk0gmk4LR0qWkxUxBo9PPSYlj+mY6ncbe3p4YCBSkDGZpjjE3GGEQrgeyL0g14gmzwEuLjfEAWrf0/iiEdECOLAwKP+4jZs75fD5MTk5KqjqfncKWfWPgmftNC1wNGWgGihWbpnDRcKGGkngGG1PHua55f1rXmrlD69UwuiUbR0dHUSwWRUlwrw0ODor7T2OM16Glzz7So2Z24+HhocRKNMxAA4w0THqctJIPDg7g9/slsDw3N4f9/X0JChMmYx+SyaRAJo1GA5lMBjs7Ozg6OsLMzAwWFhYky42etS5Z+ysJXWoW/UPtQrBaFwVmAIRakfBDq9XCuXPncOHCBbTbbSwvL8tZ8el0GtlsFslkEj/84Q8xOjoqgp41ac+dOyenfOqKQ9RA5AUeHx/jxo0bcLvdUhScbjYA4T1qLJZWWKFQENeBkAEXJDcPA0nDw8NwOBxCYueGYUEMHWjRFBYuVmJWY2NjcLvdePToEW7fvo3JyUkRPl6vF5ubm2i1WggEApienkY8Hsfdu3fx7NkzJJNJRCIRYQZQSJG+x8LnkUgEFy9eRDgcht1uRy6XwxdffNFTOCcajQoPmoknxMOYw+5ydY8hYu1bHp1kTZIAIDnqFAwHBwcSGyAuTOFZLBaFKkg+brValZx3ri9mLFEwkKjO+haasrSxsSG1GMgUYeM80opiQI7zQmFJq18LMwpZbnRNU9PUO3qEOvCjhRorqtEi1u43hb81E459pIdJK1wbDJr2pwOLbHTLNczGz2jslmR/Jh5R+DFNl9acriXM/TQwMCDCiNxp0v0ODw+RSCSk4BNlBL/HsaXg0sFSehn0pvg8AwPdE4OJM2tr++DgAJubm6jX6xgbG8PIyAhcLpeUoi0Wi/D7/ZiamkIgEJDrsi4JAOzu7uLhw4dYXFyUwC49MZfLhWg0KiUHOGentVOFrnWyHA6HbEBW3tfAPgDhvJJ8T5rPtWvXMD4+jgcPHmB9fR0HBwcAIEGwZDKJ9957D3a7XSCGjY0NHB4eSnGY1dVV1Ot1CQB1Oh3Z+M1mE6lUClevXkWtVsMvf/lLpNNpOUep2WzKkSftdltcRU4q3XkC54REdJ49BS41oy6ITotSnzVGL4HuF91bWgQOh0MggQcPHmBjYwM3btzA6Ogo1tfXZYwNo3s6Bk/luH37tghPumjECbkxfD6fRGrb7TZWVlaEZcANZuXoUpARl3W73XJaBKEhh8Mhldzs9m5NiFgsJpAIlU88HodhGBIA4UbiptER73q9jrm5OSn8TTgDgEAE+/v7cDgciMVikijDinU6JTydTkvgkWR1zjWfkzRAnq/Fcn70zgg7aR4tE0r0kTk6Mk/3n0FYvk8r2kot4+uMG2gmkI6hcNy49rR1rq1Bu93eQ4sjjQt4mX3GZ9EuuhYQZA7QYtTeFNlExWJRmAf0AHQ5Ux2YpNcSDAYFmjw+PpYKhTpYTRhFsyo0TMOEKD2GhB+IMfMkEBpLlUoFmUwGDx48kKO0rl69ivHxcSk0lM/nEQ6HkUqlZB/pPmlohMlh7XZbnovp5mQj0VL/xkKXeCwnmRNEwUK3j4OsMTMmLzSbTczMzGB0dFSoGkCXJN9utyU9MJlMYnd3V6ytTCaD/f19jI+PY319HY8ePZKgCGs5dDodhMNhOeTSMAx88MEHWF1dxebmpuStu1wuTExMIBKJSNIGo6RcbFzwPOaDGtNKuyEDgCmMxHRpudLlpJXLwAtpXrR4aaUwW++TTz7BxsYGLl++jMnJSSkaXi6Xkc/nUSgUkM1mEQ6HMTY2hnPnzqHRaODJkyfw+/2y4Gg50AIcHx9HJpMRr4GFUsgNZt47a9tOTk5ibm5OqH5M3CiXyzg4OJD7Ejq6cOECgsEgcrmcCBcWWmciA5+dgjmXyyGTyaBcLsPtduPChQtwOp3Y3d1FvV6XDUCLnXgt8eBisYj5+XkpKE3FXSwWBfYhk0FDCQ6HQ+afgpibluuc/GsqB8ILtN6oLNg4LlTODJqS23lwcCAbWOOTWghzL2nBTaHMYC8hiH6UPCttTXPErewAjfNq2IgWNnF9KjJmlTIgTvycyoWeLj1cjYnb7XaxOrUFzmB6Pp+Xe/O7Oo5C+OD4+FiMJb5GBan7SjyYda3T6TTW1tYkSYMc2k6ng5GREQSDQVy6dEmgjk6ne5I0+0irnzgxrf1MJoO7d+8imUxiamoK4XBYKGcul0tS/b+x0CWGQmuHAlfTUo6OjsQ0JzeU+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V5avF4XBgKHo9HzjrzeDyikMnLJquDwpql9zi2AHowxp2dHRweHkqQSvM6admSFUCqJIMx2qXlxqWAJjuHCpiWDuu70mAh5GZNjCBswbgIa5DQPaaFSAuWmKaGQuiC06vSwksnGOimDSagt4wl700WEueVcJH2cHWMh1RHzfihMUavj57bzs4OqtUqgsGgQGesccE6DLw2+66TjbjvaBQwdkKBvb+/j62tLWEucf9w7UYiEaRSKVHePPSAAp2Fvhh7GBoaEhyYgX8ac5cvX8bBwYEwX76x0CWOxoXCh+R7HAw+BANbjBbztF2WciR3lzhvuVzG+Pg4zp07B4/HA9Ps1qldW1vDxsaG4IKmacoJFclkEtFoVNypfD6P/f19DAwM4NKlS6hUKnj8+LGA4HTJlpeXhWRPSg4tF+3ysc4rz9DSG0UvTp1QwTHh+FitB/7NjUPBzDY4OCjW4t7eHkZGRpBIJHB83D3C+/Hjx7h//77k5G9tbcHv9+PcuXNIpVKifcnQIKTidrsxPj4urjqDPFSeQ0NDojRmZmYQCoVQKpWws7ODzc1NsXyodMmcYPU5PR4MQHAjmqYpWN3du3exvb3dw3MeGRmRSmq5XA6tVkvSKUlKJ+Gc+Gen08HExITwkln+0GazCVbH7EMaAhRKPD+L88Z5J3RwfHwsdQN4lhq9F1qlmUwGW1tbcnQSj2diZhuhDApZeorEY0kx5P9cF1w7um8s7s+ayVrwa06vpotRGOk9yjgMrU8dfNL3598U0MSUWVCJ1n+/oCPnmeOkS3Tq+9MqpeFCY4n95+Gp5KFT4RDq41hr2IRwGLFZ7mPt/RD+YEDv2bNnSCQS4iFzndBI4LjSQKOXMzo6iq2tLRHgVOyEYohZM6nppPZamC41B//WsAJBbLoitFBY9pAFscnZ5EarVqsIBAJwOBzY3NxEJBLBwcEBlpeXsba2Jpqc2CJxQFKLiLEwTdIwDJRKJayvr4sLSQGby+WEikQMltqam4SCg9HZ/f19+axhGJJlpi0NLnAdZOS49aOb0ZpiWi7vHQqFMDQ0hOXlZRSLRdTrdQSDQUmo+MEPfoBsNovd3V1xPQkNMO3W5XIJBk43k4ErFpHe3t5GJpMBAIyPj0tFfwCSTKKxTWaQ8ZoOhwNTU1OIRqOC729ubmJlZUWOQ5qfn0c8HpdiMul0Gqurq+KS0v2PRCKo1+vI5/OoVquYmZnB4Ivj1Y+Oukdu1+t1DA0NweFwSOnLsbEx+Hw+VCqVniPYKShoeVLw0EInDGCz2SQQ5ff7ZQORXudwOKQeA+e6Vqvh7t27cj+PxyMRa50cQMFFj4mWMNkHwWBQMFedNcZ9BUCy8KgkCP0QOqIHBbxkdRALZZyA61jjo7yHxomtrAZtNNDSpNfH+decZHKZKYi1QcG+aqtY7+FEIgG32y2F6nUtbdaUfvDgAZrNJuLxOObn54UdRFye0AuD46SaUUZRUVgDWyyWpBkXZKpQIe7s7ODOnTvwer2YnZ2VeEoymRT6Ki1kyhMmIq2uruJv/I2/8c2ErsZ+tBtCAaMTCWjhEgejSwQAPp9PoAFSOCh8hoaGkEqlYJqmYLHlcllqL5ASxqhpsViU/tFiczqdUgyc+J81s4YbhenJdBusn6VFwKpXxP6omTWHkItfL269wHlNsjpItUokEmLVUItGo1EB/JlSTRrKm2++iefPn+PnP/+5jCldNL/fj3g8Lgple3sbhmEI5nxwcIDFxUXBmd1ut1ixxOOePn0qSSW0npnoQgyVRwvNz8+L0Ltz5w4++OADrK+vwzTNrxT+oGVBC3RsbAznz5+HYXQr1vHaU1NTcLvdkolXLpdhmqYEPDKZDAYHBzE7OysBxFqtJgKA7jDxRnplhUJB+OPMcNRjRXyWGDuxei3gCIM5nU6pI0JslhucApSu9sHBATY2NpDJZHBwcCCFUWiVcb3RuuY6oBL3+/1S15dFYYiDcu8R6iJPlkKP648Wq16f1j2subn6NfaNUKGGQshb1XEOYvb69G4GXtPpNEqlEhwOB1KpFObn5xGNRiUWQzlBrwLoKk8m3RDqYbCTVigTjIij06CjB0Drme+zr3yPRpimp3EOSqUSnjx5gnv37gnf+OLFi/B4PJiampLAOT1FoBvwXVxcxC9/+UusrKycJlZfXfCGWoMDz4klVkQ+JzNGtJaltcAFQpPfNE0BsFlZaWVlBevr6+h0OrLpWROVVcEouIn51Ot17O/vC/bEQeVCcDqdEplMpVKC8RIQ58bQHEfCERxs4pccXI3X8j5WoasFrr7W3t6eBLJoUVJ4j46O4vj4WIrWEHLgpjx//jwePHggtLNGoyG4KxfkyMgI3G43MpkM0um0WFz5fB4Oh0OOy6FlDEDoegyo0a2MxWISYAoGg1LdipjexsYGfv7zn2NxcVHWxtDQkHAa6Ykw8nz58mUMDQ2h1WrJM+7v70vNBloshEVID0yn03J/Wl5MxtF1ZLkGiCfqOrSZTAa1Wg3xeFwORWQqMT9HrrJmOnC+x8fHMTw8/BVqGDmetKY47/l8HvV6HeFwWDLKGDhmcLJUKuHg4EAi736/X9aD1+sVZUELE+hN1aUw1cE5vsY1aeWY830KN+2Z6Wvq4KOGJmh86MpqHCev1yuFy4Gu57S0tIS7d++K5zE+Pi5WLr1jKmTykOnOj42N4Z133kG73Rberc1mk8zMxcVF8drC4TDm5ubEs9OsEw2BaeNRB+k4z/SyMpkMVldXJW380aNH8Pl8SKVSPZAEA8a1Wg3r6+t4/PgxlpeXkc1mfzWhy0nRAk1PHk19Ll4udA4eo9BMt2UZwGazieXlZXFrO52OBMcY6GAefa1WExhD83652DWWRFwoGAwimUxidHRUsmnIvaPVyQEnPmmN9rIKFzcpcSpOJu+trQo2PfntdrfmQi6XE01PV4ouGfm6+XxeCgRp3Hh8fBypVArr6+sSye50OhKw9Hg8mJ2dxfz8PIaHh/H8+XNsbGz0UN7S6TQSiQSi0agksXDDaIK6aZooFosiODXLg4ru6dOnQiFrt1+e1EALhFzq8fFxnD9/HpFIBOVyWWhH2WxWkl0YcGJ24/DwsGB6gUBAAoA2mw2hUEjcX256CgSd2USFmU6n5TgkcoABiCLX1EHGFZhqGolE5F4U8LrQEwODtP7y+TxyuRwKhQJSqRTm5uYEM6fAJQtjcHBQrsH9QmuWgTTDeMmRJluAgo9rixY5Bay2YDX0wPnT3piGKjT7wUoV1RxgegT0ZkgppDVO95/JMoQn2J/NzU1cvXpVBB+DUoQlg8EgDMOQdGLDMMSbbTQaWF5exieffIJHjx4Jnk+oinQ3fp7GDT0axoeI8euTgbkGmNxDiqDd3i01+vz5c1mb+gQPMh7W19extrYm++YbC11NotaZPFpAaaoMBQj/16Y+oQduMlqomg1Azl82m0U6nRbXj2wHRiHJAWTgi2l+ly5dwqVLl2STcGETwM/lcj1pekNDQwAg1rfO5NGuYi6Xk6ik5j/yN91ZrXS0omq321hfX8fx8bEEtjQebBiGnKzMcSTDgQLP4/FgfHwcKysrQrzngrLbu4VoQqEQxsfHcenSJZw7dw537tzB/fv3BQaipdBsNrG2tiYQDy0PUmXo3vPZibuPj4/jwoULItQ0R5LHoa+vr8s4sSQhYYyDgwPJQpyYmMDExASOjo6kOA+hl729PdRqNeFCcsNqvI6bmVlGZBTYbDahqnHjEe8bGBiQbEBakwyy6NRi7dkQ1qKgYUAsl8vh8PAQY2NjsNvtePjwIfb29gSjJ5OC64jFu7e2tmCapkBdTFihUKCxwiAuz/cjc0Bn42mYi3uFQpTYP5v+Wwtf7ZlaLV4KIS0gGSNgFTFCPQwqktcbjUYxMzMjSSoMcHKuOS67u7u4c+cOMpmMHHczNjaGSCTSk+TQaDSQTqdx9+5d3L17V479opIkk4bQncvlEuONljmVi91ulyAln53jzn0dDAalFjDQTZDodDqYm5vD9PS0eKD03nd2dlAoFF6ZGPFKoaupH9rtplBiBzU9hG4Jy6rRImUEkgubkWIKXZ19xGwhRpFp0bnd3cMbdbYOMbD5+Xm8//77iMViyGazEsRgNlqhUJBIqN1ul6PAOUGZTEbcKS4+Bl0YtCGeqzEtPosOJvB9Lux2uy3QAs8D024ghR+PMCF1ptls9ggdHuHDBctkBOJLJO5HIhFxo1utFr788kvZIIQHeNTS4eEhZmZmxIvY2dmRQB7vW6vVkM1msb29jUajgcnJSTm+XQdW2+02IpGIZKyFQiEsLy8L9SqbzeL+/fuIx+OYm5tDp9OReYnFYhgZGZH6EvPz8xKNpoLiWJdKJRSLRWHMkNrDdckDN3k6AQWEFsRU2rTcaAExOMbgIS3ukZERmKaJnZ0d3Lt3Dw6HAxcuXOjJyJydnUUymUQoFILP50OhUJAsx3A4jMuXL2NmZqaHJ64r3xGC47qhQiOURkVD/jKNHN302tTMBM1Y0AaBjlfwdW0xa8HM8WeWHz1QKhAyfY6PjyWoSp73xsZGD3vi+PhY3PK7d+9iZWVFjnm6evUqLl++LAKTySpra2tYXFzsibdQDvFA1kajgVAoBKfTKYVvaDjw/hSuNNZ0jMrhcEjAtlgsijd9dHSElZUVEdRDQ0NC1aNXR/qhHuuvLXRJDj5JYwIQOhEnj5qDgpHut3bLqcEJZpMZwPc4CPy7WCwKmXlxcRGlUglzc3NS/HpgoFvDkoVrCMCT80gaVTweF84dKzfRCmZ2lMap2GiN0VUEIBHZo6OjniLoHDcuYC6I7e1twap10IPjEw6HcePGDbHANN4EdIt4e71ezM/Py/PRLbfb7Uin02JN+f1+8TRYHGhjYwP5fB75fF6UqE5AsNvtkh3GDcEFyvml4Obc6jO8pqamcP78+R7se3NzE0AXvigUClhcXESr1RJrOZvNot1uY2JiAn6/H3t7e8hkMpiZmZGgiabXEccl15vWuIaeuMmj0Sji8bhwhonFaauNQRoKNgo3cj5zuRwODg6QSqVkHPb29jA+Po65uTlEo1GZ54WFBTESWP+BNCjDMMToYLCH48yi+5wfTWdst9uiFILBoHDONRxjjc7roLAWJty7mq2gFRWfQ69b7m9tSbNkJ7mo7NPU1BQGBgZ6TrCORCK4dOmSKOW9vT3xVmi9ZrNZSaLSLBmW8WTfmKDBE0XoTXN9EKYol8sYGhqC0+kURb67uytzTmGtkzgIB+hnHBwchN/vl7gEy2fu7OxIYDSVSokiIgOJiRuntVdiuhrzsVKgKFw4UJrpQGFIQaQB/Gq1KhQbYlK67CJxt06nm+abTCYRDofltIPr16/jxo0baLVaWF5eRiwWk8DE+vo69vb2eoQjU2hZ9o3ZJZwA0zQRi8UkQEWrVS8+upQ6rVRrTz4jF6oONCwtLWFrawvf//73hZRPBURrxe124/bt22g2m3C5XOIeMhj2+eefIxgM4vr161hbW8Pq6ioMwxCLnlY4cehGo4Hh4WFcvXpValGsr6/3EO05PizJSJI/uYr0WpgCarfbhQNMATE2NoY33nhD0iCPj1/WcXA4HOL+M/+dKcyLi4uw2+04f/48XC4X1tbWkE6nce7cOSl0RJgCQI/l7vV6BZoi/ML55/l64+PjUiSexHZieJwf0sMYmCVrhYZDu90WSt7u7i42NzcRCoVw7tw5OJ1ObG9vY319XVgkN27cEAu60+lIbWfixYQSyE6hACb2TW42sWXOiRYwhICIczNp4aRaD5qhYBWq/WiNms2jufmkZZFl4PF4MDY2JqffHh0dYWNjQ46RHxkZkTPwrl69ik6ng6dPn0oheSpMnSFKA257extra2tyEgwxWcN4eYQPjR7the/t7aFQKEhsgIeMut3unoJXLpdLEquIoVtLS9I7YzYnaYUDAwPyeRorgUBADn/levrGQpcuDweegkhfVEc0OfjU8tYIqDX4RA1KvJeWrQ6GkH7CxZ1IJCRNdnl5WUjTu7u7WFtbE63GCSL+G4vFhKbCw+loxft8PkSjUZRKJek/+8b7cxMxEUNTd3SjlU/8r1Kp4OOPP8bR0ZEkdWiKDhc+8W5ueo41qWGff/455ufncfnyZbz33nsSICJEQ+uOjBKW5ZuZmRFs1OfzYWlpSZIHaN0z84xuJWEYPkOtVhMXi+4yD4KcnJwU6KBWq/XUQ+D4sJ7t9evX4XQ6sbi4iE6ng2vXrsHj8WBxcRFbW1uYmZlBIpGQlGaOZywWk1Odj46OJB2VRXgIczCJwOv1SkAvHA7LYahU7G63W4JZxIAPDg56glQulwsjIyMol8tYWlrCnTt30Gg08Df/5t+EaZq4f/8+/vk//+dwuVx48803MTs7KwXbaUU7nU7hFXODM/GE9V65rzwej/BOd3Z2sLq6iu3tbWxsbMDtdmN2dhbDw8PiVdHC08FqzUDRUXv+zbXNcaLA1ZQ3HYBjhqNmKG1tbcFms4lyJMTDEp8PHjzA0dERZmdncfv2bczPzyORSODWrVvCCw+FQgAgXGRd6J0KdH19HZlMpqfQPPcM8DI5ix4Y8fp0Oo3p6Wkx3Ih78/oMqPJsM63gtOzSdRxoPASDQalZPTk5KdX7KKwTiYTEHr6x0KXpbeXxaWFD6EAD0hS4OnGAwkZngFmzajh4ACQVmJw6FtQIBAJ4/vy5FCsJhUKCvTDAwEwRunOJREKIzIFAQASyXpTkGVarVVEe2opltLxWq6FQKPTg3VwAxLt1BPrZs2d4/vy5CBSdkmkNwHHjabCfG6PZbAqO+c477+Dzzz+XoAzHq9lsCq4bCoUE9Oc8DAwMSFT4+PhYEhCsVhA3rt3+8mBSDQ1xwR0cHODx48fizmloicKNRawZfFhZWUGz2RTK4KNHj7C8vIyxsTGMj4/3VDejJcrkB3oyPBevUqmIMGNxIp4Nd3R0JNYxFQzdUm4SrjtuOJ/PJ54FFf1HH30kVt61a9cQjUbx+eef4w//8A/Rbrfxl/7SX8Lt27eRSCRwdNQtKQl0g7TJZFLSf1lp6/DwUKxAehRA18ApFou4e/cufvazn2FpaUkSZQAIzkjP4ty5cxJwBSAZlProLE3zoiClq6/XLu/PPc/MOR74yTFaW1uTZ5ienpZMPB5AQI+ODCMaEwsLC0K34jpvtVpCn6N7z7XW6XSQTqeRTqeRSqUkIE4FwfnUSVqdTreq3sbGhpxeA3QThMLhsBgLgy/OJJybm5PPcA70/Qnp0Cvm+KdSKQkQ60A9z4GknPzGQlfTRHTE3iqEmX2mA21c1PwshYMWvrRmNAtCk5ppXXHxhEIhOR2A/FlGGG22bo73xMSEuNd+vx/JZBIzMzPielOQaAXC34xwM/DHQBr7zomuVqtiUWo3XFvX7Pvm5iYmJydx69YtKeytJ1q7eLRaOOn8YZCxWq0K0+G73/0uHj9+LBFzzcnU1BseSUJGQCgUkpKQ6XQay8vLYulSuHLDklIVCoWk2j6TIx4+fChlJw3DkLJ6HGen8+WpDYlEAoZhYHt7G0dHR5iamsLIyAieP3+O1dVVxGIxjI+Pi/Lh/DDg5XA4xOLM5/NSzpIke86XaZqSgklrilloVKRcAxo/tNvtMjcUKsfHx7h37x5KpRIuX76Mq1evIpFIoN1uS5/fe+89vPXWW/B4PEJnYoSbfPByuYzV1VXJaGImFiv00drLZrN4+PAhPvjgA1FMhOAoSHd2dnD//n18+eWX+K3f+i3cvn0bTqcTm5ubyGQycjILjRltDdKAajQaMh5c01TymqtKF9zn82FjYwOLi4vY2NhANBqVVHxaoNw/DEIykHn//n1J/pmZmRHL3jC6yTHFYrEnmUlTrZhYQeiMckUrD/15GiaZTEYgBoejWxHv/PnzEifxer0YHx9HLBaT2ivEobl/iPmyep7dbheBS0VECinhUA11/EqUMVJGrHxICk2dkQWgB+cAXlrKGsTWdQwYwCKvTgtfDjCLwjCaT81OF55uv2EYGBkZQSgUkgIr4XBYXjs8PBShysVGC4/9JQaki7Br6gyfj0VjaNVzbDQp3ePxiNXM4234Pu+nx44CWHMKdZX+ZDKJ7e1twcoXFhZw69Yt/Mt/+S8FwqGgdLvdqFQqePDgAUqlEsbHx9FqtRAOhxGNRnH+/HkEg0EkEgk5gXhnZwdPnjyRMaawjUQiGB0dlUBhOBzG8+fP0W63ZeExsMYAGAMqPAreZutyhFmUJplMYnNzE4uLiwiFQlhYWJB5YYH4SCQim+3g4ADb29sAgFQqJUEvutlOp1MgkJGREXGF6W4zDZrrhOPEn8EXR5pXKhWhKJZKJbz99tsYGRkRNonN1s2mfPvtt+WQT67fSqUiXgQTGz744AP87Gc/g8/nw+/93u9JII9pzqurq3jy5Imc10XIiF4cBZqmax4ddQvHV6tVmKaJ7373u5iensbdu3fxwQcfIBKJYGJiQmAfrgtSpOr1ujCLSInkYQS0/KLRqBSFbzab2NvbQz6fx/T0NG7duoWrV6+Ka015EAqFJGjFe6XTady7d09O2h0fHxdvg3JBe8OUGZ1ORzw7Bnpp3Ok4iJVbfHx8LIknpFsODw/LGgUgfGh6vEw5JhxEyMbn8yEej8tJLLFYTGq1cB9TWWnjzRqs/NpCV0+2DhZxIVBQauuUnaEQ0dYvH8xqfhMD0R3Wg8Rr8t5ae/OHGVwUFowkh0KhHugBeBlI4cLjs9GdJfWEQT5mCnHyqM1oeWr8mgup3W6LZcm6pBxPHcyw/k/NqtOPnU4nzp8/j9XVVWQyGYyPjwMA5ubmcOfOHWSzWdhsNomuc9xpffC+wWBQAkNcuOTanj9/Hrdu3cKHH36IbDYr+BuVVTweh81mw87OjpzmTIvJNE0JUNJNzufzcm/ivW63WyqjPXr0CC6XS3i8OnhIUjuVMK2hSCQC0zQFBwQgfObSi5OUdRnEvb09eL1e4XFyjh2O7inEe3t7Yh2SJcAymcz1pwvNI88BYGJiQgJgNpsNhUIB6+vryGaz+Na3voWBgQGsrq6iUqngr//1v45z584hFouh3W5LLOLu3bt4/PgxNjc35VQFawFszaTRzCCgm9b8h3/4hwgEAvjWt76Fv/W3/hb+8T/+x7h37x6Wl5eRSCRw7tw5Eb6EtRg7sdvtUrP6+PgYCwsL4h1x3Xg8Hqn98Pbbb8v19MGgXPuErpLJpHiahFvu3LkjHgmz1kzTRCKRQCqVktNI6DXSWyyXy6JMCSFxbXCfUChTWBKvJ91Oe+LcX1wDnU43k5GsGQbEWCeXuD8tW8Y7CoWC0OWY+myFGr+x0KVW0ReyWroaE9K4Lq02NmJ9dO+kA0prUHPoIEA/eIKNr1EocsMNDHTPQeJnaDlrpcB+agyH/OJoNCoa2263i0VF/JXuJwusaEyWVoVOYNBUM01G18qHz6rz6Nl/u92O+fl5fPjhhxKlLxQKGB4expUrV/Dzn/9cMGTCMRSozWYT29vbsnnX19fl5GUekeR2u3H9+nXBajudLgGefFiyTZiyzVMAOp2OeCl03/b391GtVkWYcRxtNpvU2Hj8+DHa7TYuXryIRCIBm80mSQq6OD5hJG5E1mUAINQp1uIIh8OSyMAkG9KxuEb12qIBwEAR54f0OFZU49rS60YHe2u1Gv7kT/4EH330EW7evCkCgScTcLPSsiuXy7h//z4+/vhjZLNZCYBZaYpsXKPEyYGXnNvV1VX85Cc/gdfrxbVr1/B3/+7fxT/6R/8Id+/exeLiokBbly5dQiqVkiQjju/+/j4KhYLwWsn+ACB1LwYGBjAzMyPMH7IQKpUKJicnEQ6HJe5DhkY4HJaz9ZhW+/z5c+G38jCBSCSCc+fO4fj4WBg0THhgbIHrmiwBHu3E+i0a9vT5fFK9jgYTi6eTnkoPyuFwSJKUw+GQMpBkktCTIfeYdMJ0Oo2nT59ifX0dY2NjuHLlCkKh0CtxXN1OFbp8GL3ItIDQja9pXi4XsmYw6CQLHVSjxcjFpzcIBwZ4KYQ0/5CLkZuUmVp0Q/Xk0IoktMEf9k+zCMhJJTXJqkQIm/CHVhnxJFqr1rHic2tFxtd1gkWn0xECdyqVwvj4uEw+XdAbN25gY2NDjm/XkM/h4aEUG2FlLQYIXC6XYImdTqen/oHT6cT+/r64zo1GAx999JFEvdlXBr1oNWxubqJUKkmQaHd3V+Z/dHQUgUAAjx49QrlcluOXAAhcw03FTB8S7RnVL5VKcmgjXVjSwzgeLA1JiIaNY+rxeETx02JlEJCc4y+//BLRaBSxWExOpaUVw4g2558Y67e//W38lb/yV6TGAi21SqUi+OfR0RHcbrcE+2jBa0+LxgENHQprHb1nJN4wDDx9+hQ//vGP4XA4cO3aNfz+7/8+TNPEp59+Kscg7ezs4Pz586LkCP+0221Eo1GJuj958gRPnz7FwMAA3nnnHSmQxPPqGo0GlpaW8PHHH6NUKuH999/HlStXZHx5ugNP99bQX6VSQTabxd7eHv7/7b1ZcOTXdd//7W7sSzfQ3dh3DGYlhzPkcBMXk5JIirJs2Y63SqxYFduppJyXPOQlSaUqj3nKY1QVr5XYieQltkJJtBaLFCVRIjkcDmffMNh3dANo7Et3/x+Qz8HpywaG/iuVJ96qqZkBun/Lveee8z3fs9xcLqfTp0+rvr5eQ0NDqqurs59jOOlN6/ctsQrS8siz5vec89fa2mq5u2NjY3Y0WFVVlZ5++mnL8vGZI9Fo1GIOeIRUaVJJd//+fV2+fFnXr1/X7OysLly4YAfkgtIfRC1IH0Pp+oXG/Q/RJylKoDiv5BAYP3mgGJQsaMa7Uj6QhNCjUPjbWzm/uUC93kiAVqQDOoNgiueqI5GIoV0aXqBQfS4y14IXAwmRmoWbQ4WKfxbvfjA/PLd/l2KxaIqyublZJ06ckCRLZVteXlY6ndbJkye1urqq2dlZc6NAeCsrK4ZYGhoalE6n1d3dba4awSHcrGg0am0k4/G40um0MpmMBc0aGhqsExdIEBc+k8kokUhYVSBZHPTCuHPnjiYmJtTa2qr+/n5DV/Dzvb29xuOSD4lMoIRbWlosQIcxArHU1NRYOhyBPE99EQMgj5QGPdFo1FpRSrL8Uzg8jB/pQBixtbU1NTc368tf/rJOnjypqqoqjY2NKZvNanp62k6aPX36tJ5//nkLDD7xxBP68MMPdePGjZJ9BrXgqQSUsKfXvLe0u7urGzdu6G//9m+VSCR0+vRpfelLX9Le3p4uXrxo5bOZTEaTk5O6cOGCTp06ZS1RCZzeuXNHH3zwgcbGxiyTh7JauGz6Hly6dEn5fF6dnZ3q6+tTU1OT0Y2JREJdXV0WHKOzG6W9mUxGMzMz6ujoUE9Pj1VSdnd3m4e4urpqp0pg9KCyyGYh08RXwKZSKaOFkP3h4WG9++67mpubUyKR0JkzZ+x6HvB5JX3y5EmjC3Z39zuejY6O6tKlS7p06ZJmZmasHJxr+eC/z+8vNx7YT9cjWB6QTR3yu2QG+Jv64gr/f9x0T6CHSdsgENyL8Fn85HnUS0QSBVdRUVHyTPDUvrkx1+BeFFxQ0y/pI6iDvynRpGIGa+lPCQjfD0Xr3VWf0ZDP503hgyofe+wxLSwsmCuFa51MJnXixAml02ndvn3bEBTPiGuKYIyMjJgnwPvSlayxsdHew1caxuNxO5LFN+KB56Zfw8DAgNE8cKwtLS2am5vT+Pi4dd5qbm62CH0sFjOukOKA+vp6OzSTJuNEkwl4tbe3W8PzyspK6+5E8j0NdvB+cPMJDvp4AWXLUDn+fDoqwJBjT62cP39elZWVmpqa0rvvvqt79+5ZHjHfeeONNzQzM6Nf+7VfU2Njo86dO6df+IVf0PT0tDWDIWvA7ymfacOoqqqy+Ue+8/m8bt68qddee03pdFrnz5/Xb/3Wb2ljY0PXr183L+fOnTvWiP1Tn/qUdY27e/eu3n33XevyJ8mKFjD8CwsLunfvnnHVsVjMDn6lO1tNTY0dPFBTU6Pm5mbLVabxPGtCXwWQJsUevA9pb83NzUbZxONxDQwMWIcyHyOBf21ra1NDQ4PFXDwd5lP0CIjzjsSaoNTCLCqvUJkj6FdPs4Lujxofu4k5N2F4fos/PiPAozkfAJAO0CiuI+6YjwCiLClO8KlqfoCsfUALl9wLreeeWTB4Wf98TCwNM1gwn6Xgg1/cE6sOVYFrXE7pMpcgVluMioOjpUFSoN+Kiv2TCkDOBJ/glMlJHhoa0q1bt3T79u2Szm8oDkqdEXYEOpfLKZvN2qbxXfzhPVHCbDA8ivX1dRUK+8UOyWRSExMTVszAGkxNTVmhQnt7uwqFggUjOBON4BhHJLFJs9ms8XCcF8dR5XhCMzMzJd386WaGgUIRwNUBFOjLkE6nzZ32kXKatbAffHEP+aY/+clP9PWvf13j4+Mf2cy4p3/xF3+hfD6vX/7lX1YikdBLL72ktbU1/fEf/7EZT9xT7zH6yDhIjyAXypQ1oOn2r/3ar+mJJ57Q2tqa/uiP/kiTk5OG5FZXV/WjH/1I09PTeuKJJ1RdXa0bN27Y8eK46eQ4e8VDUQzZQF5hAabIhW1ra7PANEVPdCOTZAU00gFoQTfEYjHLKMH4RaNRU+J9fX0lmUDIOGvGGrDvfHzExw+g09iH3Ic1J4DHKSuDg4OW5kYHPJ8YwN5FXg4bDyyO4GHD4bMWuCGIDUWKIvNC7BU4CDS8vqcoUHKen+MzoDePvj0NgCIMn89f2ydZk87CNevr6y344KPK3Cs0LvCtLAiC6S2l/57nrbkOyo3WeERGyWuGM9za2lJ9fb1GRkaUz+ctRzYWi+npp59WY2OjPvzwQ62vr5tHAaICIYVuEcJEYMVnBWAAJdlBhCDVaDSqZ555RseOHdP09HRJYLOpqcmaBaE06MUQiUSMf+O5SA3EEKytrSkejysWixnN4U9ipUrQB24wvGxsIswtLS0WRcewsM6e40MufYEMcj0xMSFJOnbsmLa2tnTp0iV99atf1cjIiMkBsoKBr6jYP+Tza1/7mgqFgn79139dDQ0NeuWVVyTtp5ZNTk4aovcUFOmHKFq8J5Qge4AmQ1NTU3r77bf16quv6sUXX1QkEtFf//VfW3kulA1nhzU1NVlxEQr32LFjduAoAbJUKqWhoSGrUqMpUXt7u6WmEaBDARJkxeCvra1pfn7e0joxyPPz87p69apWVlaMiiJNy1OXPgMIpetpTP4NCAIBNzY2GvWGMo1EIubNEcBNJpOWpgadhGLnuB7ad0L5kX7H3iW75qjxwDJgP7xy9OkRHuH6ggZJJZaIa5SrlvHKy1MJKEKvoPz3eRau6z/vUSNKg8n278jz4payYBUVFSXn2WM0WNRQYWJhOSKcxG7cwerq6o9w1zw/i7a1tWWuPn0F+Bw0A5F5Ggcx7/fv31csFlNra6u6uroMvSJI3tAR6POI3XsK0kFhASXGbHiP5urr6/X000/r7Nmz1he1vr7eXEgQDKW4PT09Rpt0dnbaRuVZKMbZ29s//w4kQRN4jvWGL4bDZf7z+bzNG3w4yp7jcvgMwVMfK0B+CCjije3u7urNN9/UO++8o1dffVXd3d368MMP9bd/+7eamJgoQYOSbJ15lmJx//y/b3/72zp37pwef/xxNTU16Rd+4Rf0+OOPa3Fx0XoHUICDEaGQYGdnx06sBvmdOXNGZ86c0alTp0yR8bvq6mq99NJLOnbsmC5evKgrV67o1q1bdiYdtAE514VCQQMDA3ryySfV09NjShHEiqfQ1dWl1dVVDQ4Oqru724wXngeyJcnQ+OLiom7fvq2bN28qlUrpySefVF9fn9E1Y2NjunHjhnZ39w+nTaVS6ujo0MMPP6wzZ84onU7bHiAP21OX3BNKkrWl8AY59FlSrGsksl/gwMGTa2tr1jgJD4GMnq6uLvMcSCmE9+cZHpTJ8MBAWpi1UA714lJ7y4Di4uV9ipZXWgi5D2ShxFE4IFcUKRvMP4vnMJlUnpnJDd0MLxSeO+bfuKZwjd4IsWge1fA3jUroR4EgstHZzB5FoXC///3vK5/Pa2hoqKQ+nrkl6FhfX2/pLNJ+U+6bN28aL0WCO2fMcXSMR/seUcExF4tFy33088EaSzI0WlVVpXPnzunMmTN2/A7Kk+fmFIrl5WVrPrKwsGBGg2IP5IP7z83NqaGhQcXiQeMXuF/Wjc/lcrkSrrOiosK6cNGGEI8FOUAuPWUQiUQsvxQEgxH4m7/5G/31X/+1PvvZz+rMmTO6cuWK/uZv/kb37t0r6esQxhuY262tLbW0tOjChQvq7Ow0480zNjY2WpEIcopsZjIZTU9PWz4pwcjHH39cZ8+etTxcvwe2trYsIBqLxfTiiy/qxRdf1P3793X9+nVrMESqVqGwn8d94cIFnTlzxk5EoItdc3OzUTNkO+DuI8ekV3qvan19XZlMRhMTE6Z0WSt/7LrPHeY7ZBN4SoVcZ6oo+Tdpor29vSUcM53p6IpHYNKDPTzx1tZWLSwsWPoYdJjXH1AvFRUVlgXh5Z2S4KPGA4sjfJ6jv3jIT/rvsACkZ6EsifqidH0+r0+fgu/l/2wIj0iYMCbQc2C4j3wHdOsRNO+DQuF+cMh8hlZ7LFyYP+uNCQp0Z2fnI4qAf5M7yEnFvEMkEtHf/d3f6fXXX9ev//qvl3Qy84YPLhbll0gktL6+bq4OwQPoB+mgjwXPi0KF+2aeuQ/Wn3Qq3ETWGqt++vRpO3qaI3/q6+tNQFdWVtTd3W0lxn19fVZJRV9k0AHPBMIlwIaXsbe3Z+dTxWIxK4tdWlqyY1P29g7KalFm7e3tZjQxIKQioVDhdym3xV0mIPtnf/Zn+trXvqaTJ0/qV3/1V7W8vKzvfve7unv3rqFRkvO958c1tre39cgjj+jLX/6ynnzySUnST37yE12/ft1OPGZuW1pa1N/fr1QqpZ6eHrW3t6utrU1nz541A0E6FXEDAnec0EK+Lf1n19bWNDQ0pMcff1wPPfSQHnvsMWus8/bbb+sHP/iBZmZmVFdXZw2HaM49OTmpjY0NHTt2zJrckF0C6sSTgo4jYLm+vm6ZCLOzs5qcnCyRzVQqpb6+PhUK+8VNzc3NJc2YcrmcxsbGND8/r76+PtvHKysrWlhYsFRJWnCeP39er776qilyvFtOEZ+bmyvxjgFD6BOq8sbGxnT37l07FNWDEzJo6urq1NzcXEKZoh9ptvP/S+l6pepRmX9wbzF4MJSMV9KSSmgHj978NfzPfJQwfB5gv1Qa1POf9+gQPodJ5ve4lAQFuBYbqFgsGqcmyTYphoPNjqDxna2tLS0vL5vFpW8rAaPt7W1rcFNRsX9M+Z//+Z/rhRdesPxVhMK/ny/QqK2tVSKRsBLfhx9+WDdv3pSkEh4a95vvY5g8J++9GU/twKWhdEEGzc3NOnXqlJWJohx5ZtLLCKzRfWx6etpKokkno9YffpiABm701taWurq6rKH9ysqKNjY2lEgkLKWJYAzKv6GhwU4RgBoiMATCpapKklEVcJAouK9+9at67bXX1NLSot///d9Xc3OzvvrVr+qDDz6wzAMUjUd8XLexsVEvv/yyfud3fkednZ26evWqvvnNb+ratWvKZDJGZfjcXCoq29radPLkSfX29qqrq8tKjDs6OkzGl5aWdPXqVTtclD695MUSCL5z545++MMf6vTp07pw4YIuXLhgxzu9+OKL+u53v6sf/vCHunz5snH6c3Nz1sRmYmJCOzs7OnfunPWpoPcwx9I3NDRYUQW563gB0A8Y0nv37pkXhrJOpVK2jrQJzWazlsOLoWSew71248YNnTp1yrqHYQgJepICCN2J9+lBVtP/OdWFDn4ejMD/d3d3W6EFesLvHfTLYeOB2QsIE9reK0U+E7r6Po2CBwYBoEw8xRCiLa7hFbZ/KTa/51Q9xQGC4dqkNfmafU+H4CL5zAZ/P7IDfOYCfBfKjOdBmYFIqOOOx+NWWgxCoe/n9PS0vv/976urq0sXLlwoMWooZW+keEZ4Yv59+vRp69DvI9/Nzc0lBQckx9PhKaSMuB58KMgQdFwsFvXQQw+purpai4uL2tzcNNcNA7a1taW+vj47F6+/v98S5Tlm3Bu2UDaYW56ZEmPpoF0fihJ+eWFhwY7wAe2QGQDqx/hhkDyX7VFLdXW13n//fX33u99VXV2dfu/3fk9nz57V66+/rh/+8If2/HgB3mMi2t3f36/nnntOL7/8surq6nTx4kX90R/9kW7fvl3S1zgMylLUMDs7qxs3bqimpkbt7e1Kp9Nqa2vTZz/7WT355JPmKRaL+70zrl+/bq1Bi8Wi5UBD83A8/Y0bN/T222/rscce0/nz53X8+HH9y3/5L/Xiiy/qW9/6lt577z3riTwzM6PZ2VnNzs5aQ+9HH33UehrPzc1pZGREw8PDtkdAw5FIxO5P/u7CwoI10799+7a6u7s1ODhopeZ4DZTakmngdQ6lzORsA2JyuZwmJyf10EMPlaRxId+cQYeMo4x9plRvb6912WtpabG9ijzCE+MBh16upy4PGw9EuhDDcDQ+uh+iU5SV1/zSQVCBn3me0HO73s33QTSv6D0CxvX2QovyZeOiYKn3ppbcB9o8t+wj1Qi1V3Be8fgJ5/NhlgLufmNjo/HDKCUEd3R01JAqiNoHCTwPi4JgXpmbzc1NHTt2TH19fXaWFkrOt6qkw5Ukq2sPqSIEkFaY0D98jmNpKA/GoPX19Wlvb/9oIn+yA6cUr6ysWA+CtbU1dXV1lcwfcxPy//39/SYz0D/+8MZoNGoKxXeHo9uUT7Cn0Qlz7MEAa0zTozfffFO7u7v6pV/6JX3mM5/RwsKC3nnnHa2srJRUXBKE7ejo0NDQkB5++GEdP37cqIGKiv1TKF5//XVdv3695MQHj9y8UvE0D83KJycnVVNTY8fJP//882pqatLZs2e1vLxsCg1FhKJg7WOxmJWnb25uanJyUpcuXdJDDz2kJ554QsePH9fv/u7v6uLFi3r//fc1MTGhxcVF67y2t7en9vZ261JHQc709LQFl6Di8HZRenCd6XRak5OTWlpaMo6aHN6WlhYLquKNsU/39vbMwPJz0iRRppubm5qamrKe1+gr1hrZ8Jw+XhWAq7m5WS0tLYpEIkqlUjb/3pMn1dD3nvGJAD+T0vXQ2nOY5fJOGZ5q4GUQHn9drzy9a8v/QXhhqlj4UvzeK14fJGLSUSREbeGafRUQ3/GIGqSM4HBv+F2UNQbAI3QQN2lXBANwaziVeH193eq9mRPQss8wkPY3OBwnv5f2A2mPPPKIjh8/rvX1dRWLRRNqgghQACh971ZJBwiXNBsaTvPOGxsbSiaTOnbsmOUyku9IG8Dh4WELQG5sbFjgAWTY0NBgx96Dijc3Ny1CjoeC3HBgJ5kIGJhCoWCNamjEDj9MYj3rwjricuLdeM+EdUGZrq+vq62tTb/1W7+lF154QfX19bp586adTMFag+IfeeQRnT9/XgMDA1ahBwLjfTi7z+d7e+8J2V9bW7Oy80Jhv4LOB5OHh4f1J3/yJ6qoqNDzzz+vZDKpp556ygJW0DySSjJ/2M+sGdeenZ3V9evXNTAwoKefflrnzp1Tf3+/3nzzTc3Pz5uB83QBKWCcWkGV4MLCghXNUCbO/evq6tTW1qZ0Om38M61a6WjHvObzeTsdJJ/PW8433eLIgPH7mzleWFhQa2ur7RevJ1h3T5+Rm+33ro8PAU6gM9m/PGeow34mpctm4OFCZeThtOdDPQIul3bGd3yeLcoOJcZnvSJmEn2UOKQ9QC5+QphQ3oHqHxYCDldSiSvj8yzZ0J7e8EGYUOGj0FFwMzMzhjrpZ0DFlQ8m8vweJTDYJAgBygLqIBaL2eGOuLfDw8P68MMPTcjxFnzGiAnD/8ldbW5uLumOxlxUVFTYwZrkfO7s7Kiurk6tra2an5/X1taW1fevr68bSt3c3LSGKXC0BEZoP+l7Akiy0y98VRa8JVkcm5ubxo2S28vcb21tWYMTDJ5fg62t/XP0OI9sbm5OnZ2d1gL0C1/4grUlZOPj+fX39+uhhx7So48+qpMnT1pgcHZ2Vu+8845u376tmpoa/aN/9I/sAMvBwUH95Cc/MY/OU2TsCdbSB1iREeYOmQT1V1VVqa2tTU899ZSmp6etmQ4y62MQyCTyXygUlMlkLKXr3Xff1TPPPKOf+7mf06/+6q/qkUce0Z/92Z/pzTfftH3C3PqAa21trSlintHvv2Jxv4iCNDBJliK3urqqnp4e2494cwAk6KD19XVtbm7a3/50cJRpNpvV1NSUjh07ZhwyNEIkErEsCd6Fvec7hfG8nirkb/Z7yNt6YPQzKV04UDakT3+SDtClv6Hnpjxq9MqZf/v/e5SIwvQuvk8j80rC34/huTWvwPgOFAFCj0Lmmb2yRbn6HEDSibLZ7Ed4aSbdk/57e3taWVlRTU2NstmsWWy4Uk/DeK8AoeH5d3d3S0qTcbf9CaRtbW0WdCDRPZfLWZmuJKNaaEDEulVXVysejyuZTFowhWYeoNZ4PF6SVL67u6vu7m5zgSnb3N3dtc8Tba+vr9f09LSSyaSl8sDBJpPJkuR1XFUfENze3ram7awXipMOaOQUs8npcUvqD8EVous0oPn617+ujo4OdXZ22tp4XhBF++KLL+rVV1/Vww8/rP7+flVUVGhiYkKvv/66Ll26pOvXr2tqakrSfjP5zs5OnTx5UhUVFerv71dDQ4OWlpZKgrz+HlBf7Ddc24qKCiWTST3xxBN66aWX9KlPfcoUSbG4n3L48MMPK51O6/HHH9c3v/lNvffee/ZdKCXkCyMKbzkzM6OVlRWtr6/rm9/8pi5fvqzTp0/rpZde0r/7d/9On/nMZ/T666+bAvccPEoXuZZkKBdlxjMiH6w1R8zjiQCcPJ2JscZT8/uTIgz2HIE9YgnoLD5DUQ16zBsmrz/QUcSA8Lwwdj74j944LPAfjiOVLm5ILBYzNMDwm8Erm1ABSipBh14J+8CZR6z+Gj6w5ukIFKXnVJg4DAX38xao3OSGwSmPOL1x8OicdK2VlZUSJE2ALCwQoacnKTj0q/WK1StcvyFZ7JmZGU1NTVkNOci0paXFSmebmposUAX3nEwmLVLs59SjEdwsyjypb5dkBsorQdwt0PD4+LgikYhVr2WzWTusjxQhlBw8GtHgpqYm44dxjX1Umc1Mq7/6+noznCBVCkFA6svLy2poaFAqlbLsAkkWOKGqaG1tTf/1v/5XLSws6Etf+pLdd3h4WG+88YY6Ozv1yiuvWIMY+MdIJGK871/+5V8a9cDcQmVduXJFmUxG6XRa/f39OnbsmD744AOjSpBLng+vwXtPqVRKZ86c0TPPPKNz586ptrZWuVxOly5d0ujoqAYHB9XV1WUnpbS2turUqVP6X//rf+k73/mOFhcXSzJo4Oo5eqmnp0fj4+N6//33NT8/r52dHd26dUvXr1/XxYsX9bnPfU4vv/yyzpw5Y4ochQhVQ8UhXkldXV1Js3SP7ElNm5mZMeOI/Pl9DrWGTHnXH0NSLBbNK+PZ5+fnrdsdsoKMcy8Cxd6L93vDe+mALa97WBvPzfv4y1HjgXm6HuqDjny0XjoI6KDk2NDhBvcKsByPy/DKO4zEh0E6lA8vzP99pgIKFF6Md/PPxP19+0mexX/GpxQhZJQaIzC4idIBGqcBBzwfBg2lBRLxc4iyBilfvXpV+XzeXHHQdyqVsso5mkTTGId35lQA5oKac56vsrLShLehocGi/SBa310LhQty4aw1+F9SvRKJhAW3KD/1FTvQIbiJIHjfU4GiEVxXmtLQJ5VrkypG5VI0GlVnZ6daWlpUU1NjKXqS7ITdvb09/ff//t917do1Pffcc1aQcu/ePX3lK1/RzZs3dfLkSZ08eVKPPPKIbfzd3V1NT0/rtdde03e+8x3b7N67YZBu1draaifjzs7OWlMisibgnwnu0PTn4Ycf1rPPPqvjx49rb29PV69e1bVr16xN4vLysp0UkUgkdOzYMfX29qqvr0+///u/r8cff1zf/va39f7779t8Mfccw5RMJq25/cWLF63d5+rqqi5fvmynHv/qr/6qLly4oOHh4ZIgLn0LMKY+GwC9QKEHdAQpcXV1ders7DQaC+VLgYM35GQ2eCqGLCJKiMkZxluCr/W6waNv5MBTbT4oz3tyP0+h8nsCyR74HTWOVLokuvOHhifAdSw+m9MryFD5MryCKze8Yg6Ht0h+hBFJ6aBU+DBu2T+jR+Bcy6Ngzz2DSrDocIMETLzx8QEhEr7hqVDWu7u7Vi1VKBRMcHkGeOPx8XFDNbhqXlFzMB7pNL6DVz6ft0IHDAbRX9AuyB2UCwXBBvKfhV6gUfzKyor1Bdja2tLq6qoGBgZMoGkqTlFDY2OjCoWC3QOhh79DBqhAgscms4D0IGkfuXIyBe9F9RfoD6NBK0nc2b/8y7/UT37yEw0MDOjZZ59Ve3u7dnZ29M1vflNXr1416uDevXs6e/ascdOTk5P6q7/6K/3gBz+wAB+tSqGkkC3Kl1Een//85zU4OKjZ2VnLSaWIgJNIOKTz7NmzOn36tJqbm3X9+nX9xV/8hS5duqTZ2VnV1dVpYGBAW1tbZvRQOnNzc+rt7dXg4KA+/elP6+GHH9aPf/xjvfbaa7pz5451EGNOotGoHVN/8uRJSaV9BJaXl/V3f/d32tzc1D/9p/9UfX19unXrlu0lqCDOrvPeEwCGABgeIY1rWlpa1NLSYvuWTCOf1YTilFRSVo2eoMHO4uKiCoX9Run0wkV+veINAaKnOEPF6/On/WBfo3TDLKCjxpFKl4bPdG+ifyQvUVVVVVJxxo29kvqHjJAKkA64Eu5RDr57ZUnprCRTanzXB+FCq+QDYT7PGOXq0a7PJcW1Wlpaso3HM3s33Aujr8oDBZNG5AOKoAVJunLlipXeghZqamoskAKPCcKMRqOW/I/hAE2wuXHncPkaGxtLcpiLxaKhE+6L8UVBE80nZzGXy6m+vl7Nzc1aW1uzOcZQhackrKys2Ab3+bc+NxmEA/rG86qvr1c+n7cTh+FDOaDU91rwgbOamhpdvXpVP/7xjxWLxfTYY49ZU+2bN2/qvffeM9nDiCAPuVxOP/jBD/TOO++UBFh8lgu0m8+UYM06OjrU0dFh80vMgGyHnZ0dyxoh/eqtt97Sn/7pn+rdd9812mhoaEjFYlFLS0va3d21QN7ExISWl5d17949TU5O6tFHH1U6ndYXvvAF9fX16Y//+I/15ptvWsCSZv0cTY5RpvKqurpaKysr2tvb01tvvaXa2lr983/+z9XT06Pr16+XyGkqlbIubyFFSPDNV2cmk0ml02mrGGR4ucej8wBJOgBVyA39pqGAKJphT8GTI4s+MO8Dm/weHcE+9yAujP+EtOjPRC8gKKBABITNiPvr3WE/eV5Zcb2j7lXu3yCHkH/1LxcqeJ9m5Zvb+MnATfAIV1LJxPuIpc/JRNB8lL2urs4ityyi5z9DygIDxufCVnRwTtL+ETs3btzQiRMn7HcgA+aIc6sqKiosCMY7IixhEICUJ86T8oqV72xvb9t5UcXift4tASpcfLweUOTg4KDJAycmoEyj0ail7CHQyIlvqMO8+WT2YrFoxp8gDUn71dXVFjBra2uzQyAxVJLMKEajUV28eFHLy8saGBjQo48+qoaGBm1uburDDz/U7OysPQMbGjf2/v37euONN6wxDUaIjYgCxoXt7u7WwMBAScDLIycCofQx8Dz7/fv39a1vfUt///d/r4mJCZOV+vp64y7X1ta0uLhonkcstt8bOZvN6q233tJzzz1nRzGdPXtW//E//kf97d/+rf7kT/5Ec3NzZvQIGoEsOfvOHwi7tbWlv//7v1d3d7d+4zd+Q8ViUVeuXDEDzt4DjSKbXN97NRzrQ7Mc0hwBCMyhR6nIPnPkXXoaxFNIQ242wIlrYBg9TepBEegafeIBERQYe6ac184aHTWOVLq4f9QS+3xPor+kbDAhvIhXjlKpgvRQPoT4DK8MQyvnU0v8PZhgqr74TKg4vREI7+ktNJbSKwbu47lfUCQbzjcA95/HG0AZ+mbHPr0GYaMy5+LFi4pEIlai6OkHkBRpaJ6v8u/GRvfWmubR1PHzPZ4FIUSYyRJIpVIl+bCNjY2GoOHrvJInsCnJNieKlzlh00sHgQvezwdt4e+rqvaPpF9cXFQkElFbW5v98b0YUHQYtEQiobGxMU1OTioej+vZZ5+19DV6EdB8vKKiQkNDQzp//rzNx927d+0YJ+THxzaQm2g0qmQyqc997nPq7u5WsbiffzszM6Ph4WGjFzCe6XRar7zyilpbW1UoFHTjxg195Stf0QcffFAST/BNeubn5+3E6b29/UYw9MXluV5//XV98MEH1ifj3Llz+u3f/m2dPHlS/+W//BfdvHnTWkp6xUN+NdSAdHDqC0dDPf3004pEIrp+/bq9N1QAcu57j5DhQA64T0f0ebCS7HsoYJQhcs9ce9qB2AjUggc7XhZ8DjHf95lD7GnmGV1H8Ulzc7O6u7tLaA/PA/v3KDceeAQ71hcLyERwnDOKw3fUCrnNcJSzEIf9P1TO/vueN0bZ+98R/Qd9IrAMj+BRjKFBQIBYcN6N66MYUPSeXy6X8+vdlnw+b0bLR1gpLa2s3D+RYHx83M7z8hFXNgN8LbQIHLKnfBBaNiSFCkSYfQSduZFkKJYNCZr0jZpjsZi5+K2trabkmE/mycsT8gX9Q4I9/SmgEOB6oX6QKdoFrq2tWUAmlUqptbXVjADfl2T3iUajunz5spaWltTf369HH33Unu/y5cu6du2aBWA58LGlpcXkiFLYYrFoCMkbK08pXLhwQc8995yqqvaPiL9y5Yq+8Y1v6OrVq0Z9IUvnz5/X888/r0KhoGw2q6997Wt6++23S/aQb5pE0j5KguyNQqFgGQrI2ezsrBYXF3XlyhW9//77evbZZ3X27Fn9+3//7/Xd735XY2Njamlp0cLCgiYmJgxMNTQ0mGHd2dk/Ffr48eN67rnnjIe9cOGCqqur9cEHH3wE8XtQQNYIudcoLNYWRMm/Y7GY9UP2gXT/N3oJuee9QaqeGvC0FnuH5/G6Bo+aeUcOKXkeHx9XR0eHtTr1OsnzvEeNB9ILWHPQiHedeBmfQoICwI3ymQ6hVfDK2W94/yJeQWN9pNLgl0fF/llRjJ5v8S6svy//5xn98yJA4TOiyECOfgE9SmZzYqXZqDwTlhROGkRQKBQs8o2Q85lCYf/kBQJv0gEKJHrLeoVJ6ijCuro6UxI+08GjXe5JrnIikShZD955Z2fHChCw9J6rY/4wYChWPAJKlrkfQRc2FfMELbK2tqbV1VXV1tYqnU4bJ5lIJBSJRKz7F1VrOzs7SiaTmp2d1f37960tJSWkuVxOV69eVS6Xs/fr6urSuXPnPoLOKWn2VBTzWyjs53E/+uij+vmf/3klk0nt7e1pampKX/3qV3Xp0qUSN5p16u7uViKRkCTdunVLP/3pT61xT0NDg529x9qvrKxYCh8HYDI8NcJ67u7uWteu999/Xy+//LI+//nP68tf/rKdAAwdB/dNBd34+Lh+8pOfqLW1Vf/kn/wTPfTQQxYzyGazqqur07lz53Tz5k1lMhmTOQpn4OMxugSACSjzfNBarB2oOAQDnnqAzoA64LMgXK6NrLFm9L5IpVIfCdB75UtaYi6X0+LiomZnZy1/2usyn8lA+fVh44F5uqurqyXCjhLxPWix/Dws7p9HjrzsYRyqFxiGV0we1YafRbnwOzY6ypDKHTYxKBRk7CfaLwDIiGuG2RlcDyVK5RLKG+4VIWFuvPXl/r7EcnFx0TZkJBIxd9kndNNjFgFGmRWLRauV5xm98eMPR434/EcUHPPCu5MOhUJDHjyKBZWQrsf3+IyXFdYG9MFmYPOQeUFXKKgNGgZVVFTY/3t6eozP4xgeUDP9eOEqq6qq7Dj6Y8eO6dixY4a8M5mMpUoxH4899pgGBgbM6BSLRQ0NDenUqVOam5sr2dTMW1NTk1566SW98sorOnbsmKG5+fl5jY2NGa/NPDHP7e3tloL4xhtvaGFhQUNDQ+ro6LCDIquqqizzgF7Ee3v7R6qTwQDvvr6+bu0H/b5bW1vT0tKSnc/25S9/WaOjo3rttddUWbl/dNKTTz6pEydOaGRkRO+9957Onj2rf/yP/7FaWlp09uxZ45Rv375tBzVy0KR0cL7a5uamyYU/GsoXp7BX2X8oORQYBgod4mXTU3FeN/iAFp9HKaIg2YPQYV4PoM9AubTLpIGQB4M+2IYR+ZmULmdqEQX3OafcwCtA/1IIpC9n5Q8uuEeVfrL8Nf0oh4b957xi9gE9r0jgGisrD1pDesXq3WyPAH2U0it4n8ztFTzvX1FRUXJyKcoRI8B3faekiooKm3PQDX/gAO/cuWN9X3kuUCdH/XhEyjOjgAlEeYH1RoY1wovhOCAUmi/cYENBIYDe4EbJMvDviXJlrTxP7Vsd8twIM89HtkJLS8tHgl0oWU8NgcCz2awqKyutOoznXV1d1fLysmWk9Pb26sknn7QiEdzk7u5uPfnkk9re3tb4+Lg9O5Vwn/nMZ/Tcc8+ZoUQ+ydPluB8fOOU4nHw+bwdcptNpPfbYY6bQ0+m0dYVDFqT97A/QN2gOJUDg0HfIQ/4p7HjhhRdUXV2tK1euaHR0VMViUf39/fqt3/otNTc367333tM3vvENfepTn9Jv/MZvKBbbb8146dIl/eAHP9CNGzc0Pz+vmpoaPfHEEzp79qwkGS2xvr5uBg+PpVgsWkaUp/h8zqzvc+KRsAc//rohPenf12cmYIQxUBhyTw/4ILjPq4/FYnZmm6QSAIqH4Kt4DxtHKt2lpSVLJPddlXwk3m9Yb2l8qSqci7dWTNxhtIIf3tL54b/rFa938XlODIbPSMD14rOeYvC/8ylkoGH/DLjNWHHKj71RAhX7NCP6jvr0MVwaCgx8QIGAxOTkpEZGRvTMM8+YsPpEcDJL/Pt4XpxcXjJPPKrFWIRz6YMGoFQoETqjra6uljQ5gVNFOFGsZDLQv5Y5xRD6frYgC19lCG3Q29trx9IQvENWvYJB6c7Pz2tiYkJ1dXXq6OgocUczmYy56NXV1XrllVfU09NjXhEy1NDQoEceeUR9fX2amZkpkft0Om1NwJkjlEJ9fb1Vo5EnzHt3d3dbs/fh4WFNTExYvmyhULAqu56eHkvfWlpaspJy4imSzDX3a4h3h1EBIS4uLurOnTv64he/qM9//vP6yle+IkkaHh7WH/7hH+rLX/6yfuVXfkV/8Ad/oO9973vWqOjChQt655139MMf/tAyJyKRiBYXF5XNZnXu3DlFIvsVeyhG+ll45YqseY8BWSNjBsDjOV9kGgUJGPFeMHvMp4Nxr52dHTtMdWNjwzJzUJ7sSe+ZFgr7JfcEAPP5vJUlg4Lxvn4mpUvuIItKKTAv7nvWgkh8gIuHRVmUU5KMcgE3hudxw58fFqhDcXpO2SvhcugYpMUzgyrZvLyPTzeTSpumM4jkepcapQMS9BaY+4C6sPZsYJ5vY2NDly9fVjweL4lks0ZUbnnDERotUl7YBAi953LDefOIlKYsNLGJRqOmKJlLkKHn1KEaKisrLSCFMQSZ42Iy35JKUDvpZ+l0Wp2dnabUQLXc31NPGE2awAwNDVnLSv8uBIJeeOEFPfXUU8bdeerF9xlIJpP2/MwLCHRjY8PWECXy6KOP6tq1a1ZZiFE9f/68Ghoa7EDDJ598UuPj47p//77RC0NDQ6qpqdHa2pqd2tzU1GQN5FdXV0t4TT/frJ9PSeNdOI/vmWee0de+9jUtLCwoEolofHxc/+N//A+9+uqreumll3Tx4kXdvXtXf/qnf6qOjg698MILev/99zUzM1NiXH/6059qfX3dnpfsCp89FFJMnkaAoyWN0Xs5XnkiD2HATjooXPD9QbwC9TUHINRCoWAHUoZKFxoMaos0SJrvLC8v29FGoN2jxgNPAyZrob6+vsRN9G6BD7h51MTwvBobxCtpr8T8tUJyOwys+d+HgbqQS/YuNvfzP/OfQRGxYfkdBgc3F8XpFTaCg1X2z+mf3f8fYfBGCgrAR10pd83lchocHDTjxyCrBMTmuWfug9CADPjjPRe+65G+lwn+X1tba30NQjqJDAACjXCYoULw6+znHqoAwfdKFcRBjqc3DnC6IBPWY21tTQsLC3bOl0dGeB0nTpzQY489ps9//vN2ajDNg2j9GIlESiLkGDYUO7nLlHw3NDRYyt3x48f1K7/yK6qurtalS5eUz+f1+OOP69y5c8pkMlpfX1dnZ6d+8zd/U9/61reUyWSsdy2KlnPuUqlUiYKlt4VvveizN3zgjnVsbW1Va2urotGozpw5o8cee8ya2hSLRd29e1fr6+s6ffq0zp49q3g8rnv37um//bf/pn/xL/6F/tk/+2f6z//5P2tkZMQAw9LSki5duqTNzU09/PDDikajJd3twjgPQTvkiXVBQaM4PTr23C7gz8s7a0CGiP8+sZCtrS2jZDhtA8PLd/jDzzCixWLRDF0ulzOl69t2HjWOVLpYYs/BooSlg2i5VyL87TeqdOC2+iwAz/EwvPL21w0ph3KfCaOcXumyMf27ecXrsy385veDnFMEzCtaFA+os1gsWmmqNy4sPgvqG077xcKd8sed7+7uampqytJVEEIQYTQa1eLiYgmCZF4wGBRSoCy8ssKAhoiVueGduVcymbQqMLg40ItXSJ7rDw0V1+ReUCUUT3gvx7fSbGhoKElFC4OevJvP6MAV9eiYP01NTXr55ZcNQUuyQE8sFrPNRVYFPSo8TUOntampKb3zzjtaX19XS0uLHnroIR07dkzV1dU6e/asqqqq1NLSomg0qqeeekqxWMxS8KqqqtTe3q5f+qVf0tzcnJVle+7QGyPeY3t724Ley8vLNteUZ29vbyuVSlljmvb2dj366KN64oknLFf7C1/4gi5fvmwHPWLk19bW1N3dbalSFy9eVGtrq37zN39TL7/8sv7sz/7Mgl94PaOjo6qpqdGZM2csYLy3t1fSFJ/hQQHgjD3AnvEVm546QF48kqaewHOsfj/5M+lQxJQp+8+CePHi2AuRSMRQMVk04f49anyskyN8AM1XNSH05W7mo/xeIXmB8YowDKaFyjdEvv6ebG6UBiNUzJ6v9MEyUEpY6cV9ynHMIa+NK40wgCjDEw64JsqX6/Mc0kFlH0KSyWRKDAKt7hBUXJ/d3f1+rv4a3h3znouv9PLz5w2DR67wxFAmPvUHheg3BXPEu3rKB+H2hg6l5VOd+L1/Nt8Qhvn2ect4ImxE5qGyslLNzc0WBOS9oYFAwHB2NOjO5/MaGxvT5cuXdf/+fe3u7res7Orq0hNPPKELFy5YWtry8rLu3Lmjv/qrv9KtW7fsHe7du6cvfelLxiMPDAxYetjKyoref/99VVVV2cGPdEc7ceKE7TdoENKX6LXAoaRdXV1aXFxUJpOx49t9UOqJJ57QU089pa6uLqugDCuvPve5z6mqqkp/+Id/qBs3btieIdd3a2tLzz33nI4dO6af/vSnevjhh/Ubv/Ebmp2d1euvv17iyW5sbOj27dsqFAoWtOTAy0QiYdQO/D7GDMAG+vXy5VEva00AGf63UChofX1duVzO0C4VdV6ZIrv0vfDUgFe2vL/foz625QNnPuZx1DhS6focTk90M2E+uCR9lAJAqHHzmCz+eCUYKh6PVL17zt+g0Qe9ZEhF8GwhogMRgR4IxnjlIZWeMOGvA/dN9gJuaCQSKSk/pcCEoFqIXPw7cj4YFUOcveU3iy/H5uRU3om184oXY+CNojcInstCwFh73nVvb894OuaGDlaecvLBL4wa7ibz4WkP7sF1UNDekPL8PjNAUok3UCgUSigUkIo/tsjztKB2ZH5jY0NLS0saGRnRW2+9pRs3bmhpacmCfoVCQTdv3lRdXZ3Onj1rCnd0dNQOraRCcWNjQ++//74aGxv1zDPP2InGjY2NWl5e1k9/+lO9/fbbSiaTymQyKhaLevjhh834s8Gl/abfX//61zUxMaFYLKYzZ87oM5/5jJ588smSCkw4S/o0YCSQ5Z2dHa2srFhFH8fbDA0N6YUXXlAqldJXvvIVvf/++8Z3gqCvXLmiV199Ve3t7bp3754eeeQR/et//a+VSCT0ne98x9YW+b1//742NjasxWZTU5OhbvbL2tqayYpHsB4hhy4/FAN/yPYB8XN4KUrWo2P2IV6kPwbIAwdv8D01iR4MAacHB0eNI5UuKUg+y8DzrT7CHyIqHobIaegC+GCHT1wm2swIFa7faOHwaPgwhOwnxz+D51d9poVXRl558F0mnoXAaIDAUE4oVj7DPXyqDwvqg0o+BSgejxtKxeChcFdXV3X9+nVzU0MFzlyyDvw8NJjeNecZ8XCI5DMHzBFdwNrb222OfTaIf2feFVSC3HjEynp5wcddpF8wmQ5sBLhOn39NPqg/3shTEJ7PRqGiKCcmJvTXf/3X1tQFA8O7bG5uamFhwfKr19bW9MEHH+jatWslaYPSflbHt7/9bY2Njenzn/+8Tp48qVhsv3PcD3/4Q1VW7h92eOPGDTM6eIc0YY/FYnr77betP25VVZXu37+vuro6nThxQtvb2xodHTWvqLu7W11dXSXl3XQ8Gx4e1o0bNzQxMaFMJmM9iZ988kk999xzOnXqlH7nd35HxWLRijmQ/9HRUf3v//2/9elPf1odHR3K5XI6deqUfvd3f1cNDQ363ve+Z60ui8WiVXLBM8MpS7LG8h69Sgc8rj9BA7TLZ338hJLwXC5n3dpoVVBOxgnO+Raf3qMNAQuy6+lJfy0fnC+nb8LxwH66YXYCN0QR+GYRPJyfONwbyjvZvJ4jBinAC/kiADYwf+N+eL6WZwoDMuEIkXioyH1mhkdg3p1gwUPFi2UH3TJHPoDglTzvBOJFQcDvIYw0bKmtrTUuklJQ5np7e1t3797V9PS0PYtPyUGQfMmkT6HzisrTEJ5/5flJePfCtrm5aS497+azM7zA+jp+f0/P98IJI0NwpVwHlIJ3QRSZVD2faUA2B+dqedRC4Muns6FEh4eHde/ePTM6XNd7B6lUyvKTM5mMrl+/XrLJmX+8nStXrlhObmVlpd5++23lcjn92q/9miRZoxqKY9bW1pTJZKxAIx6P67d/+7cl7bcz7O3tVW9vrwVQP/jgA/3oRz9SNpvVI488oi9+8Ys6ceKEotGocrmc7ty5oytXrujDDz/U2NiYlpaWjALJZrPa3d3v8fxzP/dzOnv2rP7Vv/pX+vM//3NdunTJTnsuFApaXFzU97//fZ05c0YDAwMqFovq7OzUl770JbW2tuq1116zE4/ZP3gv3kv0sgrq9PsR79jLKbQC+ob4BNSAP+4pNOJ+73GNcI/44T1AD0L883mv+0HKlvGx6IVQ8+/tHZxXBIqARsCFRHhDFMixGT6Y4h8YIZBkSCZE2uVezk8QCsYrET+YvBAZ+4DXYcNHUUO+m0BP2HTGIzaGf2fmwVtkz0/iBaD8fOnj9vb+GWPDw8MmmNyHZ2NeeXeu458vdKf4LFQJShZj6+kX8mY9FeO/yztKsnnjfX3mg59HTy8tLS1pbW3NWjtCUXB/5JB7+PknpQdPgvmVDlpsUgBEAG1zc1O3bt2yzlfIBtcnX7ejo0OVlZXa3NzU+Pi4Jicn7V0BHD7aDrqiMc2NGzf00EMP6dSpU7p48aKV1V68eFHHjx+3/rSjo6Oam5tTJpPRk08+qZMnT2pvb0/Hjh2zMtnGxkY74eLixYuqqKgwuiWXy+ndd9/V8PCwZmZmlMlkTJZ94c/c3JzefPNNra2t6YUXXtDx48f1b/7Nv9EHH3yg1157TVeuXDHls729rZGREc3Oztq6FQoFfe5zn1NHR4f+6q/+yoKJNEqiktJ/HsoH2YVS8jm5fg/xx1c9+mId5DasKygHwkI6M9z/fu9gqL0n7/cznw/BXLnxwJSxkN8jHQOXEuTiKQHcPJAjG4FIN64hXAwBC7pe+YPo1tfXS5Rv2CuAlz1MEYc/B+mEgTg/iUx8OWIcy7yzs2Mt8HCVd3cPzt0Kez6UWyCpNKeQnEEi7TxriFZROvBYMzMzFmlHIEAXPEM5o+Krtjw/7j0R7uvnhM/z73w+b+mEfCakFrwB9AqcTe87iyEboH+UJpF4Ni25kmxCf/Ak0XeCKrwXngXrtb29rffee0/T09P64he/qPr6euVyOQtEsUYEjZHthoYGtbe327uE2RMepXlQcvz4cW1sbOjWrVsqFArWwWxqakpTU1PK5XK2p/r6+tTZ2WmGo7GxUfX19frud7+rW7du6T/8h/9gKXuRSETJZFIvvfSSXnzxRW1tbWlqakrZbFa3b9/Wt7/9bZtrPAXoQ9aXvrpvvfWW1tbW9Pzzz+vMmTP67Gc/a8f//PjHP1Y2m1V9fb3OnTunc+fOWbD1Rz/6kVZXV62T2enTp/WNb3zDmuj4DmSZTMaCkuwfvxdQiKDVUIGyHoA2L7e+Yi9UjuV41xCQcE3W3+/jUHn7/fV/hV4g1zAUWBSDj8zDyYSRa48qcJVx/XAH1tbWJEnxeFzNzc3WC5MorI8k+40M/8WmLsfdMqn+3x7pMY5yD/wCeToBg4Ax8ZQA9wqVeUjKe7eJuebdvNJl/iH+/em6MzMzJRWAoYX2lhtFhfFjLvm9N7DSgQfhE8ThNCkvRVBDqoBN7lMLeRfenef0ckPgkbnxGxG6yud3rq2tWRScYgSf5sb1kBfPo4+Pj+tv/uZvVFNToxdffNEOIaTwgS5w8NrSPkIkfQoFTvQcqsKjHlKTTp06pYcfftiUOqXBk5OTun//vvL5vJ3d9uyzz1pWRW9vrx3rvrCwoFu3btlZbb4qKxqNmvGjwc5TTz2ls2fPqqamRpOTk2publZNTY1OnjyphYUFTU9Pl/Cn7LlLly5penpaAwMDGhoa0pNPPqnf+73f03PPPadLly7p1KlTOn/+vOUzM2evv/66Ll68qP7+fvX29urf/tt/q/fee09vvPGGGRPehRQ8MmKQPeg04iHswcMKJHz6X0iFeiWJcQn1A/sM4+gNqOeg/d4Nr+Gv9aBxpNL1R317C4Br4JUKD+JzK3lJ6IXV1VWbrMbGRntIz31KB82mKysr7fBGTgFA4fhqJQQuzL0MJ1kqTWULF85/9rDvcw3vkhcKBUue9xsdYWKufLTe80s+RcoHYFBedEabnZ3V1NSUampq7Kicubk5U6LecHhEizB6ioj5A4l5Ny5EuawT7+H/j0IEWbD+/v38PJdzwfzPvOL2qNoLP4GztbU126wYELhgH4/gOeGzefaNjQ394Ac/0NjYmCFQ0HdHR4caGhpMsWN4KioqrMUhPTXw0tra2jQzM2N9cvHMqqur1dfXp1deeUWJREJTU1PK5/MaGhpSNBrV7Oyspaytra1pdnZW9+7d07PPPqt8Pq+6ujp1d3drampKsdh+xRzNZXDJMfq4/t///vf1zjvvaGlpSZ/61Kf04osv6g//8A+VyWT0yCOPqLOzUx0dHUomk5qbmzMKh6OnZmZmNDc3p8uXL6u+vl7vvvuuXn31VT311FO6cOGCYrGY1tfXLRBHCtvg4KDef/99TU9P6+bNm3rsscf02c9+Vs8++6zefPNN3bhxQ4VCQclk0r63u7tr2QwYdZ8J4yvWkD2MGWsa7nm+E1JDfnhKM1TSYXwo5Hbxwh5ER5YbDywD9hf1Gw606CN8niQPOWDcSZ+lUCwWLZDBIvLCWG2CcM3NzZbOk81mLQ8PhA2aYlL8xIWTXO5vHxgqh5j9IoQcj+en+DlKDToknMOQp5IO3H2PTvf29iwyS/krOZ5Eq70Asj6FQsEay/Bzj3xBZAxPuYTCGsoA74P7jqKFi/aoN5SZcHiezN/TGzyuT8AEnhAj7OcYJO+DacQYPAefz+c1Pz9vTcLhFlk3DgzlOQAGkUhEHR0dGhoasmsVCgVLCWttbdXt27ctTaqnp0fd3d06duyYUqmUxsfH7Yj2wcFBex+i8Cj5q1ev6vHHHzdPoa2tTfl83s6j47MYZRQuz1pdXa2BgQHzAB599FH19vZqdnbWqtxSqZR1IaNJEmtE60qCcD/4wQ+Uy+XU1tamhx9+WPl8XsPDw3r//fe1urqq7e1txePxEj5/aWlJb7zxhubm5vSFL3xBv/u7v6vLly/rhz/8oV2L9fPUo3TgXYZIkv0RKl3/mRDdhnGbcsN/JgQFXimH9/RxlMOoxHAcqXThDL325wG8gvAT4W/o0SAb3XPAuG+447u7u+Yq0icWl5aeonS7qqqqMveEhfaKrNyL85yhZfS/K7cA/MwvmJ/4cm59sVi0ICM8rKcmGJ435w/BOigHab9EkiNO8vm87t27Z/PmFUmoMLleyA177te/M3+ziXnG8HuFQqFk7aSDIKMfXqH6n/nNVC7az/egXvB8Njc3lcvlLEi0trameDxeonAw5KBMUuo897azs6O5uTktLCzYWi0tLamlpcWi4ul0WtPT02a8isWimpqa9Nxzz1l6HEi8qqpKp0+f1sDAgB577DFFIvtVbvF43HKGCdrNzMyooaFBx44dsxMkCDCBGBcXF3X9+nUNDAxoZ2dHbW1tkmSJ/KBwuHvvedbU1OiXfumX9OKLL6qyslJdXV3a3d3Vk08+qW9961uqra1Va2urzQXPBPhhbTDMDQ0NisVimpyc1N27d/Xoo4/aGoFqMXQcee73+fvvv6+1tTV98Ytf1LPPPqtjx47p0qVLWlxctKour0QBB76U3v/cB2E9iPH7PNz/h6HdEFCgG7wu8XqBOQv3fAgcjhoP7KfrLwzF4G/OCLW8VyaekgCB5HI5xWIxSxVhE+Nus8lAOShsru9PqoDHI/oLQveIKVSuXgEz4SHy9e/NQLDDufCf8wod9ITi9YvmKQe/kPyJRCJ2ikQqlbKNvri4WIKSvRB6t55380FNL1ge2SB45d7JW3/KMXk3lLMPoPmBHPj39PKCoi3nonnPCDnc29uz/EqoBO6B/HkuOBqNWoMa1pjPUy4r7XcZW1hY0MDAgKT9HPXBwUHNzc1pZmZGhcJ+8OaJJ57Qo48+WpKLC0KLxfabbre3t5sM864VFRXWtS8Wi6mtrc1kgjUgVYw5/+CDD/TCCy8YTZVKpZRKpTQ6OqqVlRUL5PoGK6wv1XUgx6qqKp05c8aCXY2NjYpEIpqfn9f6+rqampps3rLZrAErBvwqZ8NxyGYikdDIyIih8Gw2a/npyGNtba1WVlb0ve99T/l8Xi+++KJ6e3s1Nzen4eFh3blzR/Pz8wZkKLdH3ph7uHUyQxge7HjvLQQ44QgpLb8eIf3o7+fT2EJv9eOMj5W94Dcyf3sulhfw1sSnVvlN4ZUNARlf4YHQEXRD+eDCgJh9yWgqlbIuTdls1oJuYVDFKzfeA64vRL2hkvbuW/i7cm4xHK3PBfWUS8i/8h0W35fp1tfXq7W1VTU1NUYzML8oPO7lEa83MChJ7gsK9mjXC2yIfP28oei9oHkFzlp6WWGEz8d3fXobzxfKHTJHNy4i36yPN1i+2g+069Egg4MXV1ZWNDo6qrNnz9oxRv39/abgV1dXFY/H9dBDD1luqAckrAWy7WMOoP/Z2VnNzMxI2u8xzHlm0ehB5R0IHU/uzp07am9v19LSkjo7O9XW1qbZ2VlrqkP8IJlMlgSAPE0Ach8cHNQv/MIvWAUaFY4vv/yyZmdnNT8/r3v37tnpD1Se+u5kExMTWllZUUtLi1KplM6ePWvHulOqzJ9EIqHa2lo1NTVZv5Af//jHFrQcGBiwBvVUqTJ/KG0/f94b9SOkrkKq7LDfh5QA9/EGOryfj334wop/yHig0g0hczkY7ZEKP/Mks0d2oFZeCOFkoIDYNAQGVlZWShQFGxdlQxZDPp8v6VrEuUlYTV8ZFt7TL4xHyF4J+AVho4VKWzpYuDBajoL05YZ+Af2gprypqcnKZEFUxWLRuDOeF3SCsHolhmLFcIUuk0dc3mXygsfae9TukaPvWxEaZP/HC7I3yOUUPffn+XFdmXMCL1yHdUEZ+Yi4j357fnxpaUn5fN5OUyDlrKmpSadOnVIikbATiCnDhl8GBBSLRaM74LsXFxc1MzOjgYEBnTp1SlNTUxoZGbHUL/aFp1cY9NK4du2annvuOc3OzqqpqclO/JicnLTG6ShQECbrt7W1peXlZTMiiURCFy5c0MjIiM0RQcG+vj5NTEyYp7i8vKzV1dWS9px7e3u6evWq3nnnHf38z/+8qqurdebMGX3ve9+zFDSviGg0zzNVV1crnU7r2rVramtr0+nTp7W1taU7d+5oaWnJ0Dey45GqB22h9+UVZ5ieiKyH+zOkvZBj772F1IX3XPhuSKl+nHGk0vWRdE9Ws9E98uWhPfQO3UbvUmLhJZk15fNMuK+xhh/1L4uLTzNs39O1pqZGiUTCrG2xWLSIN5sUzipEtrynV0T+fUP3A2XM8NQFnwV1M6deiDyfi1ChrDEm3IOAoe89ELrurBeK3j+Xd3v9e7F+3ovhs3wPJeMFNkSOHsmHFArX8kLs3xtB94YXmskrJz+3NG7xBoI5Rn4wjngcuVzOune1trba8eZE7jFSDQ0N6uzsVDwet2AtJ2Pn83krytjc3FQmk9GNGzcsfS+bzRr/+ou/+Ivq7+83Sq23t1ctLS2qr6+3PqzILsaCswY5OTgej2t+fl4tLS1KJpO6f/++JicnrUE4nf/29vasTLqmpsZ6DjNHBKQBIMgkzefn5+dVWbl/tD1y5qmbxcVFvfHGG3r22WfV0NCg1tZWdXZ2WkP3sNiB02fIox4cHFRNTY1GR0fV2dmpzs5OdXV16dq1a2pqarJDQPk+8uHl2z+PV4De8PrfhyCDfeNllBHSDWFcw8dNyiHccnxyOB6odEPawNMNUqky5o9HtyEvEqJBFImvjPHRcI8yPbGNgNKFK8wdJrINQiLwhyXEpcQCg27CZuteKXt6oVxaFfPgF90jZp+ydNic+O+F9IMXHp4N6oQ5Ym3KcVIoQH9/ro/Cw6B6gfRuMwqB73P/8H1DYffP4JV2iEr8Wnsawhs1eHzp4OBMPAiQEojey1M0GlU2m9W9e/c0NDSktrY29fT02Om8cL+8S2VlpQVu19bWLIDLsxHQy+Vy+v73v6+rV6+al+XneHFxUVtbW2pubtbg4KA6Ojqsh4Sn1ySVdLpqbGzU7u6urly5os985jNaWFiwI8YTiYQ2Nze1vLxsHiMGliwNDLbPMiJIXVFRYdk/Pl/7/Pnz9lny6PEwWcvh4WEtLCxYcLuzs1PvvfeeeXbsZbxLnpH36u3t1dbWlhYWFnT8+HF94QtfUDKZ1JUrV8yYhR5pOYPt5SqUaT4Txjr87/zPQsXsDXuo2L0u+oeiXOljtHbkgTwfyfCoxrv93i3wL+dfhH/7ZiIhRxJufI+G+DzpQ7jfKysrdhTH5uamVlZWrOE1mxLSf35+3oJctAukYz0RZxaB5/H/lkrPSAsNhVcU5RC1/+M/492YcFG9UuVv7+rzmZCq8Nf3yjWcZ67F+7D2YbYG14MqCd0879Z5zjhU9rwDkXNJJd2kvLH3nBtrw309b42C9TEF1mZmZkZXr15VRUWFWlpa1NXVZScw0KifjAkfhIrH4yX8MX1ZC4WC7t69qytXrpS0I/TojJaL6XTaSnA5jkaSZeB4XhMeubKyUrdu3dIzzzxjjXWgPhYXF40S4XkbGhqMx2auQsOOfKyvr1sGAdViqVRKbW1tGh0dVTKZNL7Z01/Ly8u6e/eu+vv7VVtbq6GhIQssoth9AKyxsdFaO7K36uvrDcTE43G9+OKLOn/+vIaHh/XTn/5Uk5OTJpMh7edL/L3sl0O+Xoa9vIW0Av9G1gFf4V4styfDzz1ofKwj2LmY51Ok0iCBV5Sh8glpCD7n3WjyK8OIOjX1JN9zLdwwSmfZXNRi83uPHOLxuClVr3iKxaI1qYYXw91C+YIeUNz+ffx7+Xf2Srrc3/46/noPclE8f+sH1/EcIUYhDAh4RMeGj0QOGtv4zcpnQDJc3/es9V4RI3ThvHJkhMaCTAv+RvHxO//+XuESdEVRowA8+i8W9zttTUxMWFVWW1ubjh8/rkKhYBkFa2tr+vDDDxWLxXT8+HFrmI7MUAa/t7dfznrt2jVTuBgQng/vYGZmRm1tbVpfX7cUN3KIfdAPUMB19vb2rGdCXV2dcrmcksmkKTAyf+BhOamiHN8YcvOTk5OWqZBOp+2EYe+l+AAt8761taXZ2VkDQadPn1ZfX59u375tewrZpI1lPB5XPB436sMj4s3NTf3oRz/S+fPndeHCBc3Oztr1Qy8QeQvfJezf4Kk6PxesSTn5A9yx/6XS2FQ4n163IaOekj1sHKl0y1kGj2i8Vg833GH/5gWkg2qy+vp6U44+5xQXcXNz8yNNqVGskkrcGSKfvsUh36+urrYu+fF43Hi9xsZGqwSikQ/cL+WIKF2UMA08pNIcwlDhhorVzwe/9zxUKGThd7zA8e7+98wB8xRyXOVoDdzTEBWEBoVN6BFoKHih0i3n8oV/Q294btt7V2x634O5XDAw5Pz8M/C+nOY6PT2t6elpPfTQQzp//rzxjZWVlRofH9d3vvMdRSL7WTOPP/64ufqRSKSkJ/SHH36oO3fu2PNisPzzeVrJG8BCoVACGML9xvWy2axGRkZ05swZLS4uWgNuPDSMJumXPk+5nGzxHLu7u4amyauFY+Y9qUr1ShTkD8JrbW1VX1+frl+/XvIe7An2jOfffTC9pqZGExMTunr1qr785S+rs7PTAome5+edfd4z6x6LxcwAearpsLkNg7wYF4LXZLuwXj67JnxHf50QVJQbRypdL7yh6+tHuY3ECx72ACy6bzAcImffnSzkWIiWs5AIGwvqCxJAAqBquDtSWRKJhBVa+GM6EIhkMmk5wCwoChzLzcYK3bnD0tFChRYarXB49O+/B2INXaYQqXru1F/TKwYCT+GaeyPi+ygwfG6pv1+IkkPj6901FD9rj5uKwKMEfCDSPz/3825gCBYkKZVKKZ1Oa2JiQsPDwzp9+rR6enrs6B1pv/nM8vKyCoWC3nnnHcViMT3xxBN2bA69CtbW1jQ+Pm4Ki/uEhqtQKNjhlD4IDcLlnUPqhfna2dnRrVu3rFCChvH5fN5KdwuFggX8yCTwnhD7BUWIDBMgZP8sLS1pb2/PAnM0X6I6D6+Cw0/hjgcHB02GvJL2a0lgmOfAe62pqdGnP/1p/af/9J/0ox/9SI888ogaGxvteHk+VywWrVSYNQaZeyXoaTCexwffyu0r5sTz38xJuGdCoMH8hkj4sPFATrecy3jY5/zwvF855QsU953bEWiGt2Q+AINlgxP2HaqKxaKlEcE3+o5cCBRKtVAoaG1tzVoFguSi0ajV06fTaWuQvLKysj9x/8fy+VaVW1tbxjd6dzRcJC8U4eI9aHhe3SOAcko4DJz5efTr5RV0mLrmETzf8ffwQuuVbSgH/hn9JgEBeqMCzeFRO+viYwghauHafB8Z8nGERCKhjo4Ozc/Pa2lpSdvb26qvr7czy8gD5hnn5ub0zjvvqKenR0NDQ3ZP5BQ3GTrDK1vpINsnl8tZ9zyUdkNDQwm1FBoQv04jIyOam5tTfX29lpaWlEgkjLqA5/WdyEB5dXV1djCmX6NCoWAKkAwF4iC5XK7kCBoMCR6HJN2+fVuzs7Pq6elRRUWFTpw4odraWi0vL5fI3s7OjpU5U51XLBaNumMfHTt2TL/4i7+ohYUFVVdXq7Oz04AS/LSXPXQHiNn/ns+gaAEhPvspHMgyihrwdVhALzTwnsZ60HhgE3N/wwdxFQx/c69YeFA//MYNA0DeenmrjaBQKuyVNdF0BIxFINd3fX3dFDWWnkkGkTCxWGYUKsqeeSCtqKGhQVtbW1pcXNTy8rJVCoUI2LuVvm6fefCIMuSdyglKuBE89+aVJT/39w/TcDwCYsOGa+TTBz1P6tfao1quH2YxhOvuA2ShwuLZaAfq84+9uxfOU4iCuX5dXZ36+/u1ubmp1tbWj5yX5pETfzKZjKamptTX12fojmdMJpMlRiPkIZGjbDarbDZr/XR9Xwz+HOZFFotFLS8va3p6Wt3d3VpbWzPuFnTp89g3NjbU09NjfUtCeon7NDQ0WFEF4CObzVoTm4qKCiUSCS0sLNi+YV5HRkb09ttv65d/+ZcViUQ0NDSkZ599Vl/72tdszRj0uyXfnPuTXSHt76VXXnlF9+7dszLlycnJEvTpvWHiNeXm3ntovtCIfR420GFu4ISRWxSuX5fwO/9QhSt9zOwFXqjcKPfwR30X1OEVH2WO5TYmG448XNwSUm7y+bydISYdNJghR9BzMjwfyBfeBq6OJHKab8TjcVVWVlo/U45q5j28csWFgRP2PDBoCD4MRCmVCqdHSuU8hXL0AM/jF94reS/k/nr+OwgWG8Cnw/nn8Nfwz1wOUXsj4qmAkGZgfRDCWAAATABJREFUTTxnx/A8PXnCbDSvQDxNwfVCgIDir6ysVG9vr/H6/jw25hhPCS9lc3NTExMTlmvKRo7FYsb/QZOFhoPWjE1NTZqcnLSDJX2ZMnLCmoZ7QJLl/nZ3d5dk7HAvZBCD7mXSV8v5daupqVEqlTIlSzCZvGHmhOY6W1tbdu2dnR1dvXpVzz//vNra2lRfX6/Pfvaz+tGPfqS5uTmTPa7hz8vz9J2XHSr+isWi0um0BbwBUtCEINzDMnRYe+YWnSDJPI3QQwwBED/zf3vvg+fxMhhShoeNjxVIC4NC/vcfh8PwA8H0//cKw29eXsIT537z0IxZ+ijKQ7H77/gIN5kPDPqh1tXVKR6Pm0sGhwafyAC1+8AbjcR9ojulkZKsTyiJ7+WoBa/wmHt/z3BtQqHhueCeQ6NYjlv1AsQ6I2B+c4T39pSF59LCz+HBeKVbTpbC5/IbCMPr5SVEsj5ohFfCvz3XyllzvoIOuYHrr6mpsVakkkwGiAegdNPptB555BEtLy9rfn5eq6urikQiqq2tVXt7u06fPq2TJ09ag5mpqSmtra0Z18i1oLMACry/50ZXVlbMsNPdDdTX1tam5uZmK2jxh3Qihx7F8V3SJykc4toYhGKxaGle9L0mnY18WmS0sbFRra2tJRRcTU2NGhsbtbq6qsnJSXV3d6uystK8VIAD6wYAA/xwbbKSULqh0T3M8HsgggHych5SOaFX7eUxpBn8316mfyalexj/wc3C331cBcxmBl15ROR5l5DnQ1gIwNEWj36u3qpVVVWpoaFBxeL+oYYksnvuTTrI+ayvry/hERsaGhSJRLSysqJcLmdC7hVQLpez66HEQ7fcLxbuig/SHTbvXiikj0ZJD5vrkDf1lWXlBMT/3PPPzLeXgRBth88RKlOvDFGSnl/l8x5lekrCvw+eBfPpUUb4LP4Zym0U5AOjRN8Dgk80lvEn25JNExr2RCKhs2fPam1tTXNzc8a7UnjR0tKixsZGLS0taWJiwnom4Mr6fFAf6Ar54UKhYHLoI/Xb29v2c5T23t6eUV7b29vmxns+lBTN5eVli2mgVPEUUVSFQsEUJUbCK0OP0v1x5zx3Y2OjdnZ2tLi4aBlDxWKx5Hs+PoFBQ+YJnOJNhHvAI2a/5sg/AyMT7i2+Uy6DJuRt/Qj3k5fho8aRStcHbcoNr9m9xfDc4VGDiUToQ9TLpHkqoFgs2kGF/hw2ehSQw8gkUPlSLB50yEIBIEhsNpQ57uPOzo4FXMJj1In4ekH1FhQDwbvgQnLPRCKhhoYG23w+g8MrXeYy7FHhXSF/X792/N4jer924fp6a+/vA+L0n8ezCBGqf6bwOf3wmR78HhkIFSif4+BJntXfz7+DdND7waNGfs8zsUa4152dnUqlUmptbdWxY8cseIpL7M9ZY5ARU19fr3g8rp6eHjU3N9uxUzzzrVu3dPfuXQu2oujIY/XeQDk6CeMAsiSOQVrX3NycKcTNzc2PeIySLCAFWGFvUGDhwQDBP4JqNA3CO0gkEhocHFRTU1OJHHhDKx2koLW0tJTIqjd6KNww5uD3hacEQuPqvxcqSG/AkbvQoHONYvEgQIou4u9wlAMcoQweNh5YHOGtnf/5YRvNI6hQ+R62mX0fBj+YPPggJsZXohWLB2W81IHX1tYaaiMzYmFhoeRZyHHkYD/KiFFSi4uL1jzcH4LId1G63jWSPhoMgubw/C7uK5xgU1OTHUEDF82G98UiXC+0uuHi+0CX3wjhZvZIoVzqmRc6rwz4TLmA2mEomv+H3pNHjqE8hcIOEiz33v5n4cbz74liQY7omTA9Pa3HHnvMqqdOnz6tXC6niYkJC3z5d/Rl5cwfGQIU1oAwd3Z21NzcbPfllF8qJVtbW+13IQIL5weajQIN9g99IFBk8/PzamhoUFNTk3mVyCpgZXl5WZOTk5qdnTVZJu5QXV1t96VoyccJACHMhwcxZGnAL0ciEaMDmSMCmB7R+7Xl/EUfPOM+6A2/F7xch4rWByy9J8H8IuOhl3iYwi03wjU7ajxQ6YaTEaKbUMGUG175hoo3zFYIEZKkkgVkwlCQ0WjUFFdbW5sSiYQFXBAOqIWQYK+vr7cjvFlkuj95/iiMrtP3N0Rk3mJ7jpCcyLq6OrsnG7etrU0nTpywlCXcLnJAr127psnJSXN3QjTN8AE+n04V5tAyt1zPP7tUGshCgEPExGYpl48aKnC/7n5zeNRCQxv/LHwH5cj1Q2Ts+d1QYWHMPSLy1MnW1pbu37+vn/zkJ5b7Ojg4qEQioa6uLl24cEEtLS2anp6242S8/NTV1ZWkuBE3YA64H5H75uZmra6uWmet7u5u1dfXq7u7W83NzWX3A3LCu0OZ0bgHLyYajRpd4ZU3tIg/7JE4BF4cTWlaW1sNuReLRfs3Xia8bzweV7FY1MjIiFZXV5VKpRSNRu2QAQ+SCLrhQZIvDLUWGnmMwtzcnB377nWDlw+vHL3MhvvSe2foEHSKB03sCa+jQuD4IHRbzvMLxwMDaR4l+JuHn/NKOHwg/wIh6vW8SznexN8TaysdwH9QZ319vaLRqJaXl42nqqiosB4Lm5ubdl96fMbjcVPQCC8KBeTg08P8nJRD77x3OFf8jKACwtnS0qL+/n4NDAwokUjY+0OP9Pb2qrW1VR9++KGl7WAIvLD4NUIIPXLyCiyc35Cz9cUXvgjBr6E3XhgZ3tmjkNDAhoPr+vPL+Kx/Bk8RhEo7RO7h70OX1T/P9va2Jicn7WiasbExTU5OGkXV09OjeDyukydPmmfkXXWUCM+FN7O3t2e0GUomHo+ru7vbsiDu37+v8+fPq76+3s4rA00TZPPG28sgNINfX0AC80h+unfPmVe8KQJ6eFbIJbERmkJRscYeqqmpsTPfOjo6DF03NDTo6aef1s2bN60KFM9xeXlZIyMj1uMkPOrLG89sNquxsTE7+88rWb9HWVOv8A7zvDxK5pqHpcOG4LCczPp7eDksxwKE42NlL/iH+bifPwwBl+OJvbUKkbT/WTmXGku+sbFhlEAmk7EFAxGAfOm9QMqZD9z59C6/kXGp/O8R5nJcJe8ZPn80GlVTU5P6+/vV2dlpij8SiZQcWQL6q6ysVGdnp/L5g45W2WxWs7Ozmpubs76yHnF61MDzg9A9tcIGxurz3TB4EK6TR42hW+cVo19vLwOeo0Vx+MAMaMSni3nEzfMSkT/M8JTjkj1dJsmyWXgvmthg3PFKPEKWZH2NPapnzuFaOQInm80qHo+rv79f/f39duTN/Py89WNIJBLq7e3V1NSUBcB8SpTPC6bzlz9BF3klk4H1JsDGHiHYXCgcVINyfWm/yXokElF7e7sVkUgqacSDp9fR0aGzZ89ahgHz9elPf1rDw8P69re/bTnDnEqxurpqfXN9Zo03/FtbW7p7967m5uZKCjTK5aOH+iD0yA7TJV4GD1PafnwciiFU8keNBwbS/AN9nHEU0uXnCOpRSDq0It5V9f+Oxfb76c7Pz9tR7eRBemsqHWxorC9Np/1C+NxCSSXBL5/hQIUb2Q9S6dEzKE2+F4/H1d7err6+Pp06dUrt7e1mfeHlcLl885Pq6mprhQd6ofR0bm7OEBZzxpygPAkMeAuPMkN4fTqNz/tlffw68TsMkadQ+LdHFqASr9RRJqHrx9p6BY3CC11Qz7f5Z+P+3nB4PtpTIORi0+C8sbFRiUTC0Gs0Gv1INRT3xAh4ow2inJ2d1a1bt3T//n2trq6qrq5OZ8+e1dmzZ3X8+HE7pYHS3rq6OvX29urq1auanZ1VY2NjyflzvJM3VrwT3dnoEuYDUMvLy5qbm1NTU5N2d3ft/DfvvREw5qQWAsOUuCOfExMT1uw9Go2WnMbseduOjg594Qtf0MTEhD744AM7O625uVkNDQ3WUc03W2dtdnZ2rIMZn/PcrdcVXsbC4GsI0jz1x/BeE8rde3Afd4Qe18cZHyt7wbvSodZ/kFYPh1eYR7noh/0/dHclWeCLZuW4xT6pmgFK8u3qvCsHeoXTwjWk6fTe3p4JJorHl1iy8aqqqpRIJNTW1maNp1taWpROp9XU1GTK0W/qiooKa3yN4qa5CQLR0NBgyegoYo86yWfFFfYInso8X2DA/NJuz/NdUCwIsKcN4PDS6bRSqVSJ640R8yWvIDf4Pd/Nio1JECdUnDyjNwB8N+R5PbLxlII3Nh4xgTDz+bxOnz6t9vZ2U8o8ez6fNzoBWc3n89bHGWO/urqqxcVFjY6Oanl52Qwe3Cu9ZwcHB7WysqJ79+5pdHRU8XhcTU1NOnbsmJ3HhtJDHnd3d9Xc3GzFGVR5YSjDOcvn88pms1YW3NHRYa0kUZTkoi8vLxsCbWxstHVCnuCb+WwkEtHIyIiuX7+uY8eOlVyzqqpKnZ2damlpsb1FUUl7e7v29vYsC8JTYOzZ2dlZjY+Pl/Th8J4w+8QrXa9cvXEOhwdTHvxJKjkA4f+PTivn1R82jlS6dPrx6RoPuvmDRnidj8Od+O+GE4OiW11d1c7OjllQUB7cHUpOOsiXZeBeebcbsj8ejyuVSqmvr8+CdJlMRplMxlw2nwcL+qFrf19fn1paWtTQ0FCSilNXV6dUKmUpRSDAzc1NO5mVKDg0CUoPpUzqTywWM1eZzZJMJs1NBI1jnDhHDmVYWVmpdDqtvr4+e6ZI5KC7FbwniFbaLybp7e219ojR6H4GyOrqqq2FD9RFIpGSJuAoNL6D4sAz4D7l0ntYc1/4Uo7vDdO7vPzh3nZ1denpp582ZUGf1+XlZV27dk2jo6OqqalRT09PSYrU6uqqlfW+8847dmAjEXe4Xe61vLys9957Ty+88IKGhoaUyWQ0MjKimzdvqrW1Va2trTp+/Ljm5+d15coV7e7u2rPgkXA0D8Ew6UDZ+Rxf3+RldnbWTjaGY4YT9v2DQZkUh1DAk81mNTc3Z/fy6H9sbMzS3jDW8/Pz+ru/+ztdvnzZ2oU2NDSoubnZ+kV0dHSUeDYY5/X1dd2/f1/ZbLbEowgpAh/b8frCc/oM74n5DAa+Q5ZGKDOh91SOeggVLX+HzxaOI5WuP9HTI4ajOI5yRHOIRPi3pxmkj1qnowIxCIDn+ULF5xtCsynJx4U39Qn3RGsjkYiV+CaTSTubqr29XRUVFerq6rKzsHwKD5QDKLC9vd3SwxBMUn3YJJQYg8w3NjasKgjXFHQDN0caG3mavmqJfMpUKmWnFNDiL5vNllAAINr6+nql02m1traqo6NDra2t1rsV5MMfad8gtba2qru7W8lkUpLsUNDl5WVzi/06+EMHvTeCcgYJkz+KkfK0k6cjuDbcrpc5v0l9UNEbXjZSfX29hoaGSnom7+7u6tatW/r7v/97O6SRTIN4PK69vT0LvsGxe6QEb+qzPKT97mXvvfeezp07p2PHjmlra0vj4+MaHR21+58+fVqrq6u6e/euMpmMPS+KFXfYp4dxHx+MpJE5WTnr6+vKZDKqqqqyqjlS5ra2tiyojCe0srKinZ0dTU1NGYigfL6+vt4yMRYWFtTc3Gzzu7y8rOHhYavei0Qi6urqUldXl8lmY2OjrRXgiGcZGRmxuQwpAwYeDjJQ7nPsdxQuStejUp8N5XPqy8kResY/x2Ec8IPGA3svVFVVlVRa+U3g0UU5ixSOo+B7OQRcLpDDKOdKllsYJpmyQgIdKGKEHbTItVC8IEgyB9ra2tTW1mb3jkajVqwBAq2urjalQTd/SZYhweZdW1vTzMyMcrmcoY6VlRXrYQpC9QIEdcAGg0LBDY3H44acaBoNXxaWMYM80+m0NT7BIMVi+81hOjo6NDAwYHwypy8TDKypqbHodyaTMZTreU7m3Af2pIPSTh8o860TaSbkM0dYz2KxaKd+eH6a9fMBTTYLyp758EhHOqiE4mTg5eVl+w70C0bEG+na2tqSajXPNXuPLJ/P6+7du9rY2NDQ0JB6e3s1Ojqq69evq7m5WalUSrFYTCdOnNDe3p4mJibMuMM1r6yslNA23oiE2SS49YVCQfPz8yoWi9bkqbKy0uSP/rnMMwdSUjQyMDBgSh+ZqKio0NjYmCYmJjQwMGBlxnV1dXruuec0MzNj1FYqlVIymdTOzo5mZmY0NDRUYpA4WotOangJXpF6LybMNCin+JCTUD94asmvO3vVUxaer/d/l+P1D9NT5cYDlS5o0EePvVDz4IfxvSFSYfiUICbUXyMMkvjNdtjwBsDzPPCgVVVVWllZsdQXX7CAckMhSzK+jmvBl6JUKRVGGeFm81lpf3E55RTKoKamRs3NzVpaWrJGIyiNyclJra2tWbN1lCrBNfjQ6upqJZNJRSIRq5oCjQ8ODqq1tdWebXd3V3Nzc5qdnbWGJiBk0uc89RGJREpa9HV0dJjAwlN3dHRYKz+qmdg8nKrAXKJ8yyWhe04auYDSAvV748GcotwImPJ8zGPoPYHspNLG7zS38QoTPh+XfHt72wyMf2ZJJX1ry8UiQnnN5/OamprS+vq6enp6VF9fr2w2q4sXL+rRRx+1XO6enh6jfqR9Lj+XyymbzRoAwGhKspaJGFcMdH19vRUGAQBQkFSzEbQtFoslHP7m5qaamprU1dVl57ltbGzo1KlTqqio0NLSkgV/UYbQE7zH4OCg8eQ3btzQ1NSUHn/8cZsLUt2mpqZ07949ex9S1Lyh9V4D9yyHhMvFAZAVwIpHvegAQBiyEvbS9R4adCBAIUTcR40H9l6orKy0FnI04ziMQgjTg/y/cfOlUivjg0D+/+FE+uuFKNdbNKy8j1JTeeY3JsYEoUahsTBYW08ZkEQeiURKmjvjDlFlxj2ZQxaTclH6QoAMlpaWLPAyNzdnvCf86NramjUlIUgHJ8c9QENsKtA5m2tqakrT09OGxqPRaEkntGKxaIJOGz8CeZWVlerr61NdXZ0ZG6qOMALMaz5/0Fg75M5BNV52PLLwdJIX7J2dHesAh4Jlrf0JBL4wIKSdPMUQbg7f+a1Q2M+TPnHihBKJhPXe6OvrKwngeAMfIir/HuViEMVi0brWtba2qra2VmNjY9rd3dVjjz1mlFYqlbJretlYXV01w8QeZf34P+XtRPa3t7e1tLRkgV8KfOrq6ko8kmg0qtXVVdXW1hoXy79B+nV1dWpvb9enPvUpDQ4OlhhDUHUul9OpU6d04cIF1dfXa2ZmRnNzc8pkMpqdnZV0oFgzmYzu3r1rbVFRfHgzoRfr5zGUJT/P/O3TD/1+QVfg6fruchguPAi8IDwM9iHrHZYPHzUeeBowx1Svra3p7t271jG+HJVQ7ueegijX9aoc38vw1VSgaxSp38w+KmkvVnFw6oAkcwn5myBZNBq1/Mz19XXjeuFRfUoX3Ojy8rIFCQg45HI5E2pygIvFotXYQwmwWUD5PBvd0pqamtTU1KRodD9JnGNl4H1RllVVVZZzjAB2dnaqrq7Ogiy0Q8xms5qfnzeeTpJtIn88Pdf3Z4JJB1Vj8MrZbFYLCwvm7mazWasQZL4RTAbCGLpinqbyyspvHgwc7jJzyYbysoFi9EiX34eIp1DYbxVIcAjZjMVi1oeBwFhdXV2J+4kSp+zVo2RGSC94OUcRLCwsWDUiXOhDDz1k6Wtk2Uj7RRFjY2Pa29tTU1NTSfc6jAvIm3XY3d215vstLS2WHQJKHhoa0sLCgjV0X1paUqFQ0NLSUknQCSXE+W7EDPi/Px7o8uXLmpub01NPPaWenh4Vi/uBx97eXq2srKixsVH5fN5oKWgKDKhHn8yrV2Tea/E/Y21Cheypz5AS4DvMGwYIz8zrNB87QceEYI+5OmocqXRbWlo0MDCgdDqtqampEoE+jLt9EF8b/j50D3h4FK63TggLz0H0ne+VQzHA/9XV1ZJr+s/R3Z7NzeQTVJMO+D64UygJmpXQi1Q6aOSDRWVTrK+v27HvoOKdnR0lEglTtm1tbWpsbNTm5qaGh4e1tramqakpC3KguEHiiUTCSozT6bTlVoJ0V1dXNT09rZWVFeshQTAjlUrZqQG0MSR9KR6PS1JJ9RJHaftm8MyfP52DXhi+0CJEuT4dEbfUow9kgjWilJVADh4Dn8NocXwT6+zphtDb4roeGSOjNKwByfqAJQoBbpRDDHmvw0a4DwqFghmn+vp6ra+va2xsTNlsVj09Perv77fGO3Nzc0a5gBBpQUqern8nTvglw8V7Rt5gHD9+3Dja7e1tvfXWW7p//77y+bzxzBzU2NTUZCXSBB/hnldWVlRXV6eqqir19PToscceUzqdNlotmUyqp6dHV65cUVdXlzY3N7W4uKjFxUWNjY0ZSvfeD3uMPeUPoUVePDV52JyHhs8rcPY1sRLkzyteZACPjvsCRELF+zNxuqdOnVJbW5tZQDb9gzS53zh+lHv5MHcuHJ4mYDHI86Pnqd/MfkJ9ov/W1laJ+48yQXC4P5PGJq+oqDBFxCQT7U+n06qvrze05BUrC5VMJpVMJrW1taX5+XlrQ4n7jDA2NDQokUiUNE73aVck3TM4LQAFXltba+4888G6LS8vmxHwAubLNOGJfTc0lBwZBWzmlZUVm09Qt0cIzDPNr+GjGT6lxkei4a99hkPoCsKf7e7uKh6PmyJBIXnaJPSUwqAWssdmIt+aP74PhU9hw2vj2r5LHdcv5wXyOw8wUPC9vb3mmsOTz8/P6+TJk0qn09re3lY2m7X74G0xZ+Q60/sWWaQpFAewgvAxNtFo1PKsKyoqlEwmjaMHDHBKC5QH16FL2Y0bNzQ8PKzq6mpduHBBjz/+uJU1Q0mura1pcXHR0hPxlsbHx+0QWLwMgpseabNfJRk14hWvp3fCVEHmGZ1BPwnAgZd51gqZgXKCf/bX9NflZz6X+7DxQKQbjUbNdWbjHoZ2uRkTwsAS+e+GAumrx3wyPYqCReBa3INcYjaCXyS+760lg03KRqMwwKf+FAr750h1dHQolUrZM1DFtL6+rqmpKeN5UB4E4HBJNjc3NT09re3tbbsWhwBWVFRYj1HSzkCTq6urVpvPYYlYX/74PGHQZjabNQqDueTdseZ0mZIOqBeEeHV11RSlP78OjplAJMLo3XL4bCiaTCZjAR4ffEX5INySPpLf6t9TOqgo5LloCB+LxQypM38+RSj0gMLgiI8h+M2HLCOfKFXeFTee0yM8svfX5zv+mrFYzDqMPfLII8aZf/DBB1pYWDAjvbq6qs7OTiu28esKdeTTCvf29owywlDW1NSovb1dHR0dJQEjHwhinzQ1Namzs1PSwXFUGBWMKbTM+vq67t27p8uXL2t6etrk4plnnlFXV5empqa0urqq2dlZzczM6MaNG2pvb1d1dbXu37+vkZERZTKZElkGtXMv5g0jwf4Piycw1AQ5ffoc7wKdVu4wWbxR9q4PAiPnPq0sEolYHMj38vbo/LBxpNJl4/HHj1Dh+gny6TpMIC6YP6OIaxJF9wtKhQ8vC4+D0qGhBr+XZIEeIqs0vYGPYyKZLFw72vnhYvEOBKTgTwk0gDSy2ay2traM262urlZLS4sFPeCsSM1BiGmSzQkGkUjEItNkMvgUsMbGRiWTSUvIX1paMl6S925qalIsFjNEQcUSSgelilHIZDLKZrO2TrwjSNYjqJ2dnZL8YITap9GgrEDRuLZ4AGwsjCLrxt+8i89m4LmRK97B00KFwv4xLxgxMicikYgVF3hjy5p6L4g58JsKpY2sh4Ey3m97e1vJZFIdHR2ampoy+fEplhh2Sdbak2N8qFYkeFdbW6uRkRGNj49raWlJ0WjU8mvb2tosgDk9Pa2FhQVrcoOBR+bZd6lUSi0tLerp6flIVVpYWOJzfPGeksmkUUWkMubzeS0uLmpmZsYoMFIH7927p76+PvX29iqdTmtubk7j4+O6d++eRkZG9PTTT1se8vz8vD0LitOjzBA58jn2Ke8QektQPhgY9jBy6bliQAMgz58SU+76HmTwOwwbwM0r+3LjSKWbyWTM/fQ0gM8wQEBRVKDG6upq62/LeUc7OzvKZrNaXV3V8vKyFhcXzf0JOTOEA9cWAcE1YniB81xpfX29Wc+GhgarWqMaxxsUcjBJ5/JGA1cHvhcXUJIVBuB2c7w3CmlnZ8dyV+GKSd+JxWLWYzUsKAAx0GEf159ewZSdRqNRWxuMGmgd6gQUjPLyif0IOpuT+c3n8yX9HDBSCDWIxOc3kr/qjywifQzFHab7sIF5Pr+xGJ4GCAMh6+vrWlhYsGfmJISZmRm1t7ertbVV6XTaZINgqEcu0sG5elzft0H0ihcOvlgslshYOp3WQw89pObmZkvlokSbDAAKPegyR0oVKKtQ2E/5GxwcVDKZVGtrq5UEz8zMWGALxVtfX29NYfx+gO9NJpMaGBhQW1ubBgYGdPLkSSt4gR4CyVVVVam5uVmtra1KJBJGH3BQgHfFd3Z2ND09rfv376uyslKnTp1Sb2+vVS8iW1SgkfmysLCgvr4+PfTQQ7p586YZdpQbf1C4eEYoT4K5nF8I0vTyBFDi0E6POL3nI6kk86acZ4V8ey/IK11kEoXrA3/EmQ4bRypdItSgIx/Y8q4+KSu0KyQY1Nvbq8HBQTuug4TpfD6vhYUFQ7MgkzAC7WE/LnBooXzkmYnERYGricViZsH8RGOtUGBEokFHDQ0N6urqUlNTkxVAgFzJ/SUxfnt724SThSIKvLGxoebmZiu5nJ6eVjabVTKZtJaOu7u7Ftjietvb25qentbw8LBWVlbU3t6urq4uLS4uGt2DUtvc3DRXkLUh3Qb04NNhfFkxltu7Xh5xkJsMBYKQeQS4sbFh6B/ljALwxREIMOvngyAhF8fw3D9zxQaloxycNoGjbDarqakpDQ4Oqr+/v0S5YaRx1ZFrNhn8HTyvBwNw3ZJKesLW1dWpra3NUDvX9KXcvAf3wjixB1DMyWRSdXV1SiaTGh4etr23ubmpubm5kj6+fN8rAvp9tLa2qr+/X6dPn7aS3tXVVWsO5WkF5LSzs1OxWEwdHR1Kp9PGHYN2qRpbX1/Xo48+qoGBAcvSmZqaUi6X0+nTp5VIJCTtg4Cf+7mf07lz5yzLZ2xsTIlEoiQFFbn0HoYkc9+9h8NAYbOG7Ht/QoanpnxGDjrFF/Iwh6Brb+T9nmbuMcodHR1qamqSJMtlPmocqXQ3NjZsQuAsGaGwNjQ0qLOz08olsaDSQQ7s6uqqxsfHrVs9HKWfOCYda8PPvEXyyMiX+FE1VVlZWXKqL8UA3qryXdAigs8ig5DZAFhfNnhdXZ1mZmYsI4AN09DQYM/vW+lhOUm5mp+fV01NjSFjaZ9Db29vLyktnpmZsTQhIure1UXZkYqTTqfNDczlciVReZSVT52LRCL27CBdPACOamlpabEGJvPz8yoUCiWCzblfHO8i6SP9KDw369dPOoiml+M/wyArxgCUDGWE5+IjzQsLC9aRq7e39yORZU+R8Fwe7fvWgp7bDZ+vsrLSPKgw28Xnekaj0ZLUOWie4eFhO+UB3rGystKOd6+srCyRte3tbUOmi4uL9jMKV7q7u9Xa2qre3l51dnZaP1vormw2q8XFxZLYSNjkv6KiQr29vXaoJCXBb7/9tkZHR5VMJnXu3LkSBDk4OFhSSo8cpFIpO8p9enpaiUSiJMiGAWb49WDf463wjB7howNYIzxZdJZXkD4v3YMBr5wBKA/KQpCk9vZ2DQwMKBKJmD77mVLGpINzlRAw/mbBmNTOzk5L9AbdwJ+QzD81NaXR0VHjO3lAv9m8ZfHuvUchfsN65S8dKBZcEfIBfVex0GXw3CXuiZ90//na2loLSNy+fVvDw8OWvD83N6dcLqeenh47+4oGKfB63IuMArqjUbVWV1en5uZmu280GrV+pChsKtB4JjjwfD6vrq4uoy1u3rxptAXCiJJi3jEQKDLmb3l5WdPT04rFYmppaTG07/s+wG0vLCxY8/iNjQ3LxEAW4D7DwBnD/z/8nXcJeV8vK/6dJJXIE57GzZs3FY1G1dfX9xEZ5poYIJSQ5xFJDfO531yHWEFVVVUJauIaPmuB7BIfsBkZGdGHH35oyJIGSzT+oQlRV1eX5UNLsqboIyMjymazqq2tVV9fn/r7+9Xa2mpNljwnT5oWZ6KB/KhGhNaj+CWZTJqhyOVy+p//83/qO9/5jnZ3d3XmzBlLN6PUmPmj36/vOZLL5TQ6OloSs/Aej+eUwwwRv67Mn/ecuDf7H2XqT9VAT/jUMA8IvIEFMIW/95kSeDG9vb1KJpNaXl4uiZ0cNR7Y2tEHl0BqWBYCOH6RPUEPp0nVCQoXEtwLPPfz3I53Ofi9V7goDF9Fxv89X0TqjO8hgdUjfQylxqSzMbCYpMulUik1NzeXlIIilMVi0dJsSBqHH0N5eIqEayYSCTU3NyuZTNqZbZ66SSQS5mJREQeHhBvJPTkAcG5uTvfv3/+Ih+ItMUiPuQVdb25uamFhQTMzM1aDT7cyqpnIZFhcXNTs7KxVzkkyhdHS0lISTPSZK6HyZGOE8QKfVcG88LkwG4UNyPrxmcXFRV2/fl3RaFQ9PT0lCpc18WgnjF9wfWgTT6tIshRAzwkzPCrnufCYxsfHNTw8bIook8lYG8a2tjbF43Elk0nrRZtOp7W+vl4SnU+lUsaPtrS0qKOjQ4lEQpFIxGQeGiqXy2l2dtZ4cKg4ZLyiosJysjHkIPnr16/rO9/5jpaXlw39jo2N6cyZM0Z9pNNpjY6O6qc//aleeOEFnT59WnV1dRZYnpyctH4Rfp09+GEtmMsQ4eIleEXL71DWvBsy4NeTe4LGkfvw++gg70151ByNRk3v+VSzBylc6WOckcaDglhRVPX19aYssPKc1uCtXC6X08jIiCXo+1y3EL6XQ0Be8YYLwAYEQfliCVK14Oe8wiUARFYDn9nbOziunAXzbginPGQyGavEKhYPciDj8bhxtLjZBANYOJQHQbtkMqmuri61t7crHo/bPZiLlZWVEn6blB6UUXd3t9rb25VMJq0lIulEHgkgNMyVLyAg3aVQKBjnNzs7ayltNJWGClleXtbs7Ky1iFxbWytp6o7ghoixHMplDfm334gMr3CRSx/gYjOg1MqlhmWzWX344YeKRqPq7OwsARAoZ494Pd3ho/qgWubLG14QEbJWjqNGqaysrGh8fFxzc3PK5/OGlBYXF62MmowU1or+E97dRinT+Y0MFIK3xDA4WYVjn3xAERQOZ08AlFhHR0eHxsfHtbKyYoU1HHgJx0tmwB/8wR9oZGREnZ2dOnnypO2lubk5C7LhIXtD6b1Qj3QxuMwlMgt1CQIlI8qDqJCrRUYAaVBFgDoPCrw8eBDIepOrH4lESs6q+zjjgfQCQkfFFIqKFCOCQ7lczo5KB+lwuoHvOu952RAx+OE3nefdEEKvPHDHCQZgxQisEPlkUMGFoEQikZLTgFGULS0t1soPF4niB5ROVVWV2tvb1d/fr/b2dmuF6I+VR3hIxQGV+iIFScY7o7j39vbMKMB/SbIDBIks7+7u2uGaVDTNzMyUlJB62sa77KTrUc6MEHuFxeGeJN3Pzs6WKAef5xuNRi1/FFcTKink7vzw9zuM3/XK3LtxKE2PKPm5Nzy5XE4ffvih9vb21NPTYwFg72p6XpvBRvfBWoKmPhBZLBaNTpEOGu57OeffxDhQAFxbkhYXF62KiwHFhMwT1OMP9NXe3p5u3ryp9fV1ywAiuEgHO4LKYbMeT0NQgUgGws7Ojh0t393draGhISWTSW1vb2t+fl5PPfWULl++rLfeekv9/f2GsGOxmCl8ToPw6YEhTeA9MYyBz5cF1EEV8B0v494b8lSoT+fyiNqj15Dq8l5leGYi2ViAtrA46bBxpNL1QSq4W6LYLBianw1JUIloMkiKgJVHIuWQbrj5+D/ZBtKBKxyJ7Odi+u5ehULBXDECRFh8NhWCKsnQOb8jGMJE+8WhGGJ5edkOu+zo6FBnZ6cGBgYs7YrcSaw2wRGanicSCZu7lZUVq0AiC0PaR1WZTMbORvN5w7FYTK2trZZrjHs4Pz9vKXakwnkBZu6w4NAFBDrInIAagCIhOEKFGe6np16kA7pnb29Pi4uLZnwIUnquvhxPe9QI6ShfLeZlJeT7PY1QLO6fG3br1i1JUm9vb0m6YxjgQ279hpcOysbX19fNY2J9KA9GPr2sg8Sk/dzqeDxu8+SfHU4dJbi7u6uTJ0+WyClKt6GhwWQcRTk6OmrIFb4WpQsqQzbC90fpbW5uKpfL2T5/5plnjAceHBxUS0uL8fnV1dXq7u7W97//feug19zcbHEYPC/vhXmF6mXAeymsuXf7i8WiGQwUsFfifi5ZM/h4dA/35noo4zBo6zMZ2Ad40qxzJpMxDwjZ/5kCadzUcxtYVd9b1Ls7PoDkz0EqFouanZ21h/ObxW+acgvAxKMo+DnBMl+Rg9UiRzOTyWh8fNwi+WwE3yoxzN+TZAqWqrDGxkbt7u5amlsksl++2dzcbD12GxoaStwgqmgwQlhnSZY7vLCwYKl5lLWC0qFjCHaQGA+SAuXSAwKB4DqxWEwLCwsWfGFOPa9Non4sFrP8adxWOqVREEHD9dXV1Y9w5KAWj+wxtH5zheMohevd93LfA9F4lFtugHIkmVs7MTEhaT/6zJwT4PHI1K8nHhMoBw+AfhCk1nmkW86jAyx0dnaaVwAdxcjn8xawZF8RlCXQS+45f8/MzNjhrHg/xFngalkznzHig0MoXjwUlOTzzz+vRx55xNYTumBpaUkdHR3WmLyjo0OPP/64hoaGTHYoxPE0l+e4/d7zHpFf33D4kmf+z5z4Hg2ALOkgnYuYkleQHgl7hBwmDWCkULroEO/FPQhEPBDpwnuAFilZJVAGqgJJYl2JWqbTaXuxiooKi/B7lyFEuDx4GOThcyBR0mwIKtTX19uRJk1NTRZZpRmNj9xTVMA9PN1AVJ7+AiSMkyHQ0tJin02lUqbgfHAH7o2yVITMvytWFN6NYFWhsJ+SlU6njWtms9N/FPS7srKimpoaDQ4Oqr6+vqT/L0aBDQLKKRQKRp9wDBFuIiclNDU1WRSb6isatSPUCB+VUJ5LC/k4rzzLcbh+8FkfdQ6F2X/3KKUbBryoBiSbZm9vT319fSX5zT6Q43leNhbUGqcpwGs3NDQYVePBhecUPT/Pc5Cy5UvQ+R5ew507d8wIEmgjCOb7GKBsCoX9Sj3mBioIJZfP5426qqiosL4bXnGheKEZ2tratLOzY14emRE0GfrMZz6jM2fO6Ny5c2pra7MYwf37942zZh+H/C3zHHKxnmYCfNAUnXLnWGy/aKSpqcnS4ziclsEaen3C/Hq9UigUSloShHQDVCM0k08780b5qPFApEvUXDrgQovFolkMJoscwsrKSquLh8CPRqNqbm4ucQuXlpZKuJgHIR7/GSwgPGShUDDETQQ3nU4rGo1aEQOtG3nmMFIOLVFTU2N8JaXGuMg0l25razP3DDoBN0OSLYTnekCkvAPBPF/bTp6mJ/lxaUDjxeJ++hl8LfMAV0zln0exyWRSExMTJbRCR0eHTp06pa6uLlVV7Z8CC72BoYCf98+Yz+etfBgqBo/IV515V88jTb/e5RQuvy+ncH3QjZ/5AGE4UHbIclNTk06fPq2uri47An1xcVH5fF59fX3W0tKnt4XKnT/IHs3mp6amdP/+ffuZz8rwMsv/Y7H93gvxeNw4T0qYw1S2QqFg6XvFYtFyolEwHPWOwcXoeb7T9+DwPC6y6JUF6VZwvwRU6X7HyRrDw8PK5/PWTP/ZZ58toa84cn1ycrLEIBcKBTMwXvHCpZeTD7zaZDJpnc9A8PDrZF8AAplPv5Yobh8wLUfB4bnzTPx7Y2PDaFe/170+OSxOxThS6eK685DkJC4tLZW8CM1TsKQsArwXCwy6whX1xRFeCMoNBNFXB2GNWejt7W319/err69PlZWVVqmDleY8KI+KvHBC9FNcUFtbax3GaBjCOWm4a3Bp8IVkboDuSKdBcAi00PEIbq+yslI9PT3mGdCWEUXugwG0cIR6aG1tNfeOTQ+NQYZJbW2t5SvH43EdP35cvb29hlL8CQq5XM6MLQJVWVmpVCqliooK45rphBam3YVorRxaDbnO0AVHYfkgledVPRoq5yV5pYcBSaVS6unpUVdXlyoqKgw4ZDIZ7ezsqLe3V6lUygy5Rzq8H8aPZ4Lv7uzs1MbGhm7evKlCoaDW1lbzungWvutBTDKZVD6fN2+EfeBjHxh4en+Q8bC7u6uZmRlDkV6x83l6RKPcvOInbkEVF/LqA0wgWjjmnZ0djY2N6d1337Wm6vF43Ao2QN98D36Zgh+Ccl4Be48Xhc3PeCZKlZuamqxKlT7YNTU1tmdXVlaM9oBOYV/4dD8QMnIvHaBhDBB6wWc34WGilPk93ksYryg3HkgveFcAy+E76mxsbGh6elozMzNWCeark/L5vEUbseI0cPHduMJNE24khJaJAymyAIuLi9rd3VVTU5NWV1ctfw7UTV8EUmn8dXk3FMze3p5SqZQGBgYsf5ZTfaurq00ZEngi4EZ0mIgviAPinv6hvFtlZaW2trbsxAdcU0pU2QzUdJMRQaALfs53/6cqjewR7w1ks1lTEENDQ+be7u7umuu6s7NjfDwbJRLZP/IIDtM3vcHDCN17ryT8+oZBkZBGQun4PygTr3A9/+8VulfeIA9fjRSJREq4Ut4DTwX6CFSPAgvTFRkoMU5HXl1d1dWrV7WwsKDe3l4rFffxDZ4NXjKRSNhBAQAab3A8EmOd4XLxGMP5YrC+npv0NAeK1yM3H1yrqKiwYhw40WvXrml+ft4QMYqL9pK7u/td4GZnZ7W+vm4eGLGQMJ3Oc8qhLiAwT/YUxhKaDcM/OztrCp3gNFkzeJjMTShzPn0OZOu9cJ+W5lPJ/HWQzaM8OMaRShfoDNoimZ8brK2taXJyUuPj49rc3LQjyskFpOMRPK90sOnq6urU2Nho7nfoOvrheR0WgSKFyspKZbNZZbNZQ5Jra2tKJpMWsaSiiAg97rM3KL5QgONIOjo6DO3Dd+HSraysGIJiYXD54bm8cK+vr2tpack68/uTCHgukEk0GrU+CChuOPVisWinsVIhxumtBHLCqhzaUxYKBQ0MDCiRSKi9vV2pVEqbm5u2OeCkWCOPBPL5/br7yclJZTIZQ/kIoKcSPDI1QXM8VznuNVS4oMJyaTweTZcz2OU2MN8DFcLXJ5NJUxLr6+saHR1VoVCwUxY86mNTesToeUMa1qytren+/fuamZnR7u6uWltbSwLAoXEAFFB2TROokErx70QQx8+lV6heuZULmOEi45qXM2hcgxLnYrGoxcVFTUxM2HtT/u/z0EGgKysrxlkjS/5eXlaQC4ygjwOhK/BuUf7+ANdsNmuKn0Avz+ipOZ4Ro88z+D2D/GGk2NP83HtB0DU+EPkzpYzRH8CnqJAYvrGxYX0UOEUAvgnlQR+DnZ2dkp6jTBSH7XneJdxEbDpeiAAEydnUkheLRWsqA9ezvX1w8B7ItKmpyaKynhjnvihE78LTU5YIM52aCN7hEbCoIFAyPVDYvAuGiYR2IrAoZgI1IFzOBuNcNf4NJYIR8HmZHPmzurpqn+/q6rI1SaVSam9vt/efmJiwyjGQPMo5EoloYWFBIyMjVjQB74lAoog8X+gVlkcYIeLj86xB6IZLByivHH3hh5efUGltbGxoaWnJCjmkfQNLzIGKrXv37mlra8u6uvkN5V1hT/2Qu9vS0qLTp08rFouZ6y/JArI+lYlnrKiosNNy9/b2+1ugeL1xCWkaf//QOwifFzqLeUUuQbnMLfOLbIECca2npqY0Pz+vfP6gg18qlTJvEU9iY2PDWp8yP7ju3pix1vl83po8+TXzcSVkjZx6UlIBdLQlhVYIU8F4B3jj0OPFY2MOCQaz1nhLxWLREgf8nKOnDsuiYRypdHd3d9Xc3FzSUZ/67bm5OU1PTxs/yUujmLCMIYHOy8MFwjU+CJIzgUQWQSa5XE4VFRXq7Oy0yixvjVC4FRUVSqfThiRohhIqeZSc56W9ZQP1SSqJ3vr8SxLZ4YU5gn1jY8Oak8Pz0gM4Etk/1ZdSSWiGpqYmdXd3lxxjTUEFgoOQka5ULBat079XjBgJEHE0GrVcXAym33xY8d3d/c5oo6Oj1ssXZAvPJx2UFcNt+YBQmArEXPO3pwT88CjIKxFvKB/EobGpOboIY8bwncBisZiWlpY0MjKira0ty+5g/SORg+PsPcrn/el7K+2jwKmpKS0sLKhYLOrkyZNKJBIlm5vv1dXVWXN79gwb+7D9EL5jmOrkqZn29nZJ+96pL8rBSIZrwt6BUgTgkEZJYJUqRZ8mh/IbGRkxr9ZXs4Ie/XOitKEF2GegcemghSpGPp/PW4YOYIbcZvYqCpv5BAF7ncS68jNApn9GD6q4NwAoXJOfSem2trba8dukXc3OzlogBa7LLxI3hRuKRCKWxuIjhggUyqVcHqdHOhwkyUuSFkaOak9Pj3FHTJrvE4BLTlYFVXQh+oK0J3cT6xiJ7DcU5518VsPe3p7RCfF4XB0dHZaDyyLB3WGJaWzCczU2NmpiYsKUL31329rajF7w7497hUfh5xUei2vzubDqJhKJ2Jx0dnZa8IHAWF1dXUmTFAJOrDkK5yhe9UH8Lc/BCKkE/7f/vg+ScS1/ba/Q+B3tDH3LT4IgGCF/agBu6qlTp6z/AYEUgsEgJD8H1dXVlq7Y1NSk4eFhTUxM6Nq1azp27JjFBvg+qIoTq6mk5DimEM2Xe1dQI4bPI/JoNGpKEQ4XEMO8Mg+ecpMODqSkOdP8/Lzte2grXwiFYlpYWNDs7Kxisf2GSTT5Zt/ybN54kQHD/XknYgu+WATFRswCWfTdCOGkMQQ+IOYDlV6moNUYngcvFA56ebN2nu4K5+6wcaTSjcVilvw9NzenhYUFK+fj957LQ/GGARUeGH7S8yRecZcbkUjEUABH5lRVVSmdTlvid7FYtPxheB2UVGtrq4rFopW7onT39vY0OTlp+bteSWBRGxsb7fMYDJoj474grHC0JK7jfhN4onF1c3OzisWi9WogKEl1TTKZLEEXBCS2trbU2tpqCBwBwKUFAYBWJZnhwCtAMODaW1patLm5afNKy0oakRPoo4k268c8hUEE1ssLKZ8NFa5XzH54JeONw2GyEY4QATJ8QISNBSfLOXD8n88WCgXdvXtXOzs7OnnypDo7O0sCnSgY/7wAjurqaos54IIT/1hfX1c6nbZ4gI+G19fXq7293ZQ7/KU3XOH7o5x81oWfS+hAsmXCbIVwzlGCeIi7u7vWk2Nvb88CvwSnyZdl76+trWl8fNzmiFgEPDL/Rm8QewC0cU/WSFKJMvPxDWI4np4AobJH/NqHAMBzyofJDc/k0+G8t4IeRO/h2R42jlS6IyMjlghPFylfJsvCeqjuhd5HAOFCmEwmiQh3GDDxaIVUMzrXM1HJZNLycWlU4ytvmAAWtFgs2nlRpIeBWHkH0tB8v1HQJSippaXFngs3DQ6ViDKNxtnMNDIHjdNCr6KioqTRN8IcWm9ygff29kp6N5C7mMvlrPoMdLC7u2tHuviNm8vlSugaSSXKGU4Rrm55ebmkqi3MVvBurN8o4fD8bbkRKufDhke4Xskcdk1/T4x22Pjeo2W/wbe2tqyR+M7Ojrq6ukxh+ewNj9wICFHyTX57S0uL5ufnrTMbvZpDfrepqUk9PT1W7IJniRyHVIznH8M1YR+BTPmDkvaeKoPr453SdY5+DgCezs5Oa3jFs5ClQ1pbVVWVGTXP3/IcKMTwRAv2o89XJybk+VOQLAqbz7C2Umm1pPeMeG8vI2FwL/yM535B9zwDBo4G7oeNI5UuTVNCyO97Lni3KhR++C8G7gsWA1K8XACN4ftf0riDYBWuPAjE9x+Aw6O3q49oFotFy70lBYXf0bRndXXVBBJl6steUbQIZiKRsOgurhVGRTrI80TpgswLhUJJ4xPQLiXFuVzOIsGcBkuzeNAzVAKBxr29PVPaZFWABlg7nx2xsLBgKJmae1/BtL6+XuIJeKXrBRQBLMc3husborYHKVuvFLkP1w7Tj7gu10Sp+ZRDZNr3SfDf4Rp8l/PPNjc31d/fb/nNBIlAvHhuKEeoqpqaGjv2PpPJaH5+3lIqGxsbLbDFvPhMm7q6OvMy+b1/Pj8fzAV7DMOK0gpPVPEBzzClDGBEkUMkErH849raWjU3N1tXPKg4SqzJzweRkufLOjIvIF3KjT3fimFjX1AQwdltzBt8LpQisuuBoN/L/l29p1LO4/Yy6uXeo272Gd7iUchZ+hitHf0GCvkzr3ixquHG8Q/of48bH9IRUmn3dgoN6Objc+hQJERR4VXJ1/OTjKtMVJggAKWcmUxGy8vLqqystAXlHVHoNPigkoz3Zp44iTeTyWh7e9uak8MlcTIuCfE8HwqfoAScKqfykqJF0JJiDPheTsmIx+MqFovW7Jr5wqjATcM1shHhbVECtbW1FmzE00EBI6jh5sYYo9RChMnwCpHxcZCtR27+56F35O/j7+09J5+5wsb0a+kVMDJcUVFhueD5fF5DQ0OW2eApB64FPVEoFMydZ37wTubn57WwsKClpSXF43HrHwK1Qy46SlPazyiCumI/okB5Zn7Gs6GwamtrDeV6j4R3DgNwKBk8nUQiUdJnAcMQftanlHnDx77D6BHTQenzLN5I+hRV5oX5o4kU/YhB89XV1RbrIJCOzgCReuXL9VG6GE7mh8/wTl5e8N4lmSH+mVLGEBJ4GB+cCHk3Np8Xeq9guZ7nRODAQqXr+UXc5Gw2W0Lg+6wA0nLgl1AkfJdjnlEMuAFcB6oBdEJvBQJkFRUVlvqC9Sf4R6cpz6tRaEC3s93dXY2MjJTQMx5lgKCw3ESD5+bmNDY2ZmlO+Xy+JOvAd0GjGiiTyWh9fd1OGia7YG9vz854A53s7e1Ztsfy8rIymYwhiYqKCjt5mDVjncp5NAi9X+8HKdMHjcNoCo9GPco+jCf28uWVIc8e8s0hv8k6VVZWan19Xbdv35YknTx5siRTA2OPwfeBm1DhVVdXWxkwTeB3dnYsjgB68p+HDshmsyWokT2KckO2i8ViScUh1/DKjH0RKlwUIWmXVCTiUeGtIYPIyMTEhCFy3HkULZQCsoSXiwH0CNT/QWlGIgcnPENL4E36smVJVjgFXYhB5O/QU/e6gTllEHNhTX26GO/p1/MwuWU8sPeCR7flUIrn1cIoskcKINJyET+uI8nKCik59S0EqdJqamoyXpVkd0kWuPD9X8knXl5etvQs7usnlqOmC4WCBaAoA87n8+ru7rYGzqSwYOGhLBoaGqxdIC5WOp1WsVgsafQNKo1Go1a5t7q6KmkfPdBUZGZmxgo78Ay8kikUCnYqx/z8vIrFoiX909KPe5KFsbq6aojfn/LKptvd3bU8ZgTS85asr1dMHin59ffjKJcrVJShAij3OS83IcL1AIF/I4OHUVmh2x7e03ORm5ub1nfgxIkTJd3lQKRetn1eqO9lEovF1NPTo2QyqZmZGc3Pz2t5ednWBH7S58dXV1ebV8Je8oFsvEMfpItEIvYzEPRhFJCnFiSZvNBjgu+l02nz4pCHlZUV3blzx1xtqfQ0Z8/j8v7IrDeGIEvuBcXJc/E3YIecYDxAgtMoRLwTlLePQ0n6CLD0/Lh/Ji8LPmUT/p6uZw8CG0cqXZK5jzrd0t/A/7uc4MPvlEPJvGw8HldPT4+1vaNaiheUZB2haNJCg+GVlRVr+LKwsKBcLmdN1Pf29tTW1mbFCLh7BJJSqZTlV6KkQC/wag0NDWZpmZdMJmObgsAIwsj9JVnfWd+DNBrdr6MHGezs7J84TLAFbo9sBhacKDTKnwBEsbjfDId+vVQG+c5koHr65iJwHFudz+ftZAFOWJibmzOjFwav/AYpRyt4JRgq0MN4fP/9f8jvQrnyLncok+X+L5Vyoofdh/jC6OioYrGYBgcHzZhDR4HeUL7wjlAVPkfWZ7ZMT0/bmnn+FUVJkQNxi3KBPF/wAEIkrzY0KqxnOVqFIGPIXScSCSWTSateRAmOjY1pcXHR/o/iA31jADAqsVjMYjQ+s8TTEfC9rAsKc21tzSgTAs2UK3N96aByz/OxXh55Z/YXz+kDkvzb8+cgcN4ffeL11GHjSKV77NgxC/TwAP7vkE44TEjDDeiVMwKFImlublZHR4eSyaSy2WxJ2aBHziACLAwWrqenR3V1ddra2tK9e/csvxRrRMtCOkqxoL5jVKFQsNxWNkDIhVHvTWcpaANyEeE+19fXlUgkLBWLptU0N8E9QkjgTyVZRkSxWDTDx/9p6YirReobwQ2MEAdZck0Eik2BgiagRpQ6Ho9boxVcZI9wWVeEMORyD5ODBwUZjhqh8sbtf9Dn+bd/Zu+NhdzvYc/O2iMHFRUVWlpa0tTUlLq7u00OPV8YenY+sg56BQW2traqvr7eytrJKyboCYLDSOIue4/LK1DQnX8mqbTijz3J+/j0P65H3wgQX3Nzs70r78SxXCgkz+F6JYsC9kYBZe75Vp6TNDAMFFSB1xnSQfkyAWnP4aJwQy7WZ3SAtL0iZb0xlJ5qhEJC70DXsQ5HjSOVbk9Pj9bW1qwXKy/nBTHkxMoJsv88k8mggqe1tdWscXV1tZX30qqNRUFp0LyFhPVicT9CmkwmzZ2fn5/X0tJSSYUXEWTc752dHS0vLxtRnkgkStrGLS0tWQVOY2OjtTWUpLm5OWv6jTC2tLSYpfYR4mg0WhIAQSiIAiOYxeJB5ypSykCmCNTm5qbRFzU1NVpYWDA0T0pZRUWFrZvnFXFZmWcq1HK5nCYmJjQ5OSlJpqRXVlYsa4Nn94qT9wx5f+TgH6pk/eZGZvx1vPIMlar/f6iQQ+QaBuH878rRHfwcI8P61NbWanV1VXNzcyUy7F11vu/dVc8HelmhXD6RSFjzb9As3g3FAt7j8PERlAtI+Cjk5eML/mc+/553rq+vV1NTk8UPeKd8Pq/h4WEDAiivvb29krMIPeWAPBPw8s+O6+69Bf74XjBk5YA68fSQRa+Xwn8Tf2G92GcYAkCJX/dYLGbxDg4o8MYUAPczB9J8o27SiVAY5bIVeEjpIPrIw4VUBO3aOjs71dnZaVZre3vbOK6VlRWjF7wby72hAUgVuX79ulZXV3Xnzh3rixuNRpVMJtXW1qZkMmnNwnGXCVL5XDsULk3Xq6urNTMzo2KxaILkW+pxMm5bW5v1eaApD2Q+1pTNFY1GLZMApQ4nmMlkbC4RBNxSqoPW1tZUV1dnKV5sClxdMjDgavk+wkRFHU2D4Ao9H0aGCOsdrq93fUPDe5jCfRB14DMiynlH4XOESvkojtjL38d5Lq+s2Xggza6uLtXV1RnVNDs7a8ccee6dPx55SgcKiw3PXCIf3AfjSUMlnz3jESLzxNrhwYXKmHf1hpQ5D//NnuPQVX8MFvfOZrMaGRkp4ddRygSYfJ6+z9/3axdy835gPHwGgTdq8KzIob+u/5w3eJ4KwGOWZDENDAXBUQKbyBhzgzfoDelR40ilS0I2bpC/WGg5/EDRAt/Z9HwfK0KLRwRXktXASyqplWYBGxsblUgklEgkDLnt7OwfEMfZZbR2g1iPx+MaGBgw6gGXAzeCn8HbSjIlSaoWvYH39vbsxApIdIR/ZWXFSn8LhYK1eOQgR6rYmAOfrE7PBn/cOt3vQfu4TRyrQ+pTRcX+4ZypVEotLS0mPMXifvCN77NpmePd3V3jxQlS0kiH73h0Hrr2YcMULxtePvxmOkrhhsMjuXCEyOwwhRmOwzaF37whipYOKpJQRBTZHD9+XPl83goCFhYWrOGQbynItXxakn8er9hB6Z6uamhoMJmmupAMH+mjKNq71f6PV0aAlhDMeBmlAKitrc3SxciMAN3dv3/fFBL39wrOp0EiTyBNgoPeXffrGyLqcoEw5g1PER7bc6yeMpBKg5vIMYZRkuXLc/Cub2eKgmUdab7jqZOjxpG/nZ2dNRSFAgrhfjkXzkdIcbUQQFwHSZZaxfEaIDWptLkFATjSVGhG3draanl6mUxGs7Ozmp6eLnnOuro6dXV1qa+vz/JgUUQoLTIhJJnC4xogU1wHUlJwNRB63ouGILu7u9YJbXR01E4oAMFgiNhE/pyuZDJpAQGapUQikZKOYgQ4SOUh66OhocFyJykW8YccQrEQEITLJmC4u7tr/LBvuBIGWkB8GJ2Q7/XDR38fpHT9hi83ysmcV64P4nhD9BPeOzQu/BzFxPuiQCjD7u7u1sTEhK5fv27N8klh5H6eQ2U/hPNEExU+C6dK/ikeFkbR92D2CI5n9V3CPAeM4kJBsJYerXlgRDMp3HEM+NzcnHmAGBIGNAVUFR5foVAw+ZNkQWVvgLyX4zsbSgfNtDxS5W88QoLMUIi+SMtTF/4aGAQov6amJjsFhH0KAOR6GCDW11f5HTaO/O3k5GRJpZKva/bDbyifpCzJLBlIDg4M9zmfz1urQOgMSdZikI0PhYA7juXFtYeLxVWG78FiefKfyeJ4ExT98vKy5ubmLAMCpc+EgxbgkKqr94/gJo0NNDI6OqqNjQ01NTUZ7YGVhof1ihEOenNz0zYXAs5zLS0tGYL3qWOUmkIDEbSjQdHy8rIdMQLfxnrm83nrUwpaRZkQ3PCKqJxLihCXU7iecgjTbvx3/XhQuo1Uig5D7vcortY/42G8Le8VenEhNbG+vq7p6Wk1NzebgY3H40qn08pms5qfn9fW1pY6OjqsHwfXCYN74fOyib1BA8mRvQBXT1CHoLIP+PoAHv/3ih8EKB1QgZ62i0Qi5j35kmVcfTqJ+ewCP3hnntFTC7ReJQeZoLFfV/YgyJ95IQsn5PHxpovFoik+Pus9Cy+vgDM8SgqtOKCBLBL0IHPuj+2Bbinn9ZUbRyrdubm5kghiGODwQu8JdwSgoaHB+iNQPrizs6Px8XFLTULxeGSJIGK1uG8sFlNjY6NaWlrsNOJIJGLILZ1Oq7u72xL979+/b93qi8ViSakexQ8bGxslHOfY2Jh1RCIDgIwDFpNsBYodKMPlvCvQYqFQUFtbm53Ui9L0pYRYeRB0Op0249Tc3GzPRZScLAnmA6+CYhHKEFGsbFxoGTYLPSoofqCtnueefZAFYWbtPer7OJxcufEgBXuYYg5dfx88CxWvd+/LBdcOe4ZyHLVU2nUrk8no7t27VlFWVVVlJdMYNxSJP03EI7nw+f2/UZShkqyoqLBqMNaLY6DI0YYb9vy4dFCgxPW8Uvefl/Y90XQ6rebmZlMshULBFCjZQZFIxACIpzh4D4+yMbyADXhTKk99pgDADT3gOe9y1BGy4qkVgCJUYMj3esWNzqEQCw/b6wef84su8BlL3rAcNh54coSPtPuJLId2iQYmk0l1dXVpcHBQ3d3dSiQSFlzgJFG6V/km5j4iy/WwrpFIxKgFTv1cWFhQoVCwskCUTjKZtCNXpqamjOvBZeL/pLGQ60eT5kKhoI6ODrOQGBPPf/F5lO7s7KxF+r3rs7OzY+4RC7mysmLC4xEG9AGuEV4CR5WQeVAoFMxwkKtIX1zugZcAat3d3TVU3NTUZOWkGxsbJbRFeJifF2YG3gzyAIJCDnywwssHnz1MoR2GPv39vWIqt/H8fcuh6wcpeq+E/M88rYGxp3yakm2fGO/RZjab1cbGhjWKOYzi8CiXn3vFE84nJbEYAYpfNjc3TTZYF08/cB3vmoOG+Qy9RTAmnguPRCIaGRnRtWvXzAMNaR5Pdfj183PLnkeZQQPgGaDM2Dt+PbhHuD7Muc+R9mt/GKfPc+3s7FjGkvf0wndg3rgnBpW9dtSIfBxE8sn4ZHwyPhmfjP874+gi4U/GJ+OT8cn4ZPxfHZ8o3U/GJ+OT8cn4fzg+UbqfjE/GJ+OT8f9wfKJ0PxmfjE/GJ+P/4fhE6X4yPhmfjE/G/8PxidL9ZHwyPhmfjP+H4/8Dhj1qqjLI05o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p:cNvPicPr>
            <a:picLocks noChangeAspect="1"/>
          </p:cNvPicPr>
          <p:nvPr/>
        </p:nvPicPr>
        <p:blipFill>
          <a:blip r:embed="rId5"/>
          <a:stretch>
            <a:fillRect/>
          </a:stretch>
        </p:blipFill>
        <p:spPr>
          <a:xfrm>
            <a:off x="5492818" y="5109493"/>
            <a:ext cx="6365806" cy="1427197"/>
          </a:xfrm>
          <a:prstGeom prst="rect">
            <a:avLst/>
          </a:prstGeom>
          <a:solidFill>
            <a:schemeClr val="bg1">
              <a:lumMod val="95000"/>
            </a:schemeClr>
          </a:solidFill>
        </p:spPr>
      </p:pic>
      <p:sp>
        <p:nvSpPr>
          <p:cNvPr id="9" name="Прямоугольник 8"/>
          <p:cNvSpPr/>
          <p:nvPr/>
        </p:nvSpPr>
        <p:spPr>
          <a:xfrm>
            <a:off x="8820751" y="1441649"/>
            <a:ext cx="2971198" cy="523220"/>
          </a:xfrm>
          <a:prstGeom prst="rect">
            <a:avLst/>
          </a:prstGeom>
        </p:spPr>
        <p:txBody>
          <a:bodyPr wrap="none">
            <a:spAutoFit/>
          </a:bodyPr>
          <a:lstStyle/>
          <a:p>
            <a:r>
              <a:rPr lang="ru-RU" sz="2800" dirty="0">
                <a:solidFill>
                  <a:schemeClr val="bg1"/>
                </a:solidFill>
              </a:rPr>
              <a:t>2</a:t>
            </a:r>
            <a:r>
              <a:rPr lang="en-US" sz="2800" dirty="0">
                <a:solidFill>
                  <a:schemeClr val="bg1"/>
                </a:solidFill>
              </a:rPr>
              <a:t>D Spatial </a:t>
            </a:r>
            <a:r>
              <a:rPr lang="en-US" sz="2800" dirty="0" err="1">
                <a:solidFill>
                  <a:schemeClr val="bg1"/>
                </a:solidFill>
              </a:rPr>
              <a:t>DropOut</a:t>
            </a:r>
            <a:endParaRPr lang="ru-RU" sz="2800" dirty="0">
              <a:solidFill>
                <a:schemeClr val="bg1"/>
              </a:solidFill>
            </a:endParaRPr>
          </a:p>
        </p:txBody>
      </p:sp>
      <p:sp>
        <p:nvSpPr>
          <p:cNvPr id="10" name="Прямоугольник 9"/>
          <p:cNvSpPr/>
          <p:nvPr/>
        </p:nvSpPr>
        <p:spPr>
          <a:xfrm>
            <a:off x="238125" y="5126870"/>
            <a:ext cx="1534394" cy="954107"/>
          </a:xfrm>
          <a:prstGeom prst="rect">
            <a:avLst/>
          </a:prstGeom>
        </p:spPr>
        <p:txBody>
          <a:bodyPr wrap="none">
            <a:spAutoFit/>
          </a:bodyPr>
          <a:lstStyle/>
          <a:p>
            <a:r>
              <a:rPr lang="ru-RU" sz="2800" dirty="0">
                <a:solidFill>
                  <a:schemeClr val="bg1">
                    <a:lumMod val="95000"/>
                  </a:schemeClr>
                </a:solidFill>
              </a:rPr>
              <a:t>2</a:t>
            </a:r>
            <a:r>
              <a:rPr lang="en-US" sz="2800" dirty="0">
                <a:solidFill>
                  <a:schemeClr val="bg1">
                    <a:lumMod val="95000"/>
                  </a:schemeClr>
                </a:solidFill>
              </a:rPr>
              <a:t>D Block </a:t>
            </a:r>
            <a:r>
              <a:rPr lang="ru-RU" sz="2800" dirty="0">
                <a:solidFill>
                  <a:schemeClr val="bg1">
                    <a:lumMod val="95000"/>
                  </a:schemeClr>
                </a:solidFill>
              </a:rPr>
              <a:t/>
            </a:r>
            <a:br>
              <a:rPr lang="ru-RU" sz="2800" dirty="0">
                <a:solidFill>
                  <a:schemeClr val="bg1">
                    <a:lumMod val="95000"/>
                  </a:schemeClr>
                </a:solidFill>
              </a:rPr>
            </a:br>
            <a:r>
              <a:rPr lang="en-US" sz="2800" dirty="0" err="1">
                <a:solidFill>
                  <a:schemeClr val="bg1">
                    <a:lumMod val="95000"/>
                  </a:schemeClr>
                </a:solidFill>
              </a:rPr>
              <a:t>DropOut</a:t>
            </a:r>
            <a:endParaRPr lang="ru-RU" sz="2800" dirty="0">
              <a:solidFill>
                <a:schemeClr val="bg1">
                  <a:lumMod val="95000"/>
                </a:schemeClr>
              </a:solidFill>
            </a:endParaRPr>
          </a:p>
        </p:txBody>
      </p:sp>
      <p:sp>
        <p:nvSpPr>
          <p:cNvPr id="11" name="Прямоугольник 10"/>
          <p:cNvSpPr/>
          <p:nvPr/>
        </p:nvSpPr>
        <p:spPr>
          <a:xfrm>
            <a:off x="6977496" y="4577245"/>
            <a:ext cx="2620269" cy="523220"/>
          </a:xfrm>
          <a:prstGeom prst="rect">
            <a:avLst/>
          </a:prstGeom>
        </p:spPr>
        <p:txBody>
          <a:bodyPr wrap="none">
            <a:spAutoFit/>
          </a:bodyPr>
          <a:lstStyle/>
          <a:p>
            <a:r>
              <a:rPr lang="en-US" sz="2800" dirty="0">
                <a:solidFill>
                  <a:schemeClr val="bg1">
                    <a:lumMod val="95000"/>
                  </a:schemeClr>
                </a:solidFill>
              </a:rPr>
              <a:t>Pooling </a:t>
            </a:r>
            <a:r>
              <a:rPr lang="en-US" sz="2800" dirty="0" err="1">
                <a:solidFill>
                  <a:schemeClr val="bg1">
                    <a:lumMod val="95000"/>
                  </a:schemeClr>
                </a:solidFill>
              </a:rPr>
              <a:t>DropOut</a:t>
            </a:r>
            <a:endParaRPr lang="ru-RU" sz="2800" dirty="0">
              <a:solidFill>
                <a:schemeClr val="bg1">
                  <a:lumMod val="95000"/>
                </a:schemeClr>
              </a:solidFill>
            </a:endParaRPr>
          </a:p>
        </p:txBody>
      </p:sp>
      <mc:AlternateContent xmlns:mc="http://schemas.openxmlformats.org/markup-compatibility/2006" xmlns:a14="http://schemas.microsoft.com/office/drawing/2010/main">
        <mc:Choice Requires="a14">
          <p:sp>
            <p:nvSpPr>
              <p:cNvPr id="12" name="Объект 2">
                <a:extLst>
                  <a:ext uri="{FF2B5EF4-FFF2-40B4-BE49-F238E27FC236}">
                    <a16:creationId xmlns:a16="http://schemas.microsoft.com/office/drawing/2014/main" id="{E47E56D2-683B-BF4D-AE66-729BDF0C4992}"/>
                  </a:ext>
                </a:extLst>
              </p:cNvPr>
              <p:cNvSpPr txBox="1">
                <a:spLocks/>
              </p:cNvSpPr>
              <p:nvPr/>
            </p:nvSpPr>
            <p:spPr>
              <a:xfrm>
                <a:off x="238125" y="1577414"/>
                <a:ext cx="7897406" cy="13848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lvl="1"/>
                <a:r>
                  <a:rPr lang="ru-RU" sz="2000" b="1" dirty="0">
                    <a:solidFill>
                      <a:schemeClr val="bg1"/>
                    </a:solidFill>
                    <a:cs typeface="Times New Roman" panose="02020603050405020304" pitchFamily="18" charset="0"/>
                  </a:rPr>
                  <a:t>Классический метод </a:t>
                </a:r>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a:t>
                </a:r>
                <a:r>
                  <a:rPr lang="en-US" sz="2000" b="1" dirty="0">
                    <a:solidFill>
                      <a:schemeClr val="bg1"/>
                    </a:solidFill>
                    <a:cs typeface="Times New Roman" panose="02020603050405020304" pitchFamily="18" charset="0"/>
                  </a:rPr>
                  <a:t>(Dropout)</a:t>
                </a:r>
                <a:r>
                  <a:rPr lang="ru-RU" sz="2000" b="1" dirty="0">
                    <a:solidFill>
                      <a:schemeClr val="bg1"/>
                    </a:solidFill>
                    <a:cs typeface="Times New Roman" panose="02020603050405020304" pitchFamily="18" charset="0"/>
                  </a:rPr>
                  <a:t> </a:t>
                </a:r>
                <a:r>
                  <a:rPr lang="ru-RU" altLang="ru-RU" sz="2000" b="1" dirty="0">
                    <a:solidFill>
                      <a:schemeClr val="bg1"/>
                    </a:solidFill>
                    <a:cs typeface="Times New Roman" panose="02020603050405020304" pitchFamily="18" charset="0"/>
                  </a:rPr>
                  <a:t>не подходит для изображений. </a:t>
                </a:r>
              </a:p>
              <a:p>
                <a:pPr marL="904875" lvl="3"/>
                <a:r>
                  <a:rPr lang="ru-RU" altLang="ru-RU" sz="1900" b="1" dirty="0">
                    <a:solidFill>
                      <a:schemeClr val="bg1"/>
                    </a:solidFill>
                    <a:cs typeface="Times New Roman" panose="02020603050405020304" pitchFamily="18" charset="0"/>
                  </a:rPr>
                  <a:t>По причине высокой коррелированности соседней пикселей. </a:t>
                </a:r>
              </a:p>
              <a:p>
                <a:pPr marL="447675" lvl="1"/>
                <a:r>
                  <a:rPr lang="ru-RU" altLang="ru-RU" sz="2000" b="1" dirty="0">
                    <a:solidFill>
                      <a:schemeClr val="bg1"/>
                    </a:solidFill>
                    <a:cs typeface="Times New Roman" panose="02020603050405020304" pitchFamily="18" charset="0"/>
                  </a:rPr>
                  <a:t>По этому можно «выключать» сразу по одному каналу (карте признаков):</a:t>
                </a: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тренировки</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i="1" dirty="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𝑚</m:t>
                      </m:r>
                    </m:oMath>
                  </m:oMathPara>
                </a14:m>
                <a:endParaRPr lang="ru-RU" sz="20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i="1" dirty="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𝑝</m:t>
                      </m:r>
                      <m:r>
                        <a:rPr lang="en-US" sz="2000" i="1" dirty="0">
                          <a:solidFill>
                            <a:schemeClr val="bg1"/>
                          </a:solidFill>
                          <a:latin typeface="Cambria Math" panose="02040503050406030204" pitchFamily="18" charset="0"/>
                        </a:rPr>
                        <m:t>),</m:t>
                      </m:r>
                    </m:oMath>
                  </m:oMathPara>
                </a14:m>
                <a:r>
                  <a:rPr lang="en-US" sz="2000" dirty="0">
                    <a:solidFill>
                      <a:schemeClr val="bg1"/>
                    </a:solidFill>
                  </a:rPr>
                  <a:t/>
                </a:r>
                <a:br>
                  <a:rPr lang="en-US" sz="2000" dirty="0">
                    <a:solidFill>
                      <a:schemeClr val="bg1"/>
                    </a:solidFill>
                  </a:rPr>
                </a:br>
                <a:endParaRPr lang="ru-RU" altLang="ru-RU" sz="2000" dirty="0">
                  <a:solidFill>
                    <a:schemeClr val="bg1"/>
                  </a:solidFill>
                </a:endParaRPr>
              </a:p>
              <a:p>
                <a:pPr marL="447675" lvl="1"/>
                <a:endParaRPr lang="ru-RU" altLang="ru-RU" sz="2000" b="1" dirty="0">
                  <a:solidFill>
                    <a:schemeClr val="bg1"/>
                  </a:solidFill>
                  <a:cs typeface="Times New Roman" panose="02020603050405020304" pitchFamily="18" charset="0"/>
                </a:endParaRPr>
              </a:p>
              <a:p>
                <a:pPr lvl="1"/>
                <a:endParaRPr lang="ru-RU" dirty="0"/>
              </a:p>
            </p:txBody>
          </p:sp>
        </mc:Choice>
        <mc:Fallback xmlns="">
          <p:sp>
            <p:nvSpPr>
              <p:cNvPr id="12" name="Объект 2">
                <a:extLst>
                  <a:ext uri="{FF2B5EF4-FFF2-40B4-BE49-F238E27FC236}">
                    <a16:creationId xmlns:a16="http://schemas.microsoft.com/office/drawing/2014/main" id="{E47E56D2-683B-BF4D-AE66-729BDF0C4992}"/>
                  </a:ext>
                </a:extLst>
              </p:cNvPr>
              <p:cNvSpPr txBox="1">
                <a:spLocks noRot="1" noChangeAspect="1" noMove="1" noResize="1" noEditPoints="1" noAdjustHandles="1" noChangeArrowheads="1" noChangeShapeType="1" noTextEdit="1"/>
              </p:cNvSpPr>
              <p:nvPr/>
            </p:nvSpPr>
            <p:spPr>
              <a:xfrm>
                <a:off x="238125" y="1577414"/>
                <a:ext cx="7897406" cy="1384862"/>
              </a:xfrm>
              <a:prstGeom prst="rect">
                <a:avLst/>
              </a:prstGeom>
              <a:blipFill>
                <a:blip r:embed="rId6"/>
                <a:stretch>
                  <a:fillRect t="-4846" b="-881"/>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4C7164E1-093F-B746-97C9-1AE7AB3531DD}"/>
              </a:ext>
            </a:extLst>
          </p:cNvPr>
          <p:cNvSpPr/>
          <p:nvPr/>
        </p:nvSpPr>
        <p:spPr>
          <a:xfrm>
            <a:off x="383674" y="1392411"/>
            <a:ext cx="11585587" cy="288958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0566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80011"/>
          </a:xfrm>
        </p:spPr>
        <p:txBody>
          <a:bodyPr>
            <a:normAutofit/>
          </a:bodyPr>
          <a:lstStyle/>
          <a:p>
            <a:pPr algn="ctr"/>
            <a:r>
              <a:rPr lang="ru-RU" sz="4800" b="1" dirty="0">
                <a:solidFill>
                  <a:schemeClr val="bg1"/>
                </a:solidFill>
              </a:rPr>
              <a:t>Примеры аугментации</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6" descr="data:image/png;base64,iVBORw0KGgoAAAANSUhEUgAAAxAAAARVCAYAAAAtyyasAAAAAXNSR0IArs4c6QAAIABJREFUeF7s3QW0LlX5+PGNpIogqaCCdJeEIoJIp7SAdIcKAmIgIamkggKCIt2gpHSHtDQoKigtYYCAUv/12eu/7xrm974zc+JezoVn1mLde8+Zd2bPdz/9PPMyzttvv/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O7344ovplltuSWeeeWb6/Oc/n7baaqs07rjjvsefPB5vdBCIBGJ0UI1rBoEgEASCQBAIAkFgBBCQONx6661p//33Ty+99FJaeuml838LLrhgmnDCCYe8wjfffDNdeumlaYIJJkhf+tKX0nnnnZcmnXTStMwyy6RxxhlnyNePC4xMApFAjMx9iVUFgSAQBIJAEAgCQWDIBO644470wx/+MO29995prrnmGvag/j//+U/6+te/nmaccca04447pn322Sf997//TQcddFD64Ac/OOT1xwVGJoFIIEbmvsSqgkAQCAJBIAgEgSAwJAK6AwL5JZdcMi266KJDulbTh//973+nyy67LD311FNphhlmSIsttliaYoopRtv94sLvPoFIIN6FPXjhhRfy/CFl+9znPpcrAhTt+OOPT1qNq6yySlpppZWSrP6YY45JM888c3rrrbfS7bffnr7zne+kqaaaKq/68ccfT4ceemg2CmYYn3nmmbTWWmvlKkP5zPXXX5+WWGKJ9IEPfCA9/PDDuQox8cQTp+OOOy6NN9546aMf/Wi67rrr0g9+8IP07LPPpjPOOCM98sgjub0599xzp6effjqdcsopad55501f/vKX0wILLJDOPffc9Oijj6Y555wzXXDBBWnXXXdNn/rUp9Kvf/3rdP7556dpp502rbjiiul///tf/rfn8DzWdNFFF6UHH3wwLbvssrl9an3XXHNNWmihhfL1/enfv/vd79IiiyySrr322vx8K6+8cqeqyd/+9rf0i1/8Iqm4aJ9+9atfzZWQfffdNzP7yle+kv785z+PYj/11FOnv/zlL5mRZ8YE15/97Gd5PhQzbdlvfOMb+Xeuj5E/rRUfz6Btu8IKK6R77713SAyWW2659Ne//rXTNco+cRB///vf87PONtts+TlvuOGG9NBDD6Xpppsur3eLLbZIiy++eP4dWdLOxuhDH/pQlrkbb7wxt5ztgWchL21HE4s11lgjOxGyghEZv/jii9P666+fPvvZz+ZL04Nzzjkn3XXXXWnhhRfOrXX7TdbqHKzrC1/4Qm6Nl+v99re/Tauttlr64he/2Ek23POBBx7I95h11lnThRdemK+5zjrr5D1vkpuNNtooPfHEE3lfZplllvx5DtMssYrb3XffnS655JK06qqrZtbluP/++9Mee+yRdWmo+jP++ONnXaU37utgP+68884cHNA7e23Gmb7hf/nll+d9tqf+o6/2ZPnll0/zzDNPlgWf/+53v5umn376UXbl2GOPzfuENbvyrW99K8tJ0fHCgC7ZW/ug0vjPf/4z27ZPfvKT2UaQkb322it9+MMfzrphff30fyCyX66x5pprpmmmmSavmx5Wn5+9ueKKKzIrurzDDjukq666Kv3qV7/K8kZfPEfb8frrr2eO5IV+feQjH8n6wuYWW33bbbf11LdXXnllWOziq6+++o5nw5u+Whs/Qo+sh11l7zy3Pz2zNfMJ//rXv9Lqq6+eZbTL2Eov/0K27TPW5OjjH/945u/5i9xZG5vZy8d87GMfG5De9/Ij8803Xzr88MPTZz7zmeyz7rvvvrTUUkulf/zjHwkntoee9pKRtr0udsl7AXSLrj333HN5D3feeef8syYZ73J952DVy7fTk6of5ZPcj63Drvpv55K/4nv76RU2/AF//Yc//CH7Vf8W4NM5aynxSPHzbAmb4B5iCtdge3r5Zfyb9Jrdo29NRxc9IVdsUD/70pV9nDd8BCKBGD6WA7qS4GmDDTZIu+yySzb6DN9OO+2UJp988hzsvvbaa/l3AgEKWBzk0UcfnY466qj0xhtvpO233z47QU6Bs95mm23yzwSWgprHHnss/+yII47ITl6ysfbaa2dHyLHvt99+2Rkw9IzPj370o+wIdt9993TqqafmgITBWXfdddPBBx+c18kwn3322enHP/5xTmQ4ZIEXY8hpeAZJhvs6PIv1HHnkkdnx3nTTTY3Xv/rqq9PJJ5+c14pF4SLg4Ri6HIKejTfeOAf9hd1JJ52UgwXJSJ29iom92HbbbbNB3W677fIz48qwac26d7kWp3X66afn6wtONttss+zAGd+y3sJA8oSJ/ezKYDDXEDB873vfy4ZcMmpNgiscfv/732dZEhQKqgTQ5MQeW2f9fl0Yl3OwPO200/L1OJKtt946/fKXv8zBqevfc889Wc4ELJKcr33ta+nb3/72KIeCz89//vP8OftQlbXquvwec8kGmSK3AgY//+Y3v5mdYdthDyS7gh7OkZxIDCTVAoM2ualz4swk/RLJT3ziE1l+8DjhhBNy4lYqfz/96U/TiSeeOGT9EcS6j7ViYD3+lBQJ6Mgp5gJKsqZQ4N/GCYp8CobYDIk0GZEUuy79tm5BKHkVLBWn7xqKFwceeGBOOKo6Lumzp3PMMUeWP87dPrEH5PD73/9+LlL4naNN/3vJYpsNqe579fnZG3aSLREkmf8W+LN9GHj2gRwCZjZEIOa5sLI2iWSTvg3mmep21zrrz1Zde1UerEvxQPKg8izZZa/JekkS256bnPTyL/RGEOtQ6MGXX6juEbnjc/r5GIkwJvwGbhIb+yHRrvrCfjaUnbCPm266aba/xV/Z78MOOyz7PjpR9WNtz1v9PR1mw/Ar4zf8BztnD6688spGGW+7F5vX5Nsnmmiid+hYXX7qsYL9rusVP7rhhhtmuyPR4t+mnHLKvC+9/GrVJyq8SRYUB9Zbb72cRLT55ab729MuRxc9abMvXe4T5wwfgUggho/lgK7UlkAI8gRegmnVPEdx/gJXxyGHHJKNmt9TPlVQxvlPf/pTrqr6syQQglsVUhVn3QbGsQTkVeWXiPRLIAQuggVVGcEKw8XRlXtwrkNJIFQJXVeFRDBWXr5ivHUuOBxVt7ZDYMdhcqIqVSpxPosbh1A3lhyhIFKA5HccmSBIBddRd86eWVWXUcauXwIhuGXwGHHJ1mASiC7XEKhxnCrk1jrJJJPkxE6grFpX3SNyIKETTAgudF6GkkC4tm6G6918882jWHheyYtAVBXRYV9UQgWdklWyWk1AyGu/BEIVzD3wqCaSntc17F1bVdX9VdAEwRJJlb1qEt8mN704Cdzpweyzz54TezwkoZ6dLqkmkt3ddtstB/5D0R/dF90WyUlVJgWwfueeEsiSQLg/mSPfJYGo252qXVFcEFQ73+eKrunCkXE/kyhUdVyHxb8FRJJ8Mli6fwK6uu6M6QTC80n42SjJswB6yy23HNRctudXBaVv1WIPuWnSty6BURuXgSYQ1sSGSXB12VSq2e2uh05VL/9ixl0l3FESKjalmkDQb3rVz8coTJFDdp1NFqg2FQ7qNpSdsKc6vnVu/CX9c85gE4g6I4UKdksXkQ1SCGmS8TbGZKXJtwu4qzo20ATC3rOHXmomsyWBILv9/KpEsOyZveEnFdDYg/J+Q5NfZgcK7/r9hzOB0BUbCvu2vYnfD4xAJBAD4zVsZ7clEAIBVZDSCXDj8hkBlIqaymH19/XF1QNHvy+VLQ5VMFAOhkKwacygXwJRDJFAyMhE9WBcVSoYvk9/+tPZYTkE7gxwNXhWgRZATjbZZLlKZTyitKQZMc9XOhjFcdZZtG2ECpSgR3VboPjyyy+P6iAUjqor1ioInH/++XMAJNBSMVZhFACVQxVVVb0kTV0SCEwYf4E1h1YYWA+HK/Hj1CU6Ehis6hW4ftfgOHFUXWbgBfHGg8oLcvaZg+asBZwqzMayOHuHoFOQoJuEuWBAm7rKvY2x3wsuJa5YVpMpwXw1KCjXqleTuyQQ9ggHyQiGVYfkejofXZNL1UsJnX1U4eRojQWWazbJTVOiVZ5DtVfQpgIvYdcxUPkWYA+H/lQ5lg5E9SsYS5VaEmxMwd6rJDclENWKpn0T0BVZrdoMMiQYpeMCccknuZNolEqla0lmdIowZaN0Ju1TqZT20/+q7He1IZJBMixo1K0toxjV9XsGAc7mm2+eK7Ds10APQZHuL9vEFlQTiGIT+ulb4dv1mep2scimvdUBxk8Q6+8CWt03AWldHgSFZO/555/PyUBbgl1lwh61+Zd+CUTpJPbzMeyqYpi90u1tKhz0s39lrfUEovrzImd1GenaeWIj2VHV99KJVhhpk/E22bKPTb5dIWCwCYQus+6BLhm9p7PF7jT5VbLBDyjqSB74jVKUqcYd/fxyKTz2uv9AE4gmPRkq+7a9id8PjEAkEAPjNWxntyUQ5sUPOOCAd1TCSwdC65YR5CRLB6LXwnolEGVcp1odqn62qRJWKqgSDQFR/RhqpU2FQ3XQfarX55g5K0Gidxa6HLoOHAjDqHXLKKvIO+rsy7kCIc7YzHa1A1G/H0aci8p6vw4E5835Mbicd3WMq369+rhC4dh0jfo+MeBa1hIKM8lmlSWCgqo//vGPo7pEqrAchPdTSpKkCqhCXh0968LYOapcAip7VmWBpbEEyWHpGJQOhJl6HSLrqHYwrLOtA+EZObpqIP3kk0+Oul7TulUt6Y7RrjI6UToQ9t3ogJnyfnLTJYEQSNtzgZ11uZfAlTwPh/50SSBUYemoAEJHoNoha+pAqDga87KP3hOwrw5JIm46VsaaqsFN6dpI4hQBfvKTn+TOSxlBLB0ICY1A2yhU04jkUGwI2Vf9Lh2YUgCgR2wHFkY0jWpJ7AZyGLOReNrbMsZVxk3JcJO+uY/kdyijna5RH2GyT+yaBIq/qCcQChNl7E/1mW3t+pWagvs2/1I6MgohbR2IOmvv3fBF3scYjP3rkkD0kjMyUkZRB7L/2HsXkOwoDjTJuIS56VC4afLtbMZgEgifUdhjQ42RFVvaz+5U/SrdLLZQkYmce++QzPB1bX6Zf+t3/4EmEP30xPSEhHgo7Aey53FuO4FIINoZjZYz2hIIHQZKrEJTFJDzU7lXReMUBVOC3fJ7ztkLuEYRHL0SCHPZxl0EN6XCIIBWXWNABHFNDl5nxFgGI6pSJoDwDoXRCo6kPsKkksWR9RvfUX0SdDnPc7i+yq1quQDA2szd6hB43oH8D2+0igWvrq11Wz7bL4EQGAgezdAKAEvgy2AJSgQdKjOq1NbD0PZLIFzLXpUgoymBqDMoQVTTNfolEJIBe1ytcJEboz/2wOewMFYjuLDvZSRjoAmEzgeHSm4Em1UWOiHkTPepVJ/93QjPJptskh2cqp6DDKkg9wskrMv6y1x1GX8q70CU94DagqP6XtlXXRs6JEjmcO1vP7lpSyDoAdkRaNAt1Thdq+qY1FD1p0sCoYNmr3W36s9cZJ9tKfKtA7fnnntmWVCYkHhIAEq3ir6rRuMuIe+VQJhJ9/tSmHD9kpjrTHqB37UFAVX70k/2q7LYZkOK3Hi/xVFNIMiWANsayBiZtNfsi591PXRzJFe93lerd4vr+ib5wncgz1Tn0i+BIFsCQVXnagIhWSZ/9M3fJbG6FOX9hbbn9v5cL//iXTl21Lipoo59NjJZTSDscZOP4TckY/bDC8D99L6LDW3qQPTyY2SkWoDoxYEP9Z5D9csQvGPms/wee1Gq+b1kvC1gVghs8u11e9x1hMlz0WGjXfViTJtfrY9z8tl8oETHPrV93rsoTfdvkze/72Vfq7qv6FWdUBgM+y7riHO6E4gEojurYTtTlUwVQgWYcxEAlYBeVVbA7MVM3w6kBSnA5nw5cucLXh1GR1T9fGOEoFGb3rUEZyqCXp51D0mISk8ZwRH4uS5HwEmoXnFuAmROx7gDh6DayDG5hgBOJdM5AiXX9/Kq8RxBsm94ca4Kj8BDIEvhrY8xcz2tSeMdXa7P6Xluga5n94wD/T5pAabKL8NfxrWw15LmBFRcVWyMYWDtRU9rFOz7vfsbAeE8vHSKDWfJsQmUjAZ4FlV28++qfPakiYGxj+oogWt4qb0wZiDdv40j+SnOTFdGxdD+qhQZ1/LcZIgzkZCRDe1pjh9bwZ5zsbGXAl6zzf6tc9J0kDUVRPfXKi+z1ZyO4BMLnQ+dH90XnR/PLWFxvgTXaJmXllXrSnLXxEHQai9czx6QZ4GTdw+8H9FlPIPcC+QcdEKiIJjUESG/EhvX6SU3nJXzy74IyOiM88mUgEiCI0ibaaaZsqyQJy+RF1kbqv5g6F6u6X6CPONXvi0Ja3ussyPBpW/GjDAt8um9KEkWGaPH9t9BnwVLKpV+LxiQgGKEDfknT+SMvpMVe8HWCP4EcWwBu0QfXE+3wiiUQBi38o0v5Laf/neVfTaEXdDVwP83v/lNlkFdFwlteX66LMjVTbEmsn/WWWflddNfclcd4+wl8/TTNbwXQj5K906g5iCX3pWy1730zZ6RV3IxFLto3+2t4FY3w7+NitEzSa/f0W/7RP8lkAo6AnnFKO+WSZgxExBWxzP76Xov/+J5BHXGYgT/AmnyWLXzzlHg6uVjsKC39L4E2nyfdwzsi+v5d5sNtWb+jez5rHu5r/3EiG3qJSOC4rb36CSd9lw30lgnGcfT2tga8tZPxtmF8s5ikw1l43v5dusvdsZ7WnwKP0rejE9hVP7t+mIFP6evg/Wr9qoaj5QvVyAzGNNl3QiFkV5+2Tgd3k33b3t5v25fe8UPihDWOVT2wxbIxYVSJBBjgRDIzAVtEoNeB4chGRhogM0QCaoY1C5f21m9N6PDiXFEXWdKB4JakO76qoSDvb5AUOtZ8tElwKyvD1dH4V6e2Zra2tQDedbRda71kxtOu606P5A14CrR4GAEbdVrY8TRcAhlXtbPyBlZKXJmf42FGBsaqNwOVfbok2pyP7kfqtx0YTnUZ+hyj17nVLtvuoZY9JOPwdqVsU1PmlhKzAWkKvn1joWfG6nwpRSC+NGlb4Pd6+H6XF0O2vSnet+qj/F3CbzEQSek6nPYA1V/nSwJ90A6zcP1nPXrSCSM7zjqOjJcMt7m24f72YZqd4bDLw/1mYaL/VDXEZ9PkUCEELy3CJT2s0qR6hSnX3/h+731xGP+aarfoNIruVN11uXRtRpbjveL3PR6B2Js2aN3Y50q0b55SLep16Hb5l2o8o1t78Yax5Z7CpZ15nTRe3UBJO6qy6rPgyn4jC0cYp1B4L1CIDoQ75WdjOfIBLSGtdiNHwlktWMHWuEOlM0EtKy19X0jT6/OhoqlURdVxpFQSeyyn+8HuamOThpn0kFqGy3owu69fI6v0/Y+T/mfd9af1XtnRruCY7sU6EKyC8YFexUedCiMwbIrYbPbecYZQeDdJhAJxLu9A3H/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2CQBAIAkEgCASBIBAEgsDYTCASiLF592LtQeD/E3jhhRfS6aefnq666qo0//zzp+mnnz69+eab6fbbb0+PPvpommeeedKKK66YvvSlL6UPfOADwS0IBIEgEASCQBAIAoMmEAnEoNHFB4PAyCNw9NFHp9VWWy1NO+20eXGnnnpq2nvvvdM555yT5p133pG34FhREAgCYw2B//73v+nss89Oc8wxR5pzzjlz0WK++eZLCy644FjzDO/lhSoaXXrppWmCCSbIxaLzzjsvTTrppGmZZZaSpi6AAAAgAElEQVRJ44wzznv50ePZ3gUCkUC8C9DjlkFgdBGIBGJ0kY3rBoEg8PTTT6dNN900ffWrX00rr7xy2n777dPCCy+cdt555zTuuOMGoHeZwH/+85/09a9/Pc0444xpxx13TPvss0+S9B100EHpgx/84Lu8urj9e41AJBDvtR2N53lfE4gE4n29/fHwQWC0E/j73/+eLrnkkvTSSy+lWWedNS222GLpwx/+8Gi/b9ygG4F///vf6bLLLktPPfVUmmGGGfL+TDHFFN0+HGcFgQEQiARiALCG69S//OUvab/99kuf+cxn0rPPPpvuu+++tNRSS6V//OMf6dVXX0177LFHevHFF9PPfvaz9PnPfz49/PDDuSX5jW98I4033nj5dz/96U/zmMo000yTHnroobTFFlvkcZW//vWvaZZZZknXXHNN+tjHPpbmmmuudP3116ftttsuX8vPf/e736VFFlkkXXvttWnRRRfNlSTXPPPMM7Ph+dznPpemnnrqZJ1LLLFEWnrppdODDz6YzjjjjPznsssum9Zcc818b4fr+51rLL/88tmZXH311Um1apNNNknLLbdcOvDAA/NnV1pppbT22mvntmrb8be//S1f158LLbRQvp57ac2uscYaaaqppspr/uQnP5nn/J2311575fvfe++971ivFrvPen7Xsiaszj///MzR+wH/+9//8r9Vcaxz8cUXz44SE+M/X/7yl3O1zeFeeJf1aOffeeed6ZZbbsmcd9hhh/w+wq9+9av8GRU7+zI6D7Jz7LHH5gph4dtrhOnxxx/vK1ttzGeeeea+MtSlRV5k5ZVXXklf+MIXEmf3xhtvpA033HDU2FUTI/tjT+wn1g7yiv2SSy6Z1ltvveT5cPjsZz+bZeaZZ55J3/rWt9Lbb7+dfvOb36QLL7wwzT333Ok73/lOGn/88fM1ONvvfve7abLJJsv7PJh3RTzTr3/960aZcr/rrrtuUOvvWkHsZx8mn3zy5F0Z42x33XVXlktBIDtAvrvohP2/6KKLRtmBmWaaKd10003ZhrEL5d933HFHZrjCCitkXSx6hi3923PPPfNaVl999bTKKqukm2++ua9dsl57vuqqq2Y7V477778/20p7WdXNfvLjfsXGeV527cknn8zywGZYxySTTJLOPffcbMvYAAHY5ZdfnsrzWPspp5wyKNtdt6F1m1TYsFEXXHBBtst/+MMf0myzzZYWWGCBdNZZZ42yRb3W/qlPfSrL3yOPPJKfzTiLYJ/tKb9rsndGH3Hw/PSG77j44ovT+uuvn3Wpaud7sWGTu9i4Bx54IMuc5AN7dmCdddbJevuLX/wiszZyY92q5/vuu2/e0o022ig98cQTWZbcx+fZD3ZAtf3uu+/uJCdYekY+g93Getddd+3EqE1/yfvo9En2SCxw3HHH5Vjgox/9aLYnP/jBD3IsUfXRveSr+K8mHemqb3ShXzxxzz335DWyvXzyW2+9lUffih6RFes95JBDsnxvsMEG77ATvfyxZyfTxxxzTGKHXNM7fuy4WCCOMU8gEogxzzw7hRtvvDEHeozf7rvvnoPRj3zkI+mwww7LQbdgZt11180OVmCiLUnpOOlvf/vb2XhKCv71r3/l9rFAX+DLyX784x9PO+20U3Y622yzTbriiivSyy+/nIPKk08+OR166KFJMCHgdJ6g37U5WIq8yy675PsIqvx72223zWsRKJS1lhn7gs/6BdpHHnlkfg7Gwb3951o///nPc7Iy0FlZazrttNNyq1yQsvXWW6df/vKXOeBhqM3gMigqLN///vezQf3e976Xl1VfL+6e4+CDD85rKs9fOPkMZ8UBl+eoM6mKi+t5viOOOCKvRyCMreBj//33z3ssIOcIGfvRfZCFE088Ma9pwgknzLerJxCSVHLTS7YEMA57h6uElXxuttlmo96hkBg2yVCXZ6zLiv0TSLiuAL7p4Pg/8YlP5KTBXtlDfwpKBDiSUzJNJ4qzdD+ORhLL6ZATc8IlEHQ/3H74wx/mz+I32KNNpgSjQ1l/2dd+63P/fvahBN/sBH2kS3S8SSeci8lrr702SifqetXr31WZqTOxVzhsvPHGWW/bZIoOskH+POGEE9J0002XAwljGQop9o4+dznq+izA2XLLLbP+kiNjOHX59HzlefAfrO2mX202ye+NnRx11FE5GZPwsncKEWxI1T73Wnv9+mw/eyiwJHdVv1C3dxNPPHF+dsGfApdnlYB87WtfyzJFn6psyvnW2/UdK3IkWOej+DiJisSA7tFp/yYXbE+xRyeddFJOGPiPuiwpChx//PE5KfV8XeREAiKY/fGPf5wDT4UeiQs7JDhvYtSmv643nD6prn+Y8zf8ij1SVBCoS05/9KMfpdtuu+0dPppuKc4MVEe6cGzTW/6QvEjKxTGSh9122y2vRYGS/xYrSEbJdpvt9OUfYhPnF9lg83Xd6Uub7+hiH+KcgRGIBGJgvIbl7N///vc5SFOtqBt8QRTDLZFgiFTAiqGnYAL9rbbaKhtNgS8lZfBVjlzL7xmVqhHUSbj11luz09Z5YBxKtZhxVlFkQF2rOCgVINUFhl3gpVsykATCmlVGVAdU0jgfiUqXKnU9SLd2TkaVshqYqFiVahVDVA0oBQJtzrrNYLnmQBKIEnwLQFVIfBOS4KRr5XiowiWhKawK53oCIaBQte0lWyWAch1cyUI1eBLQSGSbZKhLZ6kahHhmgYRuFufQxop+fPGLX8xBZHW/VSK9MEiGyZ0EsKxFB4/c+JmXPzkcOjHllFPm6tg///nP3LEQ2Gr3j84EwhqHsn562HToxEgU6vaBczUX7agm5X/605/6JhASDE6ewxcYlaR6KAkEndD5EyTa6zKz3WaXBAjkUpfEZ1WPVdvZLkHJYBIIHRIJiOS1JKRtCYTEZbC2m7xWC0aKMNWiBrmgC6rcChCCKvciq75ZTSGp2Od+a6/ujeSMH1G1d++6X6gnEIpM2Eq+VYAdAnRfwqBTJUAtXRCyYA/8yU90TSBcTwdcIi8hoHvVpMjvBfa66ocffnjuQPBNEgrr72WzBZH2bfbZZ8+BZJOc2GcJkUIWW+Zz1UKQRKUpgWjTX/vCv/OfQ/VJvfTPPuClw83XO6p7bk9KkQ9LvluxxD4NREfaOOqyd/EF1iBBwwRzcsj+KgRhRO+Lr2rzx5IjSRMfYOrA8dxzz+UCXTXhHKofjc93JxAJRHdWo+XMXkG5AItjUyllhMqhus6wCnqaDHYvRSyBMKNTDZDcS4XLnxIXxskYyKc//elc0eW4BP5+Z60qURxJaUly6CoCZTSgBBnF+Qg+GF0VNF2PgR6CP61pa6oGsyqGntO1jWMwjhIkFaQSCFfXK4BStTHKwjFVOxCe1fiCg7NSpa93IBgp9zRKwShyQiqA1Q5EeTajFZtvvnmuFHFYY+owbiBoqN6znkA0yZavei0OtVcCocJHPppkqN6Z6vXs1qAKyAGpOKqeCXolBQM56gljPSAqulMN0oxL2GMJLWdUkgmBrECy2o0ayFqq50rSJOZkRjBYqsdV3ShrLR2U8gJqvQPmvHrnrGld9FCC2GQfuiYQRoOsT+Iu0RhqAkFP8X3++eezzaGTXe2SLqSuq8RIpZgekkeBdumYdtmvcj9BsuCUTSWPbFO1A0E+2bqJJpooj1YYEakzHajtpl8SiGJD6zZJFV2hpNoNqT5Tl7UXm6crQKYVFIwgGUdS/Rcc97N39W5UuXdVJo376DSTsRtuuCHrrO5w1wTCNd2HXyDz5EGQq9BUAlyJvIRfl0yCIbEpFedevq2ss8h1k5xIwNkwNtLIY/Ug7wpxTYyq/riX/enik6pd/KaueC/9K3vE7yiGlEOy6duwyKrrK4gopBjRsj+l695VR9r0rXBs8wWlK6+w4e9XXnll+spXvpLH1XSLFdjqCUQ/+SR7JVYpfqaf/ejynHHO0AlEAjF0hkO6Qi8n1KtKXG7CAakSqQQJ7nsdvYys8RbKynByuOUQ6KgGCKoY9Go1iIPl7FRyJS39qmeclcpIdYTJ9VXPOAEVNBUDlayBjvKonnDy1l1NIDhEwYOKSxnJKgadc/Msxla6GuuSVLWNMBW2HA0nJwguI0yemZHEUtVPxcTIhUBndB8q8O4lEK++0NilA1FfG86upwpZZV46Kk0ypDXddtRHRHDi5AQV9rXr0cuBq14KbATt5MYhCTUuaORF4mB/BPc+736qykb/JBTDkUDU198rKXDOYNZvVLHp6GIfqp2qP/7xjz07EORYAEMvzClXx/qG0oEwTsGm2Bv2QJDbxS4JaBQRrEeQ7d0F72FJ1AeTQKhWq4iaq7aeegJRtWX1wkXhP1Db7XNNXVHvXHkWYyqlA1Hd6xIsNa29fn32EXM2WtW4qbpu9JJeKLKU6nbpQCiW0C1dHxVgwSqdZeeqXeE23eUT6KK98zl+qfgc3T8J2+uvv573RNFKl5C/M/Lk6JJANMlJ6UBYf9UPlnW3VcGbEgh2ZLh8Uj/969WBqDK3//ZYcmQ0kSxVRxTb9sfvSyLWxFHnoE1vyziXbrf3OcmKcTq67DnoLhugCNlvb6u2U6frgAMOeEf3vHQgyBQ5imPMEogEYszy/j936+WEKEVxlMWQcwQSC4aX4faSXAl6y+8EjwLnfkbWHKzKHWVmCCUIWuYSEU6m3k4uCYRug+BLBbFXQG6m1VF1ugKDn/zkJ1mptZ6ttf4SZBt61xAUu4aAo+rI69XwslbBM0csUfnQhz70jvWqojKKxrL6vQPhd7o8/d6BKGyt3SjYN7/5zVEJBGdrttYaGEXjA4JXvP2MU9Al8UKjauRwHe6rAuil+XqAWU8g+smWvcNUZUcFkEyohNaDpzYZ6vJVjr0SCM5EZVkQ0fXoFYALdOmHpLL8fy8EPbjrnAlKdPeMB6iKCUbJNj0TUFQTCAkoXvZyoIlv9RnqMlV+N5j1l6SoHyPdM7rWyz6oWKpCO8iM5+pXAaXzeJXAergSCGsrs/uCd0GIrkmbXTLn7UVZ762oWKuw0qFqwaOL3JQg3PiMINUh4GpKICRl5JPsV/9fKgO13exzvQhTt0k6HzqknpMu2ifPbrzJGj1v09r7JRBGPPCuJxBV2WQv2SwyVLox/q7b6r08nejSwWQfJWD9kqt+e1E/n+/SIVGgYisFu57b2AudtD52ttiVtgSii5zYRzaBvdEFqjJW6Gpi1JRA1KvhXXzSQPWv7JEEmh6wZ+6jk0o2FAT86d9GpOsFgq460pVjk966t3FrkxTWopNZjR/sgz0oI0m99rYqn2wX++EdvtKtUnxipxTxylhTl2eMc4aHQCQQw8NxwFeh9OYCGVRZuBaj4K+0JTlsRlXAq00seWAYGFftPwbe2I12H2NbDK/5YiMhnJCXlyib1jjDJ4BlGFSBXNf8sMCIkvudl6Lc0wtPKhja37oHqgbajJTdZ1T4GS4v+HEiqjkCfYGnZxEsq/KqLnH0EgiJCoPB6Lm+ylK/QyVHcOd+WrDlxWuBveDQfKbqOOPheQSAf/7zn/OYBRaCUMGRlqfAGiuVZy1dxkzwiCXGKnOCAg7WtzDhxvD5jGBSYO0z7msdGDFk5aUwvDyTypZzVb6tSbVPl0hFz7wqJygAUCnxjVvD9b3pAhJJi73i4I1wVQ/jVIIRcoCZc8hIXba0le0VmRE8WrNRE/xUJDH3TSkC2H4y1Pb+gnXZQ4x0CXDlvHHynozkuO0lYdewLu/96Fg89thjefzBt8QUmcJEq9szC1bpjuRAd0SAxol5Pk5IRcsMvdEA+0jXBBDGIFQTsRvIeEaVPTk2fleVKTqu+jaY9Us8uxz97IOgycgYGSlBmbGtgegEe2OMqNgBVUZ7qjpNpiShVT0VtGJQ9Axbjp49EDjgTxfJQD+7ZJ8FCDpE3sMhp2wShsVeqWbrkDUduLMJnrf8vwxKIFZslD/tF1vGBrgmRlUdYEsHY7tV1tm0fjbJM+BX9Fl3k17TOfbkt7/9bePa7QWb7B64lBdVJVoSZXrRZO/IJj+g46Ti79+qx2ywcRMBvn1uYtNk1+2NopBv4HLQT/bademp9wckKmyAxIXOKk4Vn8hnOr88g6SOjXa+ve0qJxizYb6UQwFIYMs2uz8f0caon/4aH7V3bT6pqjvkj8/kJyRM/t12f3skXpBUKfwZXcXBc9GNJvnqoiMD5VjXW/vCf9NtMQAZ8gJ03ZewU2SePZDM63rT8X7+mDwaQ/bs4hexC5tGl/tNY3Sxl3HO4AlEAjF4dmPkk+Y/HVqR9UPGLkjp9bumxQkQGUGB/lAqq6MLAOfBcXCgkpPqi9eMp6COM1GN8O/yLPXgeXStbyRdV4XG/nO8gv9eB0bavwJ3lalSxa7L1kBYjnQZwsHzcbJdEpt+e+odG06Xgx7Tx1DXX7cP9oxDNyYyFCaji8PYIFMDefYm2912nXebBVsg2JcsCf6G+yCbCjHGY3tdnw/Q7VDc6lJUGMz6ir3zjMPpBwdiR63bXns3wLd7Sfy6dHF9TsHLHvVjOBgmg/nMuyGrg419BvN88Zn+BCKBCOkYcQS0gr2bUf6/F/UF6jToBOgkvJ8PyaNRHZ2B8m1d/Xg4VxW3dKrez9y6PjtmOhmq6GUGu+tn47wgEAQGRkBnVCC91lpr5c68Alf9ReeBXXHsOVvCpHPB542uhGnsoRErHVsIRAIxtuzU+2idvnvcbKhvzOn1ta8qe9rO5ry7Vmvei/hUYYyKaQNXZ3P7PatZc+MA1Tnu9yKX4Xom30KmPW98Y6BfPzxca4jrBIH3CwEjpTqqxlMUidi1kdgpGx37oZtgfIrPe7888+jgGNccswQigRizvONuQSAIBIEgEASCQA8CbaNNAS0IBIGRQyASiJGzF7GSIBAEgkAQCAJBIAgEgSAw4glEAjHitygWGASCQBAIAkEgCASBIBAERg6BSCBGzl7ESoJAEAgCQSAIBIEgEASCwIgnEAnEiN+iWGAQCAJBIAgEgSAQBIJAEBg5BCKBGDl7ESsJAkEgCASBIBAEgkAQCAIjnkAkECN+i2KBQSAIBIEgEASCQBAIAkFg5BCIBGLk7EWsJAgEgSAQBIJAEAgCQSAIjHgCkUCM+C2KBQaBIBAEgkAQCAJBIAgEgZFDIBKIkbMXsZIgEASCQBAIAkEgCASBIDDiCUQCMeK3KBYYBIJAEAgCQSAIBIEgEARGDoFIIEbOXsRKgkAQCAJBIAgEgSAQBILAiCcQCcSI36JYYBAIAkEgCASBIBAEgkAQGDkEIoF4F/bihRdeSGeeeWa67LLL0rzzzpuWXnrp9OSTT6YLL7wwffjDH06rrLJK+te//pV++9vfpvXXXz9NMskk6Yorrkgf/OAH07e+9a105513pnPPPTe5zo9+9KP0yU9+Mj/FG2+8kQ455JB09913p5VWWimtttpq6d///nf62c9+lj7/+c+nhx9+OE0wwQTpG9/4RnrwwQfTGWeckf9cdtll04ILLpiuv/76dM0116SFFlooLbfccumvf/1rOv/889O0006bVlxxxfS///0v//s///lPvv7444+frrvuuvzZW265Ja/hc5/7XF7fkksumT/nHi+++OKo9Uw66aSdiHdhZA233XZbeuihh9J0002X77XFFlukxRdfPN/j7bffzs9zwQUXpJVXXjn94Q9/SLPNNluaccYZ0/77758+85nPpGeffTbdd999aamllkr/+Mc/0quvvpr22GOP9N///jcdc8wxaeaZZ05vvfVWuv3229N3vvOdNNVUU6Wf/vSnmc0ss8ySr/+xj30szTXXXJnfV7/61fTHP/4x7y2OG2+8cZp88snTQQcdlD+zySabpOWXXz594AMf6Mmh+txYTj311Okvf/lLWmKJJbKcjDfeeJmnNeA7zTTT5Of33KeeemrfdW222Wb5OTGaffbZ8z5NNtlk6dJLL83ygIXj8ccfH23yQh6b9r+J63bbbZc++9nPZrl/9NFH05xzzpn3ddddd8179Zvf/CbLIDnfYYcd0lVXXZV+9atfpYUXXjjvib3qd3SVNbKC39/+9re8t08//XTe8y996Uv5PzLSpNPkdcIJJ+y5jFdeeSX9+te/btQ3cn3JJZc03oOtwKiuc6+//nr+3DnnnJPGHXfcrM9kyf57DnJJ5w888MBsE6x17bXXbtwvz46HtX/xi1/MOnDPPffk5yhM7JH1kPl55pkn6xL78N3vfjdNP/30mV/VRswwwwzp8ssvT3fccceoa/zwhz/M8srOPPfcc/n6O++8c97TNjvaZCPqzL/85S/nfd1zzz2zbV199dXTqquumv7+97+nY489NssfVs8880y2w+xL2TNrmXXWWdOf//znzIGss9dNR5XfF77whWyr2fANN9ww63bbYU+x4jfYtY985CPpxhtvzPvLhwzk2XvZd7bvoosu6usj8GIve9n4urzxMfSUH/MnHbXmvffeO/u6wrqffmDRJitrrLFG+vSnP93IpK4fdXlzjSZbYR397C8773e9/AZ7v9VWW/WUY7Jdno+ufPzjH892nW+r6vETTzyRrr322ixn9pzMrLPOOmmcccZp9ElsP7ktvty+0c9+Pqgud124kxW+8He/+11aZJFF8joXXXTR7Hc9Q9HTXj7t5ptv7iRDRabpY6+Yhj2LY8wSiARizPIedTcOaoMNNki77LJLDuA5pS233DInFPvuu28677zzcmDKSDg4ToHQpptumj931llnZUcnsNpxxx3zOQ888ED+O+dz5JFHZmfk9+uuu2420Bzm17/+9cRIMiI33XRT2n333XPg6TMCbOcefPDBeU2cw0477ZQWWGCBtM022+TEwb9fe+21fH3O6xOf+EQ2itbsfH9aB6PjXq4tcHE+BzeQo86orIehdh8Ol3Fcc801c6D++9//PvPk7Bk0z7fPPvuko446Ks0000w5yPzlL3+Zvv/97+egG0tBZ2FgfYcddlg29D7HAeNUjPvRRx+dr3XyySfnwIKhr/LhHF9++eUciHn2+eeff9TeXHnllemll17K+8DgNx31537qqafynm+77bZ5Pd/+9rezE7G3nK9gSoJhf5rWJYgjH9a922675QDn3nvvzWtlkD/1qU+NVnlp2/8jjjiicf0c3tlnn51+/OMf50ROkvCLX/wiO2yJ96GHHpqdleRQICXQpzNdHEubPgrKHJKI008/PSddZIf8Ccrpbddr9Nv7Nn3Dr00nrLNJ56p66lzPQ7f9R+d//vOfZ8cvWO9y1O9F56pMit36yle+kn9uL9gNNuaEE07I9qN6jYknnjj/m/7h6vd0VsBZAvKTTjopnXbaafk8R9WODtRG1JmzXdbHnkwxxRTZLtNxOiYZdbivZFGyJSGq2gA6/rWvfS3NMccc6Xvf+14rwjo/siw4ZGMk+F0OQaegV1LNttnXLvax/uzu5XOPPPLIKHvd5iMKj342vi5v7K69VFBhw+jyRhttlJPJLkeTrNDBcjhPwoqL/Sk+o64fdXmrXqPXejDrZ3/XW2+97H96+Y399tsvy3M/OSZrDrz5abrIZ9566635T8U6xRK2W/ItIcCtJNdttnOFFVZ4h5x2YV09p03Pr7766iyzbDDWRbb4HPFGk08Tc3S1WXx+U0wz0OeK84dGIBKIofEb9KerCqUaoPrKcZRgvAQsbsBJFQUV+KnccBoMvUyf4k455ZTZIT/22GO5QsvoCHBU0wU8Ki3FQZRAvxo8tyUQW2+9da4inHjiiTl4c31Jjsqj6n/VUVByv+OEVadGVwKhAiiIZFTnm2++nAAJhBhTVXaGluEVUApcBEuq+QL4f/7zn4lRrTtILAUqns/fS3enBEKCeJ9lFJ1XDR5cWwXW71QmJRwCHVUvATqDr6PQdlRlY5lllsmVHY5CwOKZdRuOP/74nNhJEt1TAO1ZmtbVy4lwVpIKe2ov99prr9EmL00JhKrkKaec0nf9ZFW1XGAr4aEf1f3m+EswLHkUkEjI26rAZS+66qN7qo4LWuvBctdrdEkgeunb6EggrEUXUXdNtVCQzOm3JbnVQK2q301MBEWOoks6HPS1GjwU20XmS2JW5aVLqGo999xzZ32SsDclEE02gsxUg2gyo0vIbhW5Oe6447L+sQele6aTKxnyM4lC1Qbcf//9+d8CyS4cq8/uOdks1Wef7yq71qHjIQitBssDeXb7MCYSCGvij9gvxTFV5a7Jaj1ZaZIVthcTSVhTAtEmb3Vd1T3rZX/dx7UkCr38hoJDKUa5Zl2OS+eFX9chZ9uryZxER3VfLCDB54OK3CseNdlO/mF0JhCKc2yyzgP/WGyHRF8HS5GHnyrrrfs03e+uCYQ4qCmmqcZNbX42fj90ApFADJ3hoK5Qgg2VLcHTRz/60axE1UoJYyEhMFIguVhrrbUS5VOJZWg4GsopaOT4KasRJUE1p2J8QGKiKlUN3txLdUZQpppiDIoBVLHVmj/88MP/TweCw+ZstRv/9Kc//Z+OQr3SVA0wtE7dR+vR3zn+xRZbrDVIefPNN3MCopuhgqnz8ZOf/CQ/q/uVIJKhkgBJZFQ2SzXdfUpHp59hqScQxUmpepbOjJ+V/cK6ONteFbzy3CpEAhGOg4FVSTIm0sXAlXupaGnJe37dDAGJxIwB7RVclXv3W1e/nxdHJYEgT/3kRXXVuZIqTl81UWLjM/WOVZu8NClNr3UWJhJs43HVw70k0A4B3Oabb56TyDIa0EVBu+ij63RJIJp0uutz9+NX1qmzwvGyHcYWFQiKTpDbfjonwCkFhCKLgjqFAbJl7IsN6nq0VSbrlUfXrXcJSpGBXN9www1Zj7fffvt3yLiiBPYCiNJJlfR24eFzvWxENYG46667ctD2/PPP545Hqf7XK/JFBkqnVhAsQJV8COTouUSD7krq246yVwIwNoOtF6Bi0OWwd4JldoldrwfLXZ6djRI/2mQAACAASURBVBHIO+iy4LZ0jNnHJh9R7OVA5E0wqaiDNdltGluqMyjy1iQrPtMlgWi7Ri/+imj97K+1tfmNfnJc7qXDqpNkDK4uezrR9JTeklUFJYl/ScyrulWmBuo+wV7rkEhGFCDZqi7jclWbMtFEE+XO9Q9+8INRXULJQdU31v2oPXZOL5/md11tFlvRFNN08a9d9CrO6UYgEohunIb9rOL4VMoFY6olDHU1gajelLEVEJuPpYilbS2YNxfNiAgiyvx9vw5E9Zpt7eni6Bl8AY3AmcGvtrjL9ZoSiHqFUmDNUJa5+65w64EH58jZGkFiFD176UAIchl6lZvSgeh1n14JhMTrgAMOeEclvj5C1mSs/Y5j1543EqFKqbrrzy5HPegSJJINgYlKktErI2ySil7HQBKI0oEQfOiEGR2pdqya1ttv5K2LvDRdt9f6y2iITpPqbK/DfQVAZoXND5cRmYEwb9NH8iIIMDPer9redo1+6+mib4MZYbLOonMXX3zx/0kgdG6MLumg0RsV/i5jXyVIGGwHwjifiqWgQNXW3koc7F91DKpXEKni6jOqnU0diCYboVPlEEQJuNhWekYXCgM6LKmRWPm5QweCDhrDUcyodiCK3nvfSCGjLYmoJ2DkFgOBoiCy7TDC6Fx2r4xTFR8ykGcfzg5Em7wpPLAxkjZ+T6dwIB2vNlmhR8ZY7ZGCWq8ORNs1+nFXdKNLvexvV79Rrm3vixwrgHjHUMdLsUw3qZpAsNOex7gu3bDvRe4V4wT1CotdbT855RclAmxm27uJTYWC0u1VsKnaZkm7OMX1BfZVPa36NF3v+qRCPxnq1YFo05H4/egjEAnE6GPbeOUSCGhHclqOqqGjfCqtZfSoOlvrfAG4yjaHz7D4u+q7KmJx6Cr2HIPEQ3XAoc1qVl/gXR9hkoyoEKgqVyvKHJMuRXFMQ00gGBLPp2I3kMPzMFCMHePK6FQrPpyv0Q/JEwOkiseRMNKqLIwmA63SXl6U65VASBZwM2tZqjuujYHKdhlraupAeC7Jg5fcJA8qv10rbf0SCPtghM3IkReqi9Ov7ilD3eZEPHsx9CXI4ExUvprkpV7dGYq8DDSBcL79NhpmTlyFuLqfgkE6IWDzDop3WQR6XYI4127SR5U2OmNUzp5K3FSv+yUQ/XS6rTpW9q1J3+qyUdeJXu9AWGfROeNK1Q6E92Z09fzeyIz99x4N+9Dl6NqBcN1ig3TUvL+lSiypdg1VRXqrmFLlSte9P1Rdj70wD64aLPCqBiYDtRFsp7WUim15F60EtmRcQG+2u8zHk0HvSbAHdLpXAuEdHHKqS9J09EogdNB8VmDYdkhuPHPVXhc73WYf68/uXmy/AL/agai+J1fX+X5JZD95k6yyyd4T8XfPyjayZ12OJlkhCwJML7vrxuv+epm7VwLRT97a3oHQnSHLveyvESWy0stv8NlsRz85NpaMu4DeaF95j6X4Wj+vJtVsvi9YEXyzczpifFyb7S9yXhII7/II8NtGa+tyKnawd2QMM38qZLK3ph0kCMbx2EqJeXXkqrxQjwlbJxGnU/VCRC8Z8o7bQHxUF5mKcwZPIBKIwbMb9CclA6oVRkUYceMIvoVJS5ITp3heaFVB1VrmEMzSq7AzGLoRqutesnauAJnjFRiqlHEqAmwBurEkn5EYCKg5X4rJsHJSRmGcq5ImuLAmQbhzGC8VaQaCMVYhMd5kHeX6nsWMpSqYcSstVQacMTdOooJnrliVz7kSHIZW9bHrjC/QDJLxqTojRsg3p6jMM2Du6b0HBt59GCZjBUYE/KmKaBTIeJSXrgUrqo2SL7xKl8Cz+xluqrGuY69K1d8zGTfAwzsOnIZ1VEfFrBlP3RHf8tTlwIgTtGcYSSKtW3XYS5la0L4pCX+y4d9G1ooDaVpXcS6CJEbYZwVGRuMYdc/puXvJS73NTQaN1Q1UXtqSqKb16zBIAFV3v/nNb2Z5oBv2TPJA9v3eNzGpENIrLy2qcjd1f9r0UbLlG9EEsxyea3p+umPkz4v1pSPRpNPko18SQVbsY5O+cf6cbNM96BSZrOscGbSH9JF+0BtVX0G8aqagrtgewQA9I39lNKyX7Bb9FhiRR5VIMlGYlG+IYUu8DK3S7LBHAikVS58tnbpe1xBMsUvsFR2S8ApuJSP02L602dF+NoK+010BLBsn0FQcYFNVqHUhjR1ao0IFHac7bCiZEHQVm8S2kjfrY1PIp/1qqqwLGIu99gyCOnKr4KDS3KQr5E911/sZ1mjv2Gf7WYpRik9sRi/7WH/2XvadffCuQj8fIaClO71sfF3e8PK+ir3DWIIvGGSXBcP8mcS/6T2pNnmj4+SYjSZb/FDdZxT9aJLZJpnHtsn+9vMbumv2q58cs/n8OF0p9+fzJQ7ssW69QNtBDtkKiQN51DkmA/7eyyeVsWa2RXFDcixx4MfppHcXmuS0jTs951fptaSQz5TA8Se+kITdbvJp5KKLDNFLsswXdvFRXfxtnDM0ApFADI3faP80p8BIM6wMwWAPSuow0vNeOzybhEAw0MsQCvowVJ3uOppRGAm6XXsw3ASFAgTB/UDmyrvuz0DXVq1OCeBUn8lVr6/zG8nywiEVnRjofnZlWz+v3JMMDUUPB3v/sfVz1Y6Jzh8Z7KenTc8ouDY65hjM59tsRBe+riEBHEjho8t1B3OO7oskUSW/Pibl5zqKOmeSxuF49sGs8d34zJh81ib72+93veRYNd9Il05Y+Tamwk7HQ7BcvqHRdXWcFDO6fg3rmNyHofjaga5zJPuogT7L2Hp+JBBj687FukckAQGTSpPugJfefC+8mdauM76j86HaRq5G573j2u9PAr1eon5/khjep65+W0+vK5euWBmBHd67x9WGk0D1vape19UB0t0rXyM8nPeOawWBoRCIBGIo9OKzQaBGwPsTWq3auGVudXR0HwYKvjoi4/vXjXV4MT6OIDC6CFRHw4w5GFfp+n3/o2tN75Xr+vpuL1n3e8fCiIoRq+A98nfcKK2Ogq9v7XUYi/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31dPfdd6dPf/rTaaONNkrTTTfdEO8SHw8CQSAIBIEgEASCQBCIBCJk4D1D4IUXXkgbbLBBWmONNdI222yTn+vtt99Op59+evrBD36Qjj/++LTYYou9Z543HqSdwEMPPZRuu+22tPbaa6c//elP6Y477kjrrbde+vCHP9z+4TgjCASBIBAEgkAQ6EkgEogQjPcMgV4JhIcrP5999tnTgQcemCaccML3zDPHgzQTOO6449JvfvOb9POf/zzdeeed6Uc/+lE66aST0iyzzBLogkAQCAJBIAgEgUESiARikODiYyOPQL8E4qmnnsqdic9//vNp7733TuONN97IW3ysaLQQeOONN9Ktt96ak4ePfOQjafHFF08zzTRTGmeccUbL/eKiQSAIBIEgEATeDwQigXgXdlmge+aZZ6bLLrssfe5zn0tzzTVXnts3YmPkZpVVVkkf//jH09FHH50efPDBtOqqq6Z55pknz/MLgr7+9a/n837961+n888/P0077bRpxRVXTP/73//yv//zn/+klVZaKf33v/9NV1xxRVp//fXTJJNMkv/+wQ9+MH3rW99Kf/7zn9MZZ5yRr7/sssumBRdcMF1//fXpmmuuSQsttFD68pe/nOadd948/jPppJOml19+Of9+v/32Sx/72MdyVb88g/Ocbx3f/e5383jIWmutlcYff/x01llnpRdffDGvZ4YZZkiXX355HiP50pe+lEeNhrMS3CuBwOCwww5Lt99+e/rxj3+cpp9++tYdt96f/vSn+XmmmWaaZAxmiy22SJNPPnl+lmOOOSbNPPPM6a233srX/c53vpOmmmqqzAfTV155JX3hC19I//73v5MAdsMNN0wf/ehH07HHHpt/rxNi3yebbLJ06aWXpm984xvpM5/5TF7X448/nn72s5/lZOfhhx9OE0wwQf79zTffnM4999zMXRX9k5/8ZD7f9Q855JAsGxivttpq+b69rmGvm/Z8ueWWS3/9618bZcpzX3TRRaPkZs0118yMHOX5y347l8zdcsst+Xl22GGHdNVVV6Vf/epXaeGFF05f/epXG/e/fr1e8uNnuDz66KNpzjnnTBdccEHadddd05RTTvkO+Vx66aXTk08+mS688MIsn3RMIqlD8a9//Svrz2yzzZauvPLKtMgii2Sd8Xt6Rid+97vf5Z9fe+21adFFF00rr7xyloWqDvS6B72zvn46QA/IEFtQ9Agbx9/+9rf8Xg8OzvvsZz+bz7WGGWecMX3ve9/Lz33QQQdleVx33XUz16ajSbb7yR47RC7oKhb0n82yru222y7L88UXX5xeeumlzPbpp5/OSRu7Ys3WO5Q1P/DAA/nzs846a94/urXOOutkpieffHJmx2ZtvPHGWUfxsF6jatZEJqzd5+kGedxxxx2zzlxyySXZvtLvctx///1pjz32SHPPPXe2a5g611679w033JD1lQzobjXZYDbwuuuuy/bVfR10X0K75JJLphVWWCFflz7bS3u+1157ZY7e5xqqvrIHE000Ud4r9uRDH/pQfjeMHtq38nz9ZKas4ZFHHknkGxP7e8opp4ySVzZJh69Jj9gpeuCzZIe80DHyUb/Hm2++mf7+979n+0Anm3RQIcD9zznnnHTXXXflvbLn5IU+dbFpbXvED9iHosOY8onlKOsjZ2TiD3/4Q173Msssk+05GXPofP/xj39Mf/nLX0bZ6up16nvQ5E+sqelo2zdcyGCbP2rat6HYZ3xc277xSwo7dAyzBRZYoPF3/exUFAZbQ5thPyESiGFH2u2CJdjdZZddsqN99dVX00477ZQd4L777pvGHXfcbPQFXb/4xS+yYaRwnItDJZ0j8BkKZ+Zf4uDfr732WjryyCNzsM7Zc3qO5557LhvlTTfdNFfkb7rpprT77rvnIIVBYvgEIQcffHBeE4fnegI+zoaT4FwPPfTQ7JSqz0DxOUqJSXXG3LU5eOuZeOKJ87322WefbDgY+OE8ynokCYI8h6BRACKxkYS1VZ7tw7e//e0cbAiOOMWdd945v5TtueyXQJ3jLUGzAOuoo47KCUH1eSV7kg1Bj0CHAxG4SA532223nMwx9BJCAf+nPvWpfE97sPrqq+dExO8kWu4nGdtzzz3zOa7j8Gz+bv8wJiNN12jb8yKHRabcgzwKIFzfM9WvUd3D+vNbD3nhfPfff/9044035iCJHHYx+PXrufdmm202Sn4Eb2effXZODiVxAiP6grt7k/OiY88880zacssts9wVHTPOdNppp2XZ9rK9AFPCRmecK2C2d56BbhY+yy+/fN6XLnrc9gz1a1R50km6fcQRR+R1l3d6JJ6SXN01AYo9J09NR5NsSwT7yc1jjz2Wg2xyW7U3ksPnn38+M1cAsb/2tC4fQ1kzWyYhdG86LAD1hQg//OEPcyDO5tGR+eeff5ROSAIFkXTI56trthaFGgnHJz7xibTtttvmPTzhhBPylywIXiUg2J544onZDnp+9/j+97+f7Yo1bLXVVtmOzTHHHO+4fl1f2GD3sVYyZw/8SW/ZdzKrSENeMXQPxQbJoWOg+lr3AfTVc0iUyblEpUneeslP2xp8pkmPJGfufc899+QCFDsoQfja176WbS3fVr8H2cJAgMteNOmg++NK79kGNpt9kQRWfWuTn2zaI3tf1+EqJ2snC3yA7qak8pe//GUel2V7yCE543uartOLfZM/4W+ajrZ941+a/BF/6f5N+9Zm25rsM7ulGMV2k338JBGHH3549pm9fifuwbSfjxzOeCKu1U4gEoh2RqPljC6BR69AjdMR2AjAVdWKc9x6661zJYuz4JRKsFcWr1p+9dVXZ0MseFUBaDMwgj7Bgeqnim7dWJRnkOT4uwCGsawGhtXPqLBZl6BsdCYQ1ZeoPf8TTzyRDbjKEXZNSYSqDIcnyCiVEAaUsbZ+DhDD0gEoSZmgU5BffV73FvSo0DN6jmow49/FiNuzL37xizlBFFCorJdgpAQd5513Xg7kVdeswZ4IfAQ4ha2kj+Psdw2/b0oahzuB8AzPPvtsDoJVySV39qAt2C1y2+SgMBKEqO5y8pLuasAtKCgJBBkWFHJMJZhzfi+HLhiy/wISQbHOQwkASrDEufl9PUnpVQhoc7IDSSDcX5Ao8FJAwABbyU3b0STbEv9ecqPzaN90FO1ZVX5VUn//+9/niqrKKsevwt3Lbg12zQJ+3R/2S/D+z3/+8x1JoWfWiZXEC1J1fCTjkoypp556VMJXTYjZUHuvKCJoITMqsjoY9Mj17C87KQAV3LNZbJdAp6ojPlPX6WrCTWfpteSkmkBIVP2OXGKoACPYr55jjW02urqWfj7ANciLJMIzj44EokmPBIiSQIUYnT6HfRUMSvR0VH3RQbFLGOsas9uSCHLZpIOq+J6J3rLDZLlaCGtj1LZH9lgiUwph9qkcuv5svC5GSaDZOzrBx7LnnsefQ00g6v6kzYYORHbKl45U/dH222+fE7KmfVPUqnKpFnia7PMBBxyQE4elllpqlG3F7B//+Ecu5LC3vX7H3/pClH7+jc7EMeYIRAIx5li/406DTSCqXQJV0uK8tJYZSqMuvm2mJBAcrwBTm1DwJBDgrD7wgQ9k58SxMOACZJUe400CAY5TcCSBUCnQbudcObty7fIMjCdjpgpef0m5OBZOQOufI2WYxmQCATxjJbmSZDHs/Q6/t9Ze6/MsKkulY+Ma9bEpv1N1EdCqVOIuIfHcvYLzkiRIDAQaglJVyKqTUpFUDeLoJCPOkSSp3Al0jDnZJ/uijS5Q7ncNCUTTnpc1MuLGfBzux7BXOxDlGuRLB0AApjNTRnrqCazO1eabb54r6QL4rkfh6X66Xjo2HIj9KQmC65HP6kEfOGwJBAdolA1H16t2+XoFPsUJ2muOrp6QVuVANdU9VDyNtbiPkTLOs3Q5mp5BV6HIkGv4N30TYEmOdE2qHYjyjDoPeJIt4zxdjjbZbpIbjrmf/JIB4zE+jzH9omtVPbG+way5fM71rEEiwMYYG2SjHPRMkCd4VAE2PrXJJpvk8/utueiupEO3UcIoUcCeXAkGS+fKPhqP0aGha+XQ3aUnbHCTvpTz68mBn1sfvXZ9z6Nj4R5FdgYSBPbzAe6j4i/o4h90UnXUBLWFYZP8tK3BZ5v0iD7onJbOdpVH6WzSazquki/ZtIdGnHSejIA26SC/I7Ak3/aI/+uXQDQxKra4FGyqwWhVh7Fk4yWpxibJXrWrWWXJh0qOJLXsgw6X7lPdPvbj3+RP2nS+bd/a/NE3v/nNbGOa9o2/6ZdANNlnI3r2SievJC/leewfGe31Ozza7FQbl/j98BGIBGL4WA7oSoNNIFTPZOccKmPIeTFS/k4RGevquEl1UcYNGD0GucsIk3uovKjucZDFSUgwJAwMfanwMqDubwa0WuX3GdXy+eabLycOqkrVEZQBQWs5ud9L1D4mgRAIC3bN4PY7BNgcgsqKsYjqwVgKKKvVj/pYWN2Rch6eG0tz6/06EAIv1UgOtHr96v3NEOs6MbACHc5foKr6W4x4rw5E9RqDcSptI0wlqbV2FcV6pY58Ym/v8dA14Vy6HF06EGSrdHiq16x++5YuhQ6UIKUtgVDJlDxw8p5JglK9vt/bC88kyKiOSQ1HB6Jcg5OlK5LRMsLk+SQXZXaYHHi3pss4YJNsGxmpdyDq+9MUjHuvSZWZ/TE2VO1yDWXNqrlGLo1YlfGUwttXMksqJYr0W2BmpIgN8mcJ0Os6V56LfEggBCtsF9to5NG9BE4lgZBYkGmjnPS0enTp2FUD5mpwKpiUqCjMlBG5kmTYC7LlnZcuHcM2H6AAIGBjMxQGJFjl+dr0sM1m+Hy/DgQ9Mm5G7xSnJAJFHnQgJMj2TgJVfU5M+CmJIv/RpIM6TbprElSjdvVR3LJHbYysq1eS1+v5MOEnin8znls6EHWekg0cJBFGOHt1MvrtQZM/afJjrte2b71kt3QgyLmOFt1r2jfdurYORC/7TB7pm46UQkn1aPpdFzvVJs/x++EjEAnE8LEc0JW6JhCMfAkoy3yuQMycri4C56gCqItQAqOSQAgyVGbLOIzgjrJyrgx6fZylZP4MfululGu6F0NvRpGzdS5HVA2evGzMKAiyVaSL4VUxEIwJ4uoz7IyYzojxBO8ADOXol0CU2XfjM7g1/T8AGC/P54XBUhnhzBguI0qSgeKIrVVAjL0Az1hTL4MvGBGEqEDZL0lACUg5O1Vkzkc1qwQyxdGWeztH8qPC6j4Mu7+rDqlgFiMueGu6RtOe95oX9ozkwd72eweiOGwBpKPqUAS71o05mTCaoFrNmXb5fzHUeVo/nhJbQbM/OTF8ddHcz6iGbg7ZJZ9ki7w76u8Zub5koASHxanSGXtEhwTp1qsrpMNgZEFyKcCpj9Tg73PGKqodiCqT+jP0swXWq1igElhNILxrpKuoY4Gt5FRSVl5m76dDXWSb/vaSvaZqviCfTkjQMKnLmPUMds11e0EfVKZVz8mRSrMKtORBJ0byUObs3betA0FWzIF7KVhnQzKm21e1a+ypaihdKy+pC+y9qO1+9QSlri/9Eoi6vSJb5JReeKnUKKiRsC4JRD8fQGbLe0jYsVX8SPX52mxuWyBa7Hw/PSryS/6KTvg7XySR8T5R/R4lgdBVcjTpIJ2nA+wLH9IvgWhi1G+Pys97FTIwVEzwLIpqZIgsVm0Q9nwGm+E5eyVaTfyb/Enb/9Oobd+KbvTzR2IA9rpp39rGM/vZZ+8U2lOJX/Er5F+xkl0T8/T6nS8dMFrYZKfa5Dl+P3wEIoEYPpadr1S+GcSYiUCQwqh8cWAq+4yNl/w4Yo7L/wTLeZww4+idA3OVxlZUSAVSDK15TIZMRZqhNu+qeiPQF0yptvkd58uYCroESM7lGF3fmlQeVPuMNGk9O5/TUSXyHoVEQOVAEFOewfkcnmqpMafyzTCMA+fuHgJ4yYKKhtljDl87WCXHz1QCB3tw5gJJz29eFjejVQJfwZuxLYEHbm2Hb3mwXtx0XnAugYpgQiBhrZ7XPe2NgNK9BKJGtXDhSHQyBBmqmpgLNspYimurPBorE7y7nuvj7frGniQuHJUgTVXS2AT54KzsA+Nf7mnNDHP5Jpf6NczMN+25+7h/k0xZs3EPo1PWY4THS4PWotIkkC377dwSVAjUfBMTHuSdDAuOS6W4154YeyqV5X7yo1Lm2vfdd18OtI1okHXO9be//e0o+eynYxwcmSEb5FEgoqqtiyYJEAC4Pv54em77RL78TleqSY/ps+v30wF6xNG7hkADRzomEfE+kco+eWAbJLVm8THxM2v2wrDPkXlMfb5pDrhNtnvJnqCIfhnH8yzeM5AwsFF+JmD3e0kWHWdTnKeQIAihf4Ndsy4nG+RwT7oocaBDOnYCUDIo+MDQGJ3ZaYefVW2kxNMIlPPZYHstMbN+ybjkwcy9d55wwJ9d80xsMV0tHV8jN1/5ylfy/jTpC310L9d0PzZTVd23D7FFEkDyxV6a3VeYsWbyKyAmX0XXvCfFT6jck2eJnn+3+QDPSO8VKcgMefN8ri+Ib/pmOvva5id8XiDZpEf2UXfKSBImAkQFE77NM5AZ97EuHQXjSBI5emi/+ukgZrga+yrjWANl1LRH3jMrdggL45D2U9FGQYmM8DP20dgV/+dPOkIPjVv6uyKag622v+wZn9T0/yRq8ydNn+2ybzi3+aOmfaOH9LpwkexaM3vEv9NFneZe9lkiwB/58grvWSk8GN8zScFPsH/9fkdH+tmpNt8evx9eApFADC/PYb1atYJQDFLbi1O9FiCxYPRUo6ozvF0WK+j1rRaCqsHcu8s9Ruo5KjQSJ+3p+tH0u37PU62G6igwzvZEd6d+MKqOXvfuyms4rtH1Xu/2eYL5IuNdvt2prLdU0AS/Ej4y3ktH6EH5mtKBXP/d5tIki/1keyTKDd0RVEjqeumLZEFwJtHv8kL5YPaFfHj5mXwMpy0ssqvz0MU+k0WJo3EYgdRIeHG0qx551ia717QvdR0kD5JLiYPkuioX7wajsc1GDMQfDWTfnKvARSdLF7/JPjddu+l3I9FODcaujM2fiQRiBO9e09dljuBlx9L6EGgapwho7w6BgY4UvDurjLv2ImAESIdLp9D8u2q0rkDbVzW/F2gaK1HZ1XluqkSPqWd9N/SIPdU10gHu9f9TGGmMxtRedL3P6PRHugQ6qaYZ4njvEogEYoTubWlBGgkxvqBVWv1mnhG67FhWHwLVcQrf+mLWWbs2jnePQBlNMGtrvKNtpODdW2ncuRcBX2BgnM9omZEi40ajq/sw0nZAV9nIqRGx4eyGDOY53y090skwsmiUrVdXcCQxGgzX0fmZ0e2PdAfsjc7QSOiQjU6W7+drRwLxft79ePYgEASCwFhMQJBYRmLeC6NlY/FWxNKDQBB4nxGIBOJ9tuHxuEEgCASBIBAEgkAQCAJBYCgEIoEYCr34bBAIAkEgCASBIBAEgkAQeJ8RiATifbbhy/oY0wAAIABJREFU8bhBIAgEgSAQBIJAEAgCQWAoBCKBGAq9+GwQCAJBIAgEgSAQBIJAEHifEYgE4n224fG4QSAIBIEgEASCQBAIAkFgKAQigRgKvfhsEAgCQSAIBIEgEASCQBB4nxGIBOJ9tuHxuEEgCASBIBAEgkAQCAJBYCgEIoEYCr34bBAIAkEgCASBIBAEgkAQeJ8RiATifbbh8bhBIAgEgSAQBIJAEAgCQWAoBCKBGAq9MfBZ/6fVP/7xj+m3v/1tuv3229PBBx+cPv3pT4+BO8ctgkAQeL8RePvtt9OLL76YbrnllnTmmWemz3/+82mrrbZK44477vsNRTxvEAgCQSAINBCIBGKEisdLL72Ujj766HTKKaekz3zmM2m55ZZLX/ziF9MnPvGJEbrikbms//73v+nss89Oc8wxR5pzzjnT6aefnuabb7604IILjswF91nVU089lS688MK05pprpldeeSVdfPHFaZ111klTTTXVWPUcY/Ni3yuy1GsPJA633npr2n///RPbs/TSS+f/6MmEE044Nm9brD0IBIEgEARGA4FIIEYD1KFeUqCy++67507Dpptumj784Q8P9ZLv288//fTTmeFXv/rVtPLKK6ftt98+LbzwwmnnnXceq6qqV111VZYJSeUbb7yRttxyy3TkkUemxRZb7H27t2P6wd8rstSL2x133JF++MMfpr333jvNNddcaZxxxhnTeON+QSAIBIEgMBYRiARiBG7WAw88kM4444y02267pQ9+8IMjcIVj15L+/ve/p0suuSRXVmedddYcdI9tSdlbb72VHnzwwXTttdemCSaYIC2yyCJp3nnnTR/4wAfGrs0Yy1f7XpCl+ha8+eab6aCDDkpLLrlkWnTRRcfyHYrlB4EgEASCwJggEAnEmKDc4x6qyOeee25S1VTxM5Ky/vrrp89+9rN5VMUcsrGVmWeeOQke77333rTLLrukj3zkI/l9CKM4guD11lsvLbHEEnle+ayzzkorrLBCHnm66KKLcsC57LLL5jGE66+/Pl1zzTVpoYUWSl/+8pfTAgsskO//6KOP5tGeCy64IO26665pyimnzNe67LLLcoBqjOHJJ5/Ma3K/VVZZJX3qU59Kv/71rxuv755GIlQ2P/ShDyUjEjfeeGOadNJJ8/2/9KUvtQa/L7zwQutaVlpppSSo+9nPfpbntR9++OEcYH/jG99IN998c07EsHTeDDPMkC6//PK8Jvf3n+fGYfnll0/zzDNPZn3nnXem7373u2n66afPO/f444+nY489Nu+N/XrmmWfSt771rfxMOJx//vlp2mmnTSuuuGLyzop//+c//8n3XHzxxXPy0sSzPMNg77Haaqtlrm2H9ZIBz6wb84c//CHNNttsaZlllkmvvfZaOu6449J4442XPvrRj6brrrsu/eAHP8jPsd9++2WZevbZZ9N9992XllpqqfSPf/wjvfrqq2mNNdbIz9skazo+XQ779NOf/jSznGaaadJDDz2UtthiizT55JOnv/3tb3kv/UmG7QOZLvt40003ZcZ+t/HGG+fPCIr/+te/Zh2RPHrufvuE4RNPPJETNEkmef/CF76Qx8RU492rTZa8ozQQvTGO5jkd9evTe3Lz+9//Ph1wwAFZFx320FgjmaXb1Wu0Me4nx2T28MMPz3aATEhOb7jhhpxoG520Lz/5yU9a9cRn7Nl0002XWdk78k+PvUfxuc99Ltui5557LuuNLqCfFbn83e9+l+9tDyQyZJS8GUEcTg51Tl3szGOPPZbt4CyzzJJ16GMf+1i22/Ztu+22y7bHz3s9Q9duTpEBI4rGVV3/nnvuyazIOV1jw/r5jVNPPTXrIj8yySSTpCuuuCIXoNgqNs2euDa5/ve//507mRtuuGHWiaY9sP7XX3892056wWbwQ+y5d2P4BDaMfSCzDmNv3t37y1/+kn9Hv9jlXjbG+zY+Rzb83UEurFlSS3/bji57aB233XZbTxktutXLPlqXYl7xxfaJz1W84W822mijrPdNNpCtHKr9aPITAyk09rOz999/f+MaxRbikCZ/Z3qC3DXJYD9/zK/88pe/7Mx5ILavTX7i94MjEAnE4LgN6VOMNWPPOQjOGFtB8Ne+9rX07W9/OxteTkmgINguAYbxlaOOOipNNtlk2RAzWr/4xS9y8CjZOOmkk9KOO+6YnYaAysiL+3AQAoN11103v4Qt8GAEOOYf//jHeY7eiIxrHXPMMdmxbLDBBjlhcS7jt9NOO+WgbN99981Oo379q6++OjujE088MX9GEGBcyP0lK+Ua/r7NNtt05scxNK2FI8TKs62++urZQX7961/PzhY798fJuM/EE0+c/73PPvukc845JwdlghnjTV/5ylfSZpttlgNojhKnE044IT+rZxfslEDYNQSLBx54YE44/L76XBg98sgj+Z4cbdszWMNA7iGod76gv9yjC1B75tnJ0EwzzZR+85vfZINNliSNgnPySH78jEPcfPPNs1M3BubPIlOe67DDDsvypmNWlbW6LHRZG/kg+4J3+/mvf/0rM+eoBaIOAYrEWXJoLfar7CMm9n3++efPa3JceeWVOXEgF1g17dP444+fE+iPf/zjOXmUoAgMjPUIZhxtstS2z730psqmen187ZdnFTz+6Ec/StZoXZ4Di6LbXfhKevvJ2He+853MUvHgiCOOyHpe9FViTZfa9ESRwDU4dQmcgJ/9kBSzV+Rshx12GNVRZatOO+20UXbw5JNPToceemjPew8nh36s2vaOnq266qpZPqpyJFh6+eWXsw1ueoYue1SXsSIDRc4VOJr8Bv2V2EgQHGXP6C4bWpcvtl5CYN32q8v6XcM6JFJVn/D888/nfadr2267bU666/pCtnrZGIUZSSc9YzvJnj/ZFcE6ve5ytO0hX9FPRiUH/ewjuVR8YFckkvyXZ5Hg+Z0iA//bZgN76XfVhrWtv81PdHlXqc3Otq2x7sfrvojv7CqDdX/s/U5+ZyCcu8hFnDP6CEQCMfrY9r2yIICxFSCpWpfqh/ljAY+XfDlcDvaTn/zkO5yBgEJgrHMgy1dlFWQxcCrH/u5oSiAYasmKygrjLLCRYBTDSJEHkkBIiATTl156aQ5oJRACaAFYWd/oSiAEq3vssUcOLFXnHFUnpOpTEgjMrE+VqQSedaNddbxrr712Tiic73Olyq/qxPD7mZezh5pASFS63mPrrbfOwb5ETeLXNYFQZRYYC0K9KOu5BKEqhAy+IF2AJ1isys/3vve9nCSpPtVlSsChQv2nP/1plPPsJQtdVEy10RqOP/74nIxJYiXYgs8ZZ5wxX4KM6h6RTWupOl+/V6mVZNMbFVhdKTI49dRT90xgq4keZ6Z67FlVv//5z3++QwfqwV0XWeqSeLclEKq89MpzzT777Ln7qCrvZwNJIDjmfjKmw0F/VYlL8GddgnydTIWFelGhrif2ThFCgM1+Ve1J6Z6UZ9W9YuvmnnvunHBINHQe+t1bZXS4OAwmgRAYsi90Q3Jd1Xf6o9MqcGp6hi4dwrYEgr43+Y2SZLoOOWYb6ajqua5BNTh0DnugA4a75LnL+skhOaGX1QSCfVEAmGKKKdJee+31fxIIfo3e9rIxuEo8JBFV2y3gP++88/Izd/kWsLYAnG3qJ6N0q5999Kx33313ThTYuuInybXOiXcVVdVLAtHPBrYF523rb/MTusRtR5udbVtj1Y+3+aI2GazbUDZbYagrZ4XRON5dApFAvAv8692AsoQS0Ghf6z5UA4RiXBhbBszcMiesAsBwSTjKuIfrCYBcTwIiUTBaoJoqGGBoGHOJhBZx9eDUVY/8XmXeudqShxxySA7Q6x0IFUbjLsYfdBxKh8M1OQCJjU6H62m9a1MOpgPRby0SBGMv3//+93O1vxySKZWykkBIMoxYcFLW2ZRAVAM/VZ0///nP7wjUq/un2seRciJa+Q6MBUn1DkS/ZxDAVTsWJVguHaNyD4G1/bE+41mcWdcEwnoE05xe2cPCqjyPfZEQlUOSIRgsXOsJRDmv/LxJFtrUTFJkj8q+9Dq/LYEoibkkW4dFYLfJJpuMCj5UiwXF9kEi9atf/SonUoWhKqLETLCCtaBadV5CXA3u2mSpTW8EWoI9DpZuSMKMJ5TRwbIeXOmQxEZg5sV5CZbqr88PJIGod8WqMuZ5yGyxLYW967Mr/qQH1aKCc+oJEnnEl2OnZ2yBJK4kEJ7FHgpsS6fQGIjrNt1boDFcHPrJIXvKVqh460bqWBnb0nWs6kuvQkjdNvfi1zXYaQrg7EG1i1z3G+TGmKkque6h7sJaa62VRxRxLiNOikZ0xTl8hs+07UFZf78Egs5IMo0I2XN+A1NdBOuiW9beZmOqCUSXpKG6n132kPz1klFjuf3sY/Ue/RLjLjbQiCRd43ONx2JFv+q+aLB+otipJlvbZmeLjLBRE000UR5ZMspa1liV/36+iF1rkkEFvX42tOqTqola1df0s59seRxjlkAkEGOWd76buWxGwmxqqfiqWkgIjBoIRI2SVKvq9Xa06zBAKjrmizkBBrrfvG016C0dCMGh6l/9aKuElFEMgTNj6L4quHXnJvEogb2gTiVsuEeYenUgqs/DIKrCeVaJAyPe1Db22cK6jL5wDoJNSYlDB8JYgO6KAGOoHQjtcMlN2z04aEabYZXQ1ZOOJlEWENlr+1Q6EOV8zr1eHex1raYEok0W2tRM5Uml0Xs8xpD63V8gqWvXqwNBh4zkCVokQmboqwlR/ZrVoFpAa09VxMmHEaoSMHsXgDOljwORpS4diKKXRstUaUu3rIyvWJfqtd+XCj05rI5LtLH1e1z6yZgAQdembg8EWpJ+yQWdrycQVT1R9GCHrEsyZAyzBADGQ1Tuq7aJXiqSCC4laWxS1RZV703Oh4tDF1a9kqMSzPZKIMiK5K7pGXTBuhxNCQQ5aPIb9rg6C2+sSFBstLTXCBP/wSbaA/akbf2eXZGAnnifoT7W6vmMxgqKJRG6RkWee3UgevEYSgJRv15d/+iahKmXjCq0CWp72cfqdZsSiIHawLoNa/O7bX6iTB80yVmbne3agejqi3rJYJMNLWtvS9Tqo9nsYxn37qJncc7wEIgEYng4DugqKiXmx1WFS3XL340VqZiq3nC+ZsFLVYGxV3VkRMpYU5n7ViHncJv+B3Oqg15G04VwTdU2Ix/mYLVoBV/GHAQCZqCrwUIJPjmwagfCOSpSxlsEDNUEwvUEXP5zjgpqPdDuAq1uVOtr0TrGiqMsyZiKpWozZ1E6FJykTkw/o+0a5fOqkHvuuWdet6oGJ2vWtVRScTOyYD9UBevPhbGOT793IOrPYAyiyz1UdtyzvIsykASiOHcvywrcyouT9lyHQ7XSS6Kq7p5J8uf57XH5f000JRBNstBln8m/PfDSfulQ2UcBiJE665UYSC7sQ68Ewn2cowUueSjvF/W7f3WfVNqqiWUZETSOIWEk20aAdLvaZKm8O9RPb3q9m2SExFFPILwbpUOhaixQ9f4KfR9oAkFWmmTMSJRxDIGf5MX+G+nAWwBaRrr66cldd901qlthr9grIw5YGYNis9i3ctBPz6wiav6+6d6Cni4crNlzGHnTfRzK0WvvqolFvRDCzjQ9Q9dqelMAZ+a+yW8oBCjolFFOQTvmkmhV2+o4pz22R95x4gO8YN9v/brGuszeVbCXikFeqq4nEGweGSM33p2pPot3ZKy9zcYMZwJR30PPXzpqdRllT3TNJEh1+8gn6vo5mgLbgdpAco2/dbFpbb6uzU+UAleT3Pezs1V/WbVB9TWWpKyfL9KpaJPBJhs62ASCLcE/jjFLIBKIMct71N0E/6o+ZoZVDgTaxoDK3D2HbwRA0C+IFbSq/NSrs+XbkBjtfi08VQABom4Apy5QKi8smaf+5je/mUdiBKaqreasnVv+/wnF6KtuuY+AsrReGXxVeA6mXN8IAGdkNEdljnK7j+DUvL1/q6S3HeWbc5rW4lt3GFaBHlacAGPImEguSkXaOrWNcdD5EYiVb9hxLh7W6hBUSz5U5FRNGVHPK6HTIXJ9QaKqopla1Q8OgGMt32gjoXJPgQaD3PYMXsoe7D3IT5cX6FSNjMwY7RGQ+pPT4ewFX+RNoCNg9K1g1u7bZTyTII+T1SVznnsKTHTTBCAcRy9ZIGvl26za9lsQ4xo6cJJhbHUEOHXzsZyWjht5dr/qPnoB2FG6XqrgAp9ehwTeTLNkquyT5FJnxmGf3VviYL+9xEzOBMMSlF6yVLoiXfRGEKbaac+8yO7eqv9mnMv1jVTg7D0V9xOgC4jcx2cw93PPWR3da2LcT47di2yQe/ejR9bInugq0PsS3PTTEwE+ncBJQYH+e3fBqFjZB9z9XRCGpYSdvSs61+veRm3sSxcOpYs0kHeDevEiQ+whe1VsnufSvTT2Q27IIzn5f+ydBdgV1fr211FMUMBCxe5CUBFFQCwMDFCwKYM0MVAUEAEVTMRCxAKLshUxwEAFAwnBQFAQ66jA0SPqMc53/db/W+8Zhtl7Ys+u973XdXkh7JkV94p57qcW/w7+YfiFrX1+B6+w84r+ZPpuMEfMIfuHsxyrEuubs5FAbyycWKFYoyh4sPZBtNlj7PtM8898YW3l28OZCJHw4gM5gWDSDrggIFJoj33EOsWNCowynTH0nZgnXAhxf8EqRTtuX0fBz/tM0Byyzulr0BpFcYEGm+9p0PnId4BvGOcg+DH3BNVDVFkXcc9Azk3vGRbl/KDfmb4TjC1qCTpnUZCEfS+JfeHczPa9I5YEC0PQGkQBEra+UWaG4Rx0fqJAjBpnFBUnPReOgAhEOEZ5fYJDFTLBRygopz8HPwXTalBB2OeDGTVVpr8O2kdQp/1y9yEMwyoIP6/WB00TGhY+gkGuYNTPhzZOyry4i6cQbSCIM+e4vfnnHLLAeuQwLtYdE8wBwqZb826N0l9cJ7IVBAcEFz6ICFFxC20jqBdz/HH7HPf5bGss03kQdZ9QN3MXtIcQWnFBowT9nm1dRh0jcwcRL5ZAkcYYoow123eDPezO9LD94m8rU/+zzWuU/nqfKfYZEzaWQs1hXNy8z6fxnfCfs7n0x/9uLmswzX6orvwiIAKRX3xTr52PMxpIsmdgsUBrhDak3C5GSx2YhBUGZWFKWJVeKxICzCG++mi9cOPAxQcrWNT8+0Xqdlk1Wy77BIsFGkqXkrmsQFZnhYAQEAJlhIAIRBlNFl118RO4niAg4WaCC4RKfAS8LlK4M+HWE9XdJn5reiNfCBDMi2sdrjculiGJ9SFf/Sv3estln6CVJ+AbH+xswfPlPh/qvxAQAkKgFBAQgSiFWYjZB0ys+BOSGSaf7jQxu6XHhUDREHBuEZXBFa9oIKphISAEhIAQEAIRERCBiAiUHhMCQkAICAEhIASEgBAQAkLAGBEIrQIhIASEgBAQAkJACAgBISAEIiMgAhEZKj0oBISAEBACQkAICAEhIASEgAiE1oAQEAJCQAgIASEgBISAEBACkREQgYgMlR4UAkJACAgBISAEhIAQEAJCQARCa0AICAEhIASEgBAQAkJACAiByAiIQESGSg8KASEgBISAEBACQkAICAEhIAKhNSAEhIAQEAJCIAMC//3vf82///1ve+dOtWrVhJMQEAJCQAgYpXHVIhACQkAICIECIMBlf59++ql5/vnnzbvvvmtuuOEGs8022xSg5WRN/PLLL+bee+813HB92GGHmQULFti+X3zxxWaXXXZJVqneEgJCQAhUEgRkgagkE6lhCAEhIARKEYGff/7Z3HXXXeahhx4ye++9tzn88MNN8+bNTd26dUuxu7ZP3333nbngggtMx44dzZFHHmn+8Y9/2H//4osvTPfu3U3Pnj3tOFSEgBAQAlUVARGIqjrzGrcQEAJCIM8I/P7776ZPnz7W0tCpUydTvXr1PLeYe/X0+corr7SkYdCgQWattdZaqdIXX3zRXHHFFebhhx82O++8c+4NqgYhIASEQBkiIAJRhpOmLgsBISAEygGBuXPnmscee8wK3MQQlEN5//33zbHHHmvuuOMOc/zxx6/S5a+//tqcfvrppnXr1tZKoSIEhIAQqIoIiEAUYdZ//PFHM2bMGDNp0iSz//77m0022cQsXLjQHHjggebQQw+1gXpffvmluf32280BBxxgPv74Y7Pmmmua8847z8yaNcvceuutZt68efYjV69ePTNz5kyz3nrrmXPPPdd+pAn6mzJlinn77bdNo0aNzKuvvmoaN25sjj76aKtVW7x4sZk4caIdOdo1/JJpv2XLlmaNNdYwr732mtlnn33MtGnT7DP0kY/qQQcdZDbffHMrECxdutQ+v+222xo0cu+99545+OCD7Qd3hx12yNo+79522222rs0228x89NFH5qyzzjJvvPGG7VfUtlu1amVq1qyZcQZnz55t+zp//nyL6x577GG++eYb60qx5557muOOO840bNgwMVaM89lnn62o/6+//jL//Oc/zWmnnVahmQRr+sCftEX7r7/+egVW4DdhwgTz+eefm9122808/fTT5tJLLzUbbbRRxRqhr/T/q6++Ms8884zV4h5zzDFm/fXXt+9mm4utttrKtscaWnfddc0ff/xhXnnlFevDzfj33XffVfDD55t66evuu+9unnvuOXPqqaea/fbbz4RhilvHokWLzFNPPWXn96ijjjL4vvN3fMpZM8wbWAWtgQ022MAgdLJmd9ppJzvepk2bmhNPPNGuXcaSbf2xBvGvZ29Fxc2tI7DhvfHjx5vVV1/d9p29+MILL1gscGdhfEOGDLH7j7G0bdt2pTW4YsUK8/jjj9vx7rjjjnYM+M6DI+3wu9v7bg26OWCNoNV26wPXGfB2WLIGli9fbv3w69SpY9eE+7tbE/SJ/UQb4Maewm3I4eedbP85RB833HBDc//999szhDXG+IkD+Ne//mXxQOP+8ssv23OFNcHv2c4b9gfrE6Gb/fL333/bMRFHwFxTctkjzBVnBmchZ4grH374oenbt6/d85nWeaaDY9SoUdbyQN3Mkb8whxAH9gnPDRw4sGJszB3n+GqrrWb3XK9evez5EqWPe+21V+BZwJlMO8wjrlVz5swxhxxyiFm2bJn59ddf7ZnLGmFNtmjRwp6f9IN2OXNYs2DMXgKPyy67zJ7zFObl8ssvN7Vr17Y4sX/oe7YStgdp07mrBfWXecHKc/fdd1fgxp6lXxtvvHFg06xz1vQWW2xhz0rGc9VVV5nffvvNjB492u5b2u3QoYNdV9dff709h9izfBPHjh1r9x57gnPkrbfesvPE+o2KC+s2aF+xx7KdSWF4sEY49/mWEawPvsw3e9y7R6OeZ0Hf5O23395Mnz7dfqf5DrBnp06datsMmnfajbq3sn1DkVc4P7799ls7X+z/cePGrSQvsEZuvPFGe7acffbZdo55h7mpVauWlUf69+9v5ZFs8sEpp5xSBGmuajcpAlGk+WeDosXiQ8qh77Ra3bp1swc+frYnn3yy1XJx8EEO+FCw2Tlgzj//fHPPPfdYAZAPGZuTcvXVV9vfOVRvuukme5jykcFn94gjjrCEhEOWemmLwxShhQMYjRtkAN9kSAMfRt7lT4Q66qUf3uchLm+++aY544wzKj64kydPztg+QhEHJoIVY0Qwueiii+xhzmERt+2w6aNvuFDQZwTaTz75xOJKACe4Z+trGFZu7N76X3rpJdO7d2/7QUFgonBAPvroo5YAcgh6seLDz4F6yy232I8nwj3zyseVefWuETePzClzgpDrnYsaNWrYvw8YMKBiLh588EF7GD/yyCP2YPavOz9+fFiog4PfuW9Ais455xw7b6y3MExdPxGIunbtaokD64+PPWuMD0OmNcB4IVCbbrqpFWwQ3Nu3b2+uu+46uyYpYevPP8Yw3JhHb/GuezBm/hgH/7Fmhg8fbgk5glpQ8Y+fGADw23XXXe3ayDYHrE/aGTZsmBVe/XVl+rtbEyge2KO44NBH8OvcubNdEwig/hIFKwRq1g/jxhXpp59+smsZYYwPPoJqpvOGs4t9jkDJ2UXhHCEm4s4777SCa657hHOMcTzwwAMGwgw5RYCEoLL+mbM4hflnPJkIhJuDJUuWWGUOZBtCQXyEmzvIGOcvxA2iH6WPmc6CSy65xO5HXMA4P9x5w7q9+eabbducz95ziHOtXbt2FeOnz6wJyLAT7sEEfNhb7E/6HrVk24MopRBOM/XXrUfIbrY14e0LgjtnKOciJJex8L1gP3G+sOYbNGhQYRGC5LLv+M75v3Hg9sEHH1gie9JJJ0XChbnNtq9ywaNJkyaW7N53331WscM+gwCzftZee+1Vzouw8yzoO4BCpkePHvbs5Fz2nyNB886eirJus31DkVn4jtEu+4D5gMRgkWTtoTxlbpkT1gPnLWcfBJHvD+SP7xfkGAUW+zubbBJ1/eq5dBAQgUgHx9i1eD/cZPjgI8xBjnaT3zhQODDRJlC8Qo33I4JQ7D7KfMz58HEAoSF0BIHfEQLQBvJRZWNyCEM6/Ifrk08+aQMc2ajeNhEa+A3ygXDsCIefQKDp4KDN1D6CFB88tJwcZBwufBwRJBBM47YdBnw2YReCkK2vYVj5CQSY8kFHsAA7p2FFKOTQRDj2ki3mFjwQROkHh6dXgIRMxSEQaOYQ0FlLTvihPYR1DmE+TmEEAoGTOYbUoXGmQCogpnyQBw8ebN55552spMz7cerSpYv9QPCxgCDRPyxeaIuD1gCYYDlDU4UAjObRi0ExCARtogVDQ4oVDxIFGXeBtf416P84IwwgoKEs4D008v4xuTpyJRAjR4608w/OrMcwQSEKgfALR+48Yf4gu9dcc03G/Y7wzpnkCCzvfv/999ZKBwlxAmQuewQiwvsoXli77AOsQJx3CCpxCQRCKgQEYoBQ6i+OEPLvrAksAhCFzz6SJKcFAAAgAElEQVT7bCXyh7YUwoWQFNZHhKJMZwGCH8IXyhf/eQa2jJu2HYFgv/IdgSywDhg/6wDShqUZ6yZnP3trxIgRlnwgxKZFICBwkO5M/UUopF/0HaVGpjXhxR1izBnKt5Jz10/ymW/GxzoDK6z3KB7APujMoH+sD7TWzHcYLjyTbV9lIxBhePCthMxg/WFu/HXF3aNB3wGs8ODBukZZF3YugBnthq3bsG8o5wNWDtYkyjGIG9875o/5Yo8xp2DAeeoUqShInfugW/P8HQKSTTbhG6pSOAREIAqH9UotuUOBA4yPDFo5PlYIGAh/CK9oWbzaUTQuuCwFEQinWYd4sGnZbN4PAocSwgV/cqgiBHLIopXkgOMjwqHubc9/SLsBUAfaMgRTNCQcfpgY6bcTejO1j/YfITuTds+1EaVtNOP0g4ORD2CQQJeNQDB2BLlcsHICOhpeNGGYiXHtQAPp+pNJOHJYITzgHuYtuBrwPv1D2KKvmP0x9SJk+y0QzDumdA5XBA4vvuAEGcVsz3pDs4UAESRY+S003vngI8QaYb6zWXW8HyfGwd9pGyGH93HBob+Z1gAfEQgHHwNIJsIQgprrb7b1h9be7a0w3Nwa9q8jCLazvLkPEh9A+gSJRlPoyGHQ8eHGv/XWW9uPNWuCjyjY42rk7R/9RdCkfgRITP25WCCuvfZaM2PGDKv1x+3RFdwhsID4S1zhxJ0PjghzptBmpj3Upk0bKyQ4C6ATTPz7Lpc9gtCIRRNCg6AHnuwtiI2z8MY55hkb5Jn5zhYDgeDOGejWiJ/8uTbBOKyP7izKdBYgWFL855lrw/07hACyizsk54CztLImncWa9e3IBGcWLjzOWhgVJ5Qk7GHOLdY53xPWgn9PB/XX+y1yCjC3Dv3ryPWH/rP3WNucA1jKWd/uHHSKD0ipc9fBfcnNTRAJpu6ouNBOtn0Vdib558m7H1CiIVyzbsETAoCg7b7HcfZotu8ASkBcpbB4s//Yl7jCZSKOcdZttm8oc8wY+e7gCs3/YyHC+gMxxA0U5SffO/f9oU/e8wqrdf369Svkk0zyQdT1q+fSQUAEIh0cY9fiPxQQDvkYIWggDCPgeS0Q3gaCDmUICBYHDh20BnyI+Hi6ggWCA4OPCAQC4YkDHxKBudlrUYgixGeyQPAx4TDI1D59xAKBT2qQdi9J22gdORSDXDSyEQi0Htn6GgUrf/0c/rgOQCjwUXcffQ5vhJIgCwQHo3euvIJHFAsEmjzqQGDgw+51kaIufKURKPnw4tfOhzWTYIXfMII3bhNOeHIWCIRbXK34kEYhEHwoIBB8DCA+joBAVpmzoDWAZhDXhxNOOMGOAxc3hwH7AsLKvsi0/rwEwo0xzOTvLEluHRHz4ScQ9AvLHppKtKZYZDJdKubX7oEfuKGpZr/hyhU0r5ALxow1KqkLE3sabCA5KBzCShzhxKtg4DyhLf6NtZ5pv7MXEBy8Z5mzQDDP4JDrHkE4h5yxzlAmECvE+jnzzDMTEQj2C3VtueWW1uLm4gUclgh7WJSw6nljiMIIRLY+OgtEprMgmwDq8KNPCKAoaXBj8bpqOkGZvY3whYIDxRGxIxCKuATCv678bqzZ+osQC+kMWxOuDvoJGeRsdW65ToBEYIYkMEfsMc4WBE8shV4BNIxAhOECMc22r8LcKrPhAVHFqg+pQ5no6sI9DmsNJC+N74DLLsZ5B9HCOpdt3h2ByLZuo3xDsTwz1/zH+cc3Ctcz9i3WPPYp5ymEPMgCEXSGiUCEneyF+V0EojA4r9JKJgKB6wZEAiGbj6ET4jg88a/H9QMLBMKRO4Cdzy8bExMlGiW0GWxWDgsODvzJEdj5oONCgrDJv2HxyHS4ZrMCeAU4+sMhwCGIAMefmdrnYKdthGun+fCOzWmMorbNh4vDFYEGbW/Qhy2bsJutr1GwykQg0CZDBvHl56MG9mDj/9DSPuZ3PlC4cSFsIpjgyoWW2/vhQPBk3qnXa4HAWoUgh2nYX7/T/IAxwhBrJZP7DNjxOxYihCjXBv/PeCAerJeoMRCsZdp0/vmOQNAn5j5oDfDRZ407TSb9xqIDoSYoFaEIV4Js68+/tzLh5ichbh2hwfUSCD7gQ4cOtbjxQafv/qBd77rLRCAg6swzQapBAgF1QLAvvPDCxAQCgoOPOZpnJ9wSoAoxRNPnL1EJBMoHR0rc+LCEsR5dsGXQecN6Yb87Akv7aKtZFwh8uHflukfYL5yX+PZjrUILj6XWizFrDq01pIDfwgprnHlmL3jve0ARQFvEf7AfvCQyG4GI0sdsZwEB+Y4oeM8zr2DKeBFCcR3ijPcTCM4JXArRAjt3Fr4vzKFXkGS9QPIYd9Sbt/3fgGwCM3WDbdCagDg7tya/IsVpuZ2yDcLdrFkz20eUI5yzuJLxjfGn381GIKLgwtmVbV/564+Kh1+5wdnAviAxChhhtUXpE4VAZPsO8F1xQjxrBPdGCGcYgYi6bsPkDbDDo4K1iTXau4ZZ95yLKMJIqsKeQwnAXiaehvmmz2DgguxFIMJOsML8LgJRGJxXagXWTeARQhE+fWiNcHPg4w8zRwvBgcXvsH/cUiAPbCDMgXzc2JAIBGjxEHj4eOE36MyFbHy0pryPryeHLEI+76K1wU+UA4eCYIBWjU2JPyL9Iy4BzQjBY7iPEMCEGZ0PvtP08DwWBwgLGmssHxzgaD6D2qfPCGCYLXmXg5Gx0jYfO/r+ww8/hLaNMISPPv3ErI0fNTj600TyHAcTAg7tIVCBFQcZH1K0vbg6JMUKtwm0abTBXLmAMAQUtNlo3cEZQZq5YWz0JQgrtNMIjhyuCNxo23H1oa/MMRoyd6gyTsgff6Kl4sMZNBesK+aW/qHBQxBn/ukrwgGkgPnzFwRm+o5gBynjw4NLBOuNPmTDlDXK2kUrDWFC00UWJvqJUEM/qRO3oaA1ADnq16+f7RICBmsD4oD1Ax9hMn5AljKN2Vl5ouDmX0cE8bEGWd9oNCHymNX5eGEJQTB12PPR4wPHunPuJfSZjx1zyG/sW+aNvQnuzC+B9ewX+odgDenjLIDkuABD5of3ydqEIAGWxIPwd7CkP3xIqdv9nbZZE+CDAIimFgEBwRmXMwRGf8Yy9g/rNxtW1MdYmT/WD/ubcwFLENY76qSNbPud9QCh4SziHIIws6ZZU2gec9kjCG4InQiMuK4wR5yhnF/ufGWf01/axGWDsyOKrzTYs2/ADrILmYUkQe6xcLj7ISDd7F/cTsCSdesy5BFEDl5R+ujOIv9ZgNBFG9TPOgIz8GQfQbjDzjn2JO8itHEOIWxjAUADjcbXrVXWC2caY4aMhbmZunOD9v3nmgtUDuov72VaE0FWaYRfLMysMRRkZDVDsOZs4JzkuwbpcBp29jHz7Ir3m+WSC7BneR5LfBRcwBlSELSv+J6FfROz4YHrKWce65V5xsLLmcDZwHnGN9idF2j8vXueOcPaFHYmogBgztmzJKlgjTHvuDbydyzF3sLZEHfdBskbkFXa5fzkOwJB8q8V8GOPMoeME+sYJII9ihIPizBEh3gLFB6ZZJMiiHJVvkkRiBJfAqR1o3BIBGl1+Piy0YJyrCO4chCgqYmqSUoTjrD20b5wYHrHlmb7ceoK62ucutyzCFYOf68/elBd7lk+NMWYq0x9gkzQp7DUjknw4Z1Ma4B/R6hGQM1X20n7XA7vIXShLWfd5Xr/gtOuIjxTL/UFreewPRR0lpX6HnE4Qh5Yiwj5YXs51/VRCmcBihmUCwhu+SxxvgFhawVCgMIEZVS2GKVcxpPmvvL2g72DkA3RjbpfIW6QPeIPXSxJLmPL9d2w/R+3fogS3x99A+IiV7jnRSAKh3VqLWUKpEutAVUkBISAEPj/CGRy/xBAlRMBlDrEt2DxwgpZygWNNNp1rNlYU7BOEJybKUNaKY8lSd+w+mOlcNkak9Shd4RAUgREIJIiV6T3nLmanOfOhcKfx75IXVOzQkAIVDIEnPsHrghoO3FxdK47lWyoGs7/R4CEHLij4LJY6oI48RS47uEeh6serjD5sj6U4gLBXRHX2SBX1FLsr/pUuRAQgahc86nRCAEhIASEgBCoMgg4V5dScv+sMuBroFUaARGIKj39GrwQEAJCQAgIASEgBISAEIiHgAhEPLz0tBAQAkJACAgBISAEhIAQqNIIiEBU6enX4IWAEBACQkAICAEhIASEQDwERCDi4aWnhYAQEAJCQAgIASEgBIRAlUZABKJKT78GLwSEgBAQAkJACAgBISAE4iEgAhEPLz0tBISAEBACQkAICAEhIASqNAIiEFV6+jV4ISAEhIAQEAJCQAgIASEQDwERiHh46WkhIASEgBAQAkJACAgBIVClERCBqNLTr8ELASEgBISAEBACQkAICIF4CIhAxMMr9af//vtv8+2335pXX33VTJgwwXTs2NEcd9xxqbejCoWAEBACQkAICAEhIASEQBoIiECkgWKCOiAOzz33nLnpppvMOuusY4444ghz0EEHmT333NOsttpqCWrUK0JACAgBIeBH4K+//jIvvPCCWXPNNc3BBx9snnzySVOzZk1z2GGHmX/84x8CLI8I/P7772bcuHFm1113Nbvttpt59NFHTf369c0+++yTx1ZVtRAQAoVAQASiECgHtPHUU0+ZZ555xvTr189stdVWReqFmhUCQkAIVG4EfvnlF3Puueea7bbbzlxwwQVmwIABBsH2+uuvt8oblfwh8M0335hOnTqZ0047zRx99NGmR48eZt999zUXXXSRWX311fPXsGoWAkIg7wiIQOQd4lUb4IN29dVXm65du5rtt9++CD1Qk0JACAiBqoPATz/9ZCZNmmS+/vprs+2225omTZqYDTfcsOoAUMSR/vOf/zQTJ040P//8s9lpp50s9tWrVy9ij9S0EBACaSAgApEGijHrWLRokRk1apTZZpttzI8//mh23313+3FDS7P33nub2bNnm8cee8zMmzfPtGjRwpxwwglms802s628/vrr9relS5eali1bWnPwrbfeat/77rvvzJw5c8whhxxili1bZn799Vdz/PHHG6wdQXVl6jbm/uHDh5t//etf5qijjjI777yzefnll02jRo3MqaeeaqpVq2aWL19uxowZY7bYYgvz+eefm8WLF5urrrqq4sNA/2677Taz+eab275/9NFH5qyzzjIbbLCB7XvQbx9++KGNAwGTwYMH27opf/75p7nxxhvNzJkz7ZhbtWplcEu4++67zQ477GBwB3v33XfNZZddZjbeeGNbNxjvuOOOZsqUKaZOnToWY7A744wzLEZguMsuu5j999/f1K5d27o4nHfeeRZHypdffmluv/12c8ABB5iPP/7Yuj/w+1tvvbUS/ggjL774onnvvfesewR4Y1HCVI+bxL///W/b7qBBg2w/ggrjBUvWAC5sxMCA2+WXX27xbNOmjWnatKl9JqjOoPUyd+5c6x7H+FhXYOEv2XDq3r272W+//ex8ML+4Hzz99NPm0ksvtVrbsWPH2rgdtLq9e/e2z6DRZT6YH/Bn3TEO1tB//vMf+3fIM3PIc88++2zFusSlAZyYr4YNG1oMWL/etU69TzzxhBk/frw59NBDzSmnnGI+++wzu7bAnGdZY82aNQvEecWKFWbEiBGhc0+79957r13ntWrVMq+99prp37+/3V+0MX/+fNv+2muvbT744APbNuvmoYcesuNjvug/e+aee+4xe+21V8W6w+rIflpvvfXM1KlTrRb2mGOOsZhQP4IWZa211jKffvqpWbhwof1t6623tn1iHx977LGmXr16dj9QD9p15sR/NvjXZoMGDcwtt9xi32c+P/nkE/Pmm2+avn372vXBmmFOEfLoJ2vuxBNPtG4+YXWz9tmDbg2Dz1dffWXrYQ0zxi233NI8/vjjWecc7bS3MGe8k20tsS7Yn9nmzJ1//nV2+OGHm/fffz90TXAGsRfQqHOW4H7KWcgeCcPmyCOPtGd6nP2Q7cxn77z00ktm2rRp9nw6//zzzSuvvGLuu+8+q93PtN//+9//2v3FPsYawPyzFnHl+u233wLxow3WJLjx/xTOFDDD5ZY9yDrkbGK9vPHGG3YvsG74f+/+DTorg86lmJ9TPS4EhECREBCBKALwHNwnn3yyJQcIlggLaGnOOecc06tXL/sR4MPep08f8/DDD1shzFv4Nz7Ud9xxh9WoIYhgJuaAd+8gWNx8883WZI9gkKmuTMOH4DzyyCOWSEB00OAhQPOROPvss60AiZCMEI8m78orr7TCFsIkAhjjQBBBEIWIYLI+8MAD7cct028If9SLWxfv0XcK/ef/wYExEyNy8cUXW8HKBZzzEb/rrrvMnXfeaUaPHm2FpE033dT07NnTCnBYe/joItATb0J9/H7FFVdY4YsPPIIYpAFBh/aZo9atWxuEGH6DHNCeF39wZq4gJgi2EADmgXb5oENSwBByhECP0JmJRJx++ul2XHzQEVoXLFhgP9AIYGF1etcL8/HAAw9Yv2PmK1NMzbBhw7LixHv4LyN0QswQUhCImfP111/fzj/ECyLCOkTQADfwZA14sWfMAwcOtMI3c+hw867LyZMnm3bt2pkHH3zQ7g2KF2v+DpYQEoQ4SCy4I2x16NDBCvPgB0lAyAoqzGW2uUcwBxcIMXuTsTjBHVL7zjvvrLSXlixZYoWnCy+80ArfWBYhEpAKNK6sJ/YL+Lnx0AaCE/hAqMHlhx9+sGNgvXXr1s0K7f51xhpHWGQOOCMQaiHtFNqF8HjfqVGjhv07LjusTc4Z1tWZZ55pn0Wg5D2SOFx33XV237EnIK4Iyu3bt7f/jsDon4ugdQ8RdmuY+aNexs6eYIyQJf+5FjTn/nkLW0uMM86c+duMsibAcdasWRnP67AzIWwMQfsh05nPs8w95wnKmGuuucZ+A1iznK/MbVABe9YCZySWb8j4yJEj7fpmDQeteQgSa5k1wBwyDv7kTGY9Qgw5Gzn/GzdubNdN586dbTsQiWzrkXWhIgSEQPkiIAJRhLlzBIKPM8IQxX3METqCBJVMHxM0sGgu0XL5P84I0mjYeCYugfB/EGkfUnH//ffbjwIWALTuCLt80LwfFzRSkAGeRXjnY8fHF00/lpFMv6HNRsuHkIkwRv832mgjKwx/8cUXVsuN8IkQh3DH785K8f3339uPJ8IXgiXCPsKfV4hFm0s/wMov3DohAkGvefPmVjBDQEZr5oRf9/FEq+YIXJAgxUcdYRutLP0PwtK/7JzwhYDI/9N3hEknDITV6eYeQYogUca/xx57ZFzd+IAj6GbCCcICOUDziICA8Me6hYjRBh9/tO2QwT/++MPixG8IxJS4AhPrf8iQIbZN5thPILB8QGa6dOmykmUKnBF6scT5+xc0+KB+eeceAoQgzzyADcW7r1iD3r0EBuAI8cHKwtpm3qiDdcq6Pemkkyq6AslFY85e8BII3gVLyB9rL4hABCkVEOIQ0h159a41t1/QOrvfvZggMEIa2rZta/cE/cWahyDIHvKSgbgEgrUPscQC4YRPP4HINOdxCQRnJn2NMmdBbYatCfz2IaooQTKd1yg+sp0JcfdDNqURZw6Fc589B1nGQsU6yBTTwfqCGK6xxhqWcHCu8D5nIpZR1m0QfuwB1jMkwnvGo1DinMFyASllz7J2/eOMsx6L8ClWk0JACOSAgAhEDuAlfdURiBtuuKFCUHJCqtPQohFHoIBM8FFHeIIMoHV37i5Ok+v6kclqwb9nqiuTtipI6PVq2tGg8gGZMWOGHQNuPLgR8JFBWMEtIkhooe+ZfmMcEAhcntCy8vFC04qrC3UjLDJmTPBozrzWGSeA8w4f1UxCbLZ/dxpyCATto1VzH2vew8KC9hgCgTsCmGJRYK5wcXHjhTDRVzTymPkR5NCO++fLu35c//nAIwQgQCBQozWmhNXJ3CDcIKxi7cCdywnAYes0SLhx/UH4YwzeAjGBGFGwPKDRRgDBbcEVVyfWK7SUFDCFQPotEFgMEEJwq0FY8+4L5hjBBmsQhJV3vW4u7CWILXgh5PAuWv9M2s2gsXr3HpYExsMawoLjCvsEksJcZyPjaHMRJLGU0C+ELzBwJROBQLhmjhHi6T/aW0g6mt5MFhvq9J8lbt+yx3AhARMw9e5FyDbuUfSTNc1YsXIxl1h/6AvEn/XHOgqyBmWzQCBoQ1Cpm/44K4uXQGSbc/96DVtL9Jv1ETZnmdqMuiayndecSdnOhLAxODzjnvnsddYrpN5ZioL2O/sOi5LXGuSec2soE37uDPQSCBcAzb/xDYB4c0a7Ailh/0RZj2Hnk34XAkKgNBEQgSjCvPDB82vMvO4EuIxwKHsFFXfIYxpG4+bVdrkhZCMQmerKdOdEJgsEgruzQiAYY0Z3AgIfSQQXBD3njoTftbeg2UY7i8bO/xvPQSAgJ1hNEMARXtBuO4EHYQqN6rXXXruShcBZIHDlAltKJsEgm8YRoQftKTh7LRDeMYS5KyCEQTIQFhEe3fPEqkAOgtyYvO4ffOT5mOOnjFYRbXRYnfgkuzmGhCL4ITBFcRMIwoM1hksdQjNuQUGFNYtgin85c+VtL6rGFS08BAUBEFcU/vQTCNY6QjVEkrWHRapu3bq2XdYZ44ZYs0achQStLFj703SGzT1jRtvs1cZ6x57NtZDn2BP4xuPGQVtYxBxJ5+9gxBpF2PJaIJxAhhDKHmO8uKX4tdp+8oIFgjZYHxAr1hqWOeYN4oCLlde9zjsW5g9tNM/gekg9uIPxPG6HzgJB0Ctrlv2QTcvu1jBue1iusLQgEPsJRNicZyIQzhXRS/g4D4IsEP45y9Zm2JrA6sWcXXLJJRWk3H9eE6eRtgUi7MyHcELKmT+Ip9sXQXsVSwH7mD3mLBDuuaDvUVAdQQQCd0bGjbsmZ6e/xFmPRfgUq0khIARyQEAEIgfwkr6KZpH4BLRCzjeY/0d44SI5fPT9gor7mODKQUmDQFCXE7aDDn6EefdhcB9ZhHk+pvTTafvRNiIooMUkgJWPFcIGgZTOGoBgRQwCAgqCTdBvCINYWvDPxTWJdvh/BEqsHW7M1E+9aL2cdpQPKNYaNHHOrSmMQEBUnHAMvrTPxxVNOPWjsXNafNd/nvG7MEGK0ALy737fduIIIIS4dVEnxAjs/MXvP05gMO1DlMDUK2wG1YnA7IRLLDh8uJk7hEmE7WwlE06MB8EIIQGXG4QmNOxYaBgnVgNcdHAdY94QYhFiaD+oTlz2GJdXo876g2jhQgMByEQgeAdCwBxDkJx7jNcSxRpA2ONZ9g/rw2tB8pLKTHNPzAh7kwBgZwFifdNH+kofs1kg2NvEFUCsnFCPgIbfPf7kkCBiiXD78hMIsGFv4GrCGRBEVFmvjtjSFoHrCJD8yf7jHbABA4R4r9WQNukL8UGuMLfPP/+8JTxYDpylwhEh3KlIIsC8QNyjEAhcoDgPKP4x0p+wOY9CILxrad111w2ds2xturUatiayndf+ufKeCZD4qPshSNETdOazF9lzzDmWadYs8wTxzJThCHKKEgOXOyx2bj+z5nE1y7TmXfxOEIFgL7J2OKOdZZBgepIo4BqXbT06XGibNUPsmYoQEALlg4AIRJHmCt9pMgvhv01wMUIBgiuHLgc5H3aEDTT6uLEQ8IZAgGYRIQ3XBg503qXgIsPHGeGFw5x/x4TMQZ6pLgRUsvoEFQ5+PjZoU3FNQRhCC4lGnABaPl4IkwguBPsiGOO2g7YSYZqPE/3DfQUtPL8hhPDhIsNR0G/45DJezN8IUXzoGDMfdoRhXDLcmPHfZpwEGaPhRdCFcDirBuNGQ80Y6C/CJNl9ECjdx5wgT4R6+oclhew5EBLq48OI8ET9uIFAfhBCiEWAEDj88T3mA4h2kuBEsEIQxLec9xHysCYhQDIW5tdveUGDigsELlOMAQ0wfSD2gHkFY1yGGHtQnWAONgh/PIM2fvr06VYYJZCdf0N7G1Sy4YSGkzkmaxWuPWSgQpsMjggj4EB/WCNkHKI9MnW5OBTiVBASEJjxwWYuEMDpD5hjTXB9RviAkIABJAAMwMWLNeOkXQiLczOCMNIfCAhWEFw6cAODoEJW/bnmo8w9e5O1xbvENpBxB/wgYlgQ6DPjRvBi/v0FIsN+cUI95JH/Z95xM4FIgCUEBVKEsE3MAXWyViEAFNY8+wa8iDXCsoewxhpinYAXxBdrCfuKsWdbmy4jG4Iaa5F+Mr+8z7y5gGz2Cu0ikLJHsMiBMaSE9QLRQGh3hId1D6lkrbo1zBw5gZQxsp8RRCF82ebcjyfkjb5gEcy0ljjrWKthcwaOQetsk002sUQn23mQ7bwGp2y4Y4lhDWQbg9sPUc58nnXKHeaPTExYdMGcuWT/ed3v3PoEI85tzgbOFv7EagBZBecg/Kgb5QaxY6xpFAZYN1nDzo0RssT5CYa0gZsf3xbO+bCzkuQhWKQ5PzlrVYSAECgfBEQgijxXCFZ8nBDkS+kGaqdRQ6MFGUAI8Pq4AhsfC4Q8NF7+3xysCGwI0ZjOgzSLmX6LOi3Z6s9Uh1cbiEUB/CEWQfiTtYkS1P9sfSRuBTcQSFdal1Xlo84oOLt5BqNMMTNR6snXM8wR6wjhO+xm4Thzn3RvooFFMMIFzZU4fcyEk9cqyVghOEnWlltHEC3/ugYfLHxRzyPWBkQfAdRZG/M1z1HqTTJncdYE4812XkTpY7GfYf7due3fz0nwYzx8Iwis5juQZE0WGxO1LwSEQHwERCDiY1Yl3oiSOahcgcjkslOu41G/oyOQr7lHS47gjbYeKwXaVKyLaZaw+Is024pTF9ZHLGxYjsqx5GtNlCMW6rMQEAJCICoCIhBRkapCzzlXCAJziQnAfcJlAyp3GLwuEbj34D6SLd1puY9X/f8fAvmce3fBHLEouHawZ8KsIXHmxrki4r6I6xPZnfzxHTAMcYoAACAASURBVHHqS/NZrCu4ZOE25ncZS7OdfNSVzzWRj/6qTiEgBIRAqSAgAlEqM6F+CAEhULYIOBcOBOi47m5lO2h1XAgIASEgBKosAiIQVXbqNXAhIASEgBAQAkJACAgBIRAfARGI+JjpDSEgBISAEBACQkAICAEhUGUREIGoslOvgQsBISAEhIAQEAJCQAgIgfgIiEDEx0xvCAEhIASEgBAQAkJACAiBKouACESVnXoNXAgIASEgBISAEBACQkAIxEdABCI+ZnpDCAgBISAEhIAQEAJCQAhUWQREIKrs1GvgQkAICAEhIASEgBAQAkIgPgIiEPEx0xtCQAgIASEgBISAEBACQqDKIiACUWWnXgMXAkJACAgBISAEhIAQEALxERCBiI+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uqrm3r16pkrrrjCbLPNNsJKCAgBISAEKhkCIhCVbEI1HCEgBIRAoRFYtmyZ2WCDDcyGG25oNtpoI7No0SLz22+/2W78+OOP9jcVISAEhIAQqDwIiEBUnrnUSISAEBACRUEAsjBu3Dhz2mmnWevDhx9+aC0QlNdff900a9asol9///23+fe//22fq169+kr9/e9//2v//o9//MPw3M8//2zWXXdds8Yaa6z03F9//WXfd4Vnedf7bzzzyy+/2Lpq1Khh/4xTqI86qlWrlvE12qVeb928x797+0IFf/75p+0P9fnH7RrgXca82mqr2Wfi9jnO+PSsEBACQiAXBEQgckFP7woBISAEhMAqCEAQ1ltvPfvv06ZNM/vtt5/9/+nTp5sOHTpYNyfK4YcfbnB9chaKOnXqWMLw8ssvm0MPPdRaMmrXrm0ef/xxc9BBB9l3tt56a7N48WIzY8YMs9dee5mPP/7Y7LrrrmaTTTYx3333nX3mrrvuMv379zf//Oc/K9558cUXzU477VTR13feeaeiX+4fqWPhwoVWeD///PPNbbfdZmbNmmX23HPPVca4fPly2zcKQj8khVK3bl3zww8/mN9//93+HRLy4IMPmp49e5qffvrJ/htjGz16tNlss80q6qWd008/3cydO9f+24EHHmjGjh1rwERFCAgBIVBqCIhAlNqMqD9CQAgIgTJGAMG5T58+5sYbb7SjWLFihVlnnXUsedh///0tsRg0aJAVlEeMGGFjJBYsWGC17mjc0dwjdHvL+uuvb7799ltbj9PKv/vuu6Zhw4ZmwIAB5qqrrjLt2rWzQjnCPM/vvPPOpkWLFmbevHlm8uTJtv5//etfFYL+0KFDrVDvL998843ZdNNNrTUFcvPWW2+Zxo0br/Lc999/b0kLBTJRs2ZN+/+uf86a0qlTJ0sg6HurVq3Ma6+9ZmiDAuGhjtmzZ5v69eubtdde21x33XUWj9tvv92SEcgSfVcRAkJACJQSAiIQpTQb6osQEAJCoEwROOmkk6wbkyt77LGHmTJlio2JoJxwwgnmiSeeMK+88oo55JBD7L9tt9125vPPPzdTp041TZo0qRC+r7nmGtOrVy/zxx9/mH322cd89NFH1qrQrVu3lQgEblIQkKVLl5qvv/7axmAguEM20NwjeP/nP/8xa621ln0Pwd1p9LFQXH311WbUqFGGviPIYyHwE4iJEycaxrLmmmvasThhPiqBgFhQL6SA8dIf+kw74NW2bVtz5plnmvvvv988++yz5uijj7bYQLYgXbR/5JFHlumqULeFgBCorAiIQFTWmdW4hIAQEAIFRGDmzJnms88+M7/++qt5+OGHzaRJk6w7Ev++4447mt12280SAawCLqYBbTxxAU899ZQ57rjjrJCPpt7FLtD9s88+29x7771WyB8zZkwFgcAtCosCLkfXX3+9ueCCCypGC/GYMGGC+eSTTywJgZBQ91dffVXhNtS6dWvbLsQDUoE7UhCB8EIIQTnrrLPMkCFDjJdANG3atCJW4tVXX7WvQGTAg7Hvu+++BpcpVyBHN9xwg+natasZPny4JUm4ZB122GGWqFBw/YIYQSywYqgIASEgBEoJARGIUpoN9UUICAEhUAkQIKgaNyAE/I4dO5oHHnigwtpA3IM/wPiWW26xLkcI+ZAOYiicKxBCNq5Obdq0MePHj6/4d7T4WBoQuBHGu3TpYpEj7gGBHdcftPgQA7T4XgKBcL/ttttadyeyRBH0nIlA3Hrrrda9CKJy3nnnWXJDYPguu+xS4cIUNGW08f7771s3K+IZIEuukN4WVyWIAQSBGA5iOSBX/qDta6+91jRo0KASrAoNQQgIgcqEgAhEZZpNjUUICAEhUAQEyDCEa49z70Hrj4COxh+XHFxzEOrfe++9jEHJdBshH+sEMQEI6BS08rg9QRIuueSSlVyYNt54Y1svcRYEZm+++ebWEjFs2DDTr18/66Lk6vUSiDfeeMMK9Y0aNbJuQtkIhDcGwo0BdyoITVgMBOSEZ+gnhAayA7GARBEojvtU+/btbYA4BMPFdRRhCtWkEBACQiAWAiIQseDSw0JACAgBIeBH4I477rCXyOHLTyAwhOHuu++2jz399NPm2GOPNZdddpl1NSLWgQBh4hJwGcKNiEBoNO/etKW4QeECRIA0dfL/BBX7g6ghCgMHDrQxFrgtOQLRo0cP07t3byuU85sjELhU8cz8+fPNPffcY12kshEIArNxMcLViXpw0YIIkUEpjEAwfiwrkJvOnTub7t27mzlz5lirDESJMW211VYWF/Ah2xPWGsaLdeT55583V1555SppbLUChYAQEALFRkAEotgzoPaFgBAQAmWOAH7/xDAg9LpCtiUE7vvuu68imBmtP249WCxcITAZSwXaeYR8/iTImrSrCPb8vW/fvjazE4W/Y+Fw2nqsFXvvvbd1fYKQ8B9CO+5NFDIyofGHXEACSJWKtv+YY44xTz75pH2Gdkgli8uVC8Am1oG+e0utWrWsQI8lxBsDwXu0Q4EYkEWKOinEMkCgSO3qCvWQmvbggw+2/8R4SO369ttvr4QNMRdgA9lSEQJCQAiUEgIiEKU0G+qLEBACQqCMEeDeBgRe4hNwJwoqpHnF3x8SgZuS91I1bwwERAANPcHXBFZ7C3EI3veoC8uAu3uCZ3mXWAwyKOE2RH1kRCJ1KmTD+yzPu3sbnLAOASBTElmTKAj97t4H1xd+c25X7t/oC3X5L4sjNoM+cY8FlpSgwruknaVeSJC/j2W8NNR1ISAEKhkCIhCVbEI1HCEgBIRAuSIQFERdrmNRv4WAEBAClRkBEYjKPLsaW6VAAPcGstboMqlKMZ0aRBYERCC0PISAEBAC5YGACER5zJN6WcUQWLJkib1IC/9pLtqi4O6BnzmZZQiyVBEClQ0BApzJqHTAAQdUtqFpPEJACAiBSoWACESlmk4NpjIgwOVXCFBcIsXNtVyYtXz5ckPqSfLjE2BKWkuV3BEAT0gaPvJBBT92CbO546wahIAQEAJCoHIhIAJRueZTo6kECJCxhTSY3G4LaXCFrDNkbSGA1KXGJFgTCwWBmbh/QD4I/sRa4Q085Rn+ffvtt6+oD+H5yy+/NFtuuaWpUaOGDTjl794CgSGg84svvjBkhHFpK3mGYFnecXUuWLDABsZy865zt+IZMvPstNNOFf9G/+kPQa9YUnjeb1HBbYs2vYWAUi4nS7M88cQTNlNQpkJALWNUEQKVCQGyRHEzNhfikVaWLFbNmjWz6WrlKlmZZlpjEQL5Q0AEIn/YqmYhEBsBsr6QvYaYBywQLjWkq8illuR2WwgFt+ReeOGF9kKqa665xhIICu+TbQahnwK5QPjn3yiQCYQFXEZcLvzLL7/cDBkyZKU+v/TSSzZ7DZdmQWwgLpS5c+fa7DZ16tSxaS8R+GkLskAbjmi4nP2kzyRvPncFnHLKKdaS4gqZcUjFST58VxgPufK9BRLixhcb2AwvOAJBKlHuMHAFInTzzTfbv2ayTqTVB9UjBAqJAISYVLakkaWgaIDMU0h1m41QF7KfaksICIHSRkAEorTnR72rYgjwAW/btq21KPg18EBxyy23mIsuusimyUSL7wgEvyFg8+51111nhV7y3D/zzDMWQT+BOO+88+xlXhRHIM455xxz5513rnSZ16xZs+yFW34CscMOOxgsDnEJBKQAssBlWVtssYVp2bKl1YSedtpphovDXHFECWEGAYffsIbQZprFEQhShUKKXMEP36Xh9BII/p9L07hFGJJ24oknWkLkJR7XXnutTf9JHVhWWrVqZY444gj7vCtYYbhPgHSmYNizZ0/ToEGDit/5d+aFS9Sw4nBZGtYQLhzzp0d98803DTcjL1u2zNSrV88SSdrCcsRaCCqQToibStVDgMvshg8fbtfT+PHj7TmBiyR/cit2165dqx4oGrEQEAKxERCBiA2ZXhAC+UOAW287dOhgtt12W7Nw4cJVGuKDj9DqCIYjEFxChXYfoQABvX79+vZdNP0Iwl4CASFAYHaXefkJBEJ169atK9pGU+klELRPPyhxCQTaTy4Cc24SXMBFfv3999/fXqLlChd/TZ482ZA7n+dxXyo2gcAihGsYF4i5Aq5YTrhpmH5mconikjIIHxYlsENQ87pGgcepp55qHnroIVs1F5XddNNNpkWLFmbKlCkVc0Ub3CWA2xmFeBgucfOSHAgXpIJ55y6BoMJNyligVKoWArg8smfZdw8++KA9a1zBKsmZwBqjkMjhoIMOWgUgyD/ulTwPMYbU4xLFXth4440NlkzOCwoX9p1xxhl2vZP8gYK1knWLVRILKHubM+WDDz6oaIs9xf5XEQJCoHQREIEo3blRz6ogAmPHjjUnn3xyqAXCCdOOQCBw3nDDDRYxXIhcrABWDBcfgVvRRx99ZP9OQRhGkIxDILAInH322ebSSy+17eH643dhom1HEBASKM6FCUGDPuMKhQCNEIIrVqNGjcz06dMrBAyECoRibu9FMCk2gXBxJZCvAQMGmAsuuMC6a2FBgbCBBXPgLEiQgUceecRaAXDtgsghIDFvCP+M/YUXXrAB8ly+xg3NjBXLBmTQEQgA4bZk5grL0/PPP2/JIYIXlpBzzz3XNG7c2JISCMP9999vrRnMAYQFcoF7CvMGuaR/WCcQAIl7UalaCLjzhTWJlYxbszMVEjUcdthhq/yMtatbt252DUOMWV9YENkjrGn2BTFcRx55pBk5cqTp3LmzwaLI/7OnsUKiKKFAxjlDnKujtzG5DlattanRlh8CIhDlN2fqcSVGAMFwr732sm47CJTcmOstfHyJDzj++OOtD3MQgUCgJ97AK7g7CwSCOpaKt956y1x22WU2iDIqgUDbSFA3rlITJ060bQRZIBA6nBYTgdfbj5NOOsmMGzfOYGGgPsrFF1+8EoFASKcNBFxcK9wNw8W0QEAAEHTQ4CJ4OYKGoERsiLMIOQLBv+FuBmnA35zg96eeesoKWFh3dt99d/Phhx9WTC3peXE3g5jhpuQIBDEppPOlvPjiixYzhDYsM3vuuae9tZj1gIaXAl5ogdEkQ0zQ5CLQYflgLfF7NqGxEm8tDc0Y69J2xRVX2DNmxowZWTHBAsY6hJyyntu1a2f3bhCBgCizrjhLunTpYuOHILJ+AjFp0iRLLFzxEgj2u8suh3tdJuuZJlIICIHSQEAEojTmQb0QAhYBNPS4F+ESg1CIcOgK2umjjz7aavHQ2qOJdgSC/0fAxMqAxhqC4RUYnYaPP3v37m0GDRpk3RPiEAj64Vyk0KJTf1wXJgRaMj05gQMBgj57LRCDBw+2fTz//PPt+BDei22BIJAcAoH7hcseBR64Xbk0r8yLIxBYA3j+xx9/tP1nLGDO77h0YHkgfawrWJ3QDvPbfffdV0EgcBdxweRYaHD1AgvqZZ3gzoRQBiGjQBYgGBAIyMWuu+4qAqGzpQIB4mP69OkTiUBgXYPwsl/r1q1rY33GjBkTSCBYu5BTYitQfkAEOCu8BII9TbYn/p1n2UteAoErI3E8KkJACJQHAiIQ5TFP6mUVQgDLAh9rPrBkOiIwFmsEGZFwDSJbEJo+ijeImqBkBEwXn8BvCK4URyDwe8dtidK8efNYBII6CGbGPQchOgmBYCxo3tGsMzbcG3BvcgSCvyN0IIAzZoKQS4FAIJhDCCA+TugBQ6w5BJ86tyK/CxOEEJckfMGJb0BLC1nAekCAuisEWuPWRdB0//79KwjEbbfdZt2UKM4CQT9wU8OKQbD1Y489ZuukeC0Qzm2sWBYIrDUQYdYKQiVWJYRHiBbEJ6ggqGK94j0sTtWqVbNjpC6sPIzdW8CBcUKYsLJ4tda4cLGHCPhn3+BiQxYvCBbEl8Jcss54xllmqIv+QRrRiuM+5lzyqA+ff/6d/eYKVjPeJ7kBZfHixTaInhTFLngelx/6BGF22dF4lvVNe7Rbu3btlVItp33sQU5xJwIDLJWZrFEuiQD7D7LKXs9GIHCjAxvGAc6sVUiyIxCdOnWySSEgwfzHfgcPEYi0Z1j1CYHCISACUTis1ZIQiIwALka4vqCRQ7BACEHzTCAiAoArjkCQQQmNM+QAYYePN+5DTnhBaEHoQXh3blFYKRBshw0bZt0TyAqEewIk4aijjqpog3r4HXKCwAyR4OOPFQKBjrgK+ogQhrCKkOYEPTIGIfzxDH0gIBh/aYQmBEUEXzTovMufuOjgxkU2KBeIiTCD8Mh/jvxEBjLkwahZmBCOcFsikBqMEIjoF8GgEAEwY1yOQCBsPfroo9aiRKAq8RBoZ8EVwRjBjXHy/whyaGaZazJS8f/eGAisHDxH7AluTliOwNFl0gIzNMDUSQwEawGCQv3MVTEIBHcLEGeBEO4K84dmGherTBmgiCXBxQvBm7nBncsF17P+Wb8u3a83k5hrg7sMaAMswIn17QgWc4fgjosdZBxBFxLLeiVgGJc8+st7uJ6xPiGM3HNCnAv7xhFG2sF654oj6M5vn7+zD5lbxsu/49qDQE2WI9YChTnCvY2gZvYq+wiXNVyN8nEfg9eSNmLECEvgXWGtMl5nQQAn1iJ7jvFkIxDOojh16lR7nwRECGIGYaENFAIQSc4vXJuYB84FEYi0TjLVIwQKj4AIROExV4tCIDUEgmIgUqu8ClQUlUAAhdddyQsN5ActOQKgIxB+6BDA0FyTXQsf9KD0qi7+gXcdgeA9bzApGmGEUgRwSA3CNH/3Ft5BA+405IUmEGisHYHEogIR7tGjhw0Qx+3q/fffr0iRixBPoc/8h8sW2mwIBAVLAYQZVz6EfG96YwR7XLdwyWGM1A1WkBeIwb333mtJlyNcfgIBueA3MCRehELbuJaRipdsQridkULXBcUnJRAuNoA2vAQCcgFeuCRiUcJCiCIAjBDe81EgaMTjUFiLpPRlveAeifULxQLZvyD9ECl3ISWJAxg/SQQgBbgcuSBqyACkDesncU78OwSCOXAkBaKLSxQpjEUg8jGzqlMIFBYBEYjC4q3WhECqCIhA5AYnqXJxpyKolMwyrqAJRoCEFHgv1+N5AkQR8nCZIWYBX3HnCoJlBaEZoR4rDc/g4oSlAq0shboRGIcOHWoDshH0ybBEH5zFyBEINLgIcPzJc9TtsmhRF5prrA5Yb9ACIxBjgUCA846lb9++9nc0/PnQbHtnAQsNhAEBGEHYjRmihaAOhhApCpYV3Hq8cRy4wUAgEDIhXe6iQdzEsEI4q4ZzjXJtu3tMEGKxXiHUYiVjTnAxAkevBYI7UyB8CLm4BYIPVgaICFYlCA3B6pAYMMPiBAliPuNYIJhvYlGYKy+B4B4WrChY/iAqFJeRDIufy1SU2wpf9W1wI2ifsfgLxIIYJG9K5aD2ITpYGxyBgExQIHLOuoY7mXNhwvrIHLAfRCDSnlHVJwSKg4AIRHFwV6tCIBUE8Ksn2BphN9OlYak0pEoKioAjEN4g6oJ2IIfG3I3m/jXptPsIxgjIYQQCFyiyflEgYxAAhHpntUDDjbsPLkgu6xQxEbhzca8ABaKHNp3YEMgDAcFYcSBzkDe06VgwqBcrEoI+7bjL+nDrcRc6UgdCMwQC9yZvPIZLVxzkwoQrEDEduL3huuQsELg0YZmgHufSBYmhj85qksM0ZH0V6xWWGqwMuM5BSnF740+SAkDquCfCXyBjkDMIBGQHV0swdy6JkC0sKe4melyUeIa6HWlk/iCM7h4J4lxwO2MOXWa2fI1b9QoBIZAeAiIQ6WGpmoRAURBA6OAjnG/NclEGV0UbLWcCQbYdtNhelyymkcBZhE6yhBE0HodAuKBetNusd+e+hVsSliOsG1gTcEvyEgiHI+QFiwh3ZyAkQyqIS4FUoG0neNsRCOrCrcdbsHxAekhfDIFA805MkCsuXbGfQBDjQywMmnhuFMeC5AgEfxKHgEBOHIS3UHexLvqDQGBBC7rIEhIF+fImY6iiW1TDFgJVHgERiCq/BASAEBACpYaAE4Tx4ce1qZwKQjHCMdmLsACg3cfPnyxMuK+gsXYa92wuTDzDXQU84zJQIbxCGtCeo9UmBgJtNsVl8HIEgtu4sWLQLlYKfwwEyQPw63cpdbFyOL9+3Kj8d7DQRpwYCDdnxIAQw4GbkpdAuIxI/nTNxZ5rrB/ERAQRCHdzPIQMy4KKEBACVRcBEYiqO/cauRAQAkIgdQQQPhHuETbJTNWkSROb6QshnjstcMtyJRuB4BkIAy5AEAjqQ1tPjAOxCVgNIBm42uByQzwBxREIgoGxduCiNHDgwFUIBHUQI0Hcibu0kRvBcZsixgESRMG9BrcnMoPFJRDu9ncsFrhLeQkEVhQyP0GucGci3S/xHWSNIo7EBZKnPkEhFeJKhOsWKXeDCrElWDxdvE6h+6f2hIAQKA0ERCBKYx7UCyEgBIRApUEACwGBumj9EUaJKyD7DzEAXsETtyYCpcmGhfBOcUHUWA8gCbgNURo2bFhxUzF/Jx0omn1cmhDQiQGCREBQcFGCnNC2C97F/YbMTQjqkAxvHWR6ImUswjHZiLB8UC99JQUpLlmk4508ebKNr8DNh5S6rpBNiWddRixS/tI2LlvubghuJscKQcA2wewUgsyxQLi7LHDRYixYT9xt55VmUWggQkAIVCoERCAq1XRqMEJACAiB8kbASyBcEHV5j0i9FwJCQAhUPgREICrfnGpEQkAICIGyRUAEomynTh0XAkKgCiEgAlGFJltDFQJCQAiUOgLEM+B+xN0ZxB+oCAEhIASEQOkhIAJRenOiHgkBISAESh4Bgn/zVSpzamLSLbtLBfOFn+oVAkJACOQbARGIfCOs+oWAEBAClQwBshZxazHZllTiIUCmJQK5MxUuWCPrFJmfyq3Q9yVLltg7LxgnaXshg9x+zZ/+QnA9l/KR1YkAcsZM+lwC0vmTezogWzVq1IgEBe1wh4YIWiS49JAQyAkBEYic4NPLQiA3BLh4Kp+a3Nx6V/pvI2Bwz0BQ4XZccvurxEdg/fXXt4JdpgKBIC0rKVpV4iFA+lh3U3PQm6RRJTPVzjvvHK/iIj3NOiBr1AsvvGBdzrjZ2l2ol2uX2NuQC4gJN3Zztwi3XTdo0MD+t9tuu9mLAV0hmxVExWW+yrV9vS8EhEBmBEQgtDqEQBERQMglVz2XXanEQwDtJgIFufSDCqkymzdvHq9SPW0RAFv/7cheaEQgki+UykAgIDmzZ882XJIHgUiLMMRFFYLRvXt3M3ToUGvBEIGIi6CeFwLJERCBSI6d3hQCOSMAgSDrDNo0lXgIcLHYihUrMhKIe++915DfXyU+AtwyzF0HmYoIRHxM3RvlTiC++eYbS8y5X6NUCmQX6wd9kwWiVGZF/ajsCIhAVPYZ1vhKGgERiOTTIwKRHLuwN0UgwhBK/ns5E4iHHnrIdOvWzVqoSqkQM4ErqIu5kAtTKc2O+lJZERCBqKwzq3GVBQIiEMmnSQQiOXZhb4pAhCGU/PdyJRBDhgwx/fr1CwyGTo5Gem8OGzbMtGnTRhaI9CBVTUIgKwIiEFogQqCICIhAJAdfBCI5dmFvikCEIZT893IkEA888IC1PPz+++/JB57nN4866igzcuRIEYg846zqhYBDQARCa0EIFBEBEYjk4ItAJMcu7E0RiDCEkv9ebgRi4cKFNl1vqbkt+Wegbt265p133hGBSL409aYQiIWACEQsuPSwEEgXARGI5HiKQCTHLuxNEYgwhJL/Xk4E4q+//rKZzkj0UOqFLExffPGFCESpT5T6V2kQEIGoNFOpgZQjAiIQyWetlAgErh1oaElnyf0JXHyV6X6K5CMu3JsiEPnDupwIxLfffmvQ7HMPQzkULrBTFqZymCn1sTIgIAJRGWZRYyhbBEQgkk9dsQkEZOH77783F154oZkwYUJFcOlqq61matWqZS6//HL7G5rRcivFIBDgoPAJfwAAIABJREFU6e4TcP/v/kQT/uWXX5rFixebzz//3GbcIYWvv3Dp2LbbbmsvYeNulerVqxvmg/9KhdCVE4EYOHCgDZwulyICUS4zpX5WBgREICrDLGoMZYuACETyqSsmgUDLedJJJ5nnnnvOcKlWprLWWmuZRo0amYkTJ1phtlxKvgkExGDmzJlm0qRJNn8/rifgCCn4448/rMYb0gDO/Dt/hwBEvbDMkQXI29prr21q1qxp9tlnH9O5c2dDsG0xyUQ5EYjBgweb3r17l8uyNSIQZTNV6mglQEAEohJMooZQvgiIQCSfu2IRCIQUhNA5c+ZE7nydOnXMiy++aINRy6Hki0BABi655BLzyCOPGC6ji0oI0sRsww03NPvtt59BOK5Xr16aVUeqq5wIBHO0+eabW1KXj4JlCKsRBDEbEY/atghEVKT0nBDIHQERiNwxVA1CIDECpUwgli9fbl1GECJ++umnwCws6623ntXwrrvuumaTTTYxtWvXtu47hXDbKQaBwGWpadOm5tNPP4095+DzwQcfWIGs1Eu+CETHjh3NqFGjSmL4xKq0bdvW3HrrrWajjTYqWJ/KiUBA8K644grDHRC5kD2sb4cccoj9b/vttzcQav5t4403Nuuss44lD5wzrDsIJv8ft0BGcHNTDERc5PS8EEiGgAhEMtz0lhBIBYFSIBBo/2bPnm3ee+89M2PGDCvkfvTRR4a+4UYSp6BN5B1cdxCYCcCEZBBUvOWWW9p/w50EIWK77bazfupJS6EJBAJUw4YNLUZJS9++fc2AAQOSvl6w9/JBIEixuf/+++ckiOYDAITYxx57zAq3hSjlRCAcHtzsvGjRoljw4CbGfjn77LOtux+KhSjl66+/tjEsnD9xCufKvHnzRCDigKZnhUAOCIhA5ACeXhUCuSJQTALxzTffmHHjxpmhQ4fawNRCFwSMzTbbzNx+++3m2GOPta4McUohCQTkoWvXruaee+6J08VVnmWcTz/9dE51FOLlfBCIK6+80lx77bWF6H7sNtBeMy9HH3107HfjvlCOBOLxxx83F198sSURYZYILApNmjSxSQQgZUniTXhvypQpsaA96KCDzMMPPywCEQs1PSwEkiMgApEcO70pBHJGoBgEgpSjI0aMsK4CmPtLoQwaNMi6SsQRNgpJID7++GOzxx57xLbI+LE955xzLGEq9ZIPAnHyySebsWPHluzQWXuvvfaaadasWV77WI4EwgEyfPhw686E8oFzBMwgX1gZseSccsopdh/j1phLwa2MDGZxytVXX22tHXJhioOanhUCyREQgUiOnd4UAjkjUGgCsWzZMoM7AjENpVZmzZoVK8i4UASC+x2I7UgjkJSsQ4cffnipQb9Kf/JBINAQI6CXcll99dWtNQ53u3yVciYQXkywRBBzsNVWW6UOFQoOLH5RC0Rm/vz5Np5CBCIqanpOCOSGgAhEbvjpbSGQEwKFJBD4Bx9wwAEGwbsUyx133GF69OgRuWuFIhA33nijufTSSyP3K9ODzZs3N5MnT7Ya21Iv+SAQxD9Mnz691Idu2rRpY8aPH5+3flYWApE3gIwxJ554Yqw5ICCbu0H4TwQinzOjuoXA/xAQgdBqEAJFRKBQBALtHH7JZBEq1dKuXTszevToyN0rBIHgfoJddtnFumvkUshKhRsUgePlUPJBIPbdd18bqF/qBYL3/vvvmwYNGuSlqyIQ2WElCQPJFpYuXRoZ/xYtWtg0yQRgi0BEhk0PCoGcEBCByAk+vSwEckOgEAQCd6XGjRvbDCWlXAic5FKxqKUQBKJbt27m7rvvjtqlwOcQSBFuDj300JzqKeTLVZlAgDN+/r169coL5CIQmWFF+MdSN23atMjYk/ENco5rpghEZNj0oBDIGQERiJwhVAVCIDkChSAQBO7eeeedyTtZoDe5ZI04iKgl3wRi7ty5NiaDNLdJC8GkBA6TfamcSlUnEAMHDjR9+vTJy5SJQATDSuro448/3nzyySexcG/ZsqW9EZ4iAhELOj0sBHJCQAQiJ/j0shDIDYF8Ewgug9tiiy0CL4HLrefpv03udzSJUUu+CUSXLl1C07YSvMnFcGShYS4JUscFg4v1cNkh49IOO+wQdUgl81wpEggsOQQ585/LAJQLucsENhrtd999N2+3VItArIw8+5j0yKR9jXvvzAYbbGAtq1xMJwJRMseHOlJFEBCBqCITrWGWJgL5JhC43+CGUw6llAgEmkxcIrJlXlp//fXNgw8+aFq3bl0O8MbqYykRCG6JPvfccw2WNO+N0WQAgnByK/jEiRPt5YfM22+//RZrrP6H+/XrZ0gJmq8iAvF/yDJPL7zwgoGoJ4nNgrzfdNNNpmfPnhVTJQtEvlat6hUCqyIgAqFVIQSKiEC+CQTCEO4Y5VBKiUB06tTJkoNMBeEFofWII44oB2hj9zEfBIIMYG+//XasvmBtwK1t9913j/xe//79zfXXX29+/fXXyO+4B0nX++2335o111wz9rtRX6jqBAKrEbfds3fImpS0tGrVyjz55JMrvS4CkRRNvScE4iMgAhEfM70hBFJDIN8E4sMPPzT169fPyY8/tcGGVFQqBOLPP/80G264Yda7Mo488khLICpryQeB4Jbn559/PhZk7du3N6NGjYr1Dg9DHkiZi/VtyZIlkd8vxD0dVZlAMJcEp4NB2I3W2SaNS+uwPNWqVUsEIvLq1oNCIF0ERCDSxVO1CYFYCOSbQNCZDh06xEqPmmkAaIMbNmxomjZtajXCxFbgxoPPOFpFsj099NBDVnOPEB63lAqBuOCCC8ywYcOydn/kyJHmrLPOijvEsnk+HwQCNyTu+ohTHn/8cRtYm7Tggoab0yOPPGK43TjIKkH8ynXXXWfvfyB9aL7v6ahqBAJBf/DgwRVpVnMhDqwD5ufNN9803CviL7JAJN0pek8IxEdABCI+ZnpDCKSGQCEIBG4C9erVM998803sfnN/wcknn2xOPfVU+8EmaDGsvPTSSwYNfdwAVywlM2fODKu+4vd8BVFDjL766quM/YBIffbZZzZGorKWfBAIiCWuYXEKPvJpuokRcMs+wOe+Ro0aNviWTFuQ4EKVyk4gIAjvvPOOGTdunJk6daq9UyOJQiHTfLCOUIoEFRGIQq1itSMEjBGB0CoQAkVEoBAEguHdddddNhA1qlC/6aabmtNOO80Gria5/CzuTbL08fDDDze4kEQt+SAQzzzzjMG3OpuWFBL1ww8/GOIgKmvJB4FAcN9qq61iCZPEMqRxC3gpzVNlIxDslTlz5ljSwLqZMmWK4QLGfBTOMCxJmaxEIhD5QF11CoFgBEQgtDKEQBERKBSBYIjEQxBUje++P1MNwjCpR/fee29LHM4444yctLIQlh49esRClmwscS5tS5tAQK6wKpDdJ1vx5p2PNcAyejgfBILh447kD3zNBgspcsmuhKtcZSmVgUDgrkiq28cee8xMmDDBkC46V9ekbPPL+cQFcy+//LJN45upiEBUll2icZQDAiIQ5TBL6mOlRaCQBMKByIf+0UcfNQsXLrTuHNtvv71p1KiRjW1IqzzxxBPmhBNOiFXdAw88YDp27Bj5nbQJBFaFzTbbLFRDfvbZZ4feDxF5EP//QXz1EYzy7X8ftV/5IhCQV4Kp4wibkFkIaSHdjKLilOS5ciYQ9H3o0KE2y1XcOxuSYMU7WK1wo6TNsCICEYaQfhcC6SEgApEelqpJCMRGoBgEInYnE7xwyy23mIsuuijWm7Nnz451eVfaBIKLrIYMGRLaZwJueTbXgsUDH3FIE0SO1KG4ZxAnUGz3qHwRCDBr3LixmTZtWiz4SAH76quvGmJyyr2UI4GA8BF7AHkuFHFgnom9IqkBcSrrrLNO6NSLQIRCpAeEQGoIiECkBqUqEgLxEaisBIKA6+nTp0cGZKeddrKuKnE08GkSiBUrVtjUrVEuIUMbnuvlfEuXLjX77LOPWbRo0UraeMZ/5ZVXmgEDBkTGLh8P5pNA4C+PQBi31KxZ09x5553Wxa6cSzkSCNY7t0VHjaFKY35waSQbGnuT+zmiFBGIKCjpGSGQDgIiEOngqFqEQCIEKiOB6NOnj7n22mtjuangF0/wcpySJoGYO3eu2WOPPSI1P3r0aNOuXbtIzwY9BHlAC096y6CC33+2LFCJG47xYj4JBNpsrDgQpbgFgsU83X777aZZs2ZxXy+J58uNQJBNCUtAIS0PWOBIv4tiIU4RgYiDlp4VArkhIAKRG356WwjkhEBlIxCXXHKJ1Rri0x+1oPlfvHixDeKOU9IkEIMGDTJ9+/aN1Dx3CiBQJS2dO3c23CORqSAk49LEnQTFKvkkEIwJSw9WiPnz5ycaIgLmYYcdZrh1GvemcirlRCCwOBCDUGhCi6saZ2PcG8FFIMppJ6iv5Y6ACES5z6D6X9YIVBYC8fbbb1tf5ffeey+W5QFhGd/2JNrktAgEGnGyL0FiopSxY8ca0tQmKW+88YbNJhMWREwQeuvWrZM0kco7+SYQdBJLDCmCmcekxRGJ888/3xxzzDFJqynoe+VEIFinW265ZcEJBAkFyIZGUoM4RQQiDlp6VgjkhoAIRG746W0hkBMC5U4gFixYYLOj4B8dJhQHAdWiRQvDZWFxYh9cPWkRCLJR7bDDDpH7P2bMGHPSSSclmncyU0EOwkqublJh9Yf9XggCQR8gY+3btzf/+c9/wrqU9XeIBJpyrEiHHnqo2XrrrYseiJ6pw+VEIBgDFjfmqJDxD7T78MMPx453EYHIaRvpZSEQCwERiFhw6WEhkC4C5UogEILItAR5SCpYcFldktux0yYQXF7HzdlRS1IXpjgXqb3++uuJrDJRxxD2XKEIBP3A7e3mm2+OTODC+g6ZgEScd955NlCddZbt7oCw+tL+vdwIBOPnNvAXX3wxMRTMiZsDYimiKBuwfJBYoXr16pHbFYGIDJUeFAI5IyACkTOEqkAIJEeg3AgEvuvcTn3//fdHEgIyIVOtWjV7c+1ee+2VGLy0LBDEbOB+FbU89NBD5vTTT4/6eMVzPXv2tDn0wwrWGDLPFPPeg0ISCPDAXeupp54KgybR77Vq1TJnnXWWXbcEqONfn8TilajxgJfKkUAwDNILs/azBVODK0SBlKu4p3FxIGSufv36pkaNGhYN7lshdoVLI//888+ssHbv3t1m3opaRCCiIqXnhEDuCIhA5I6hahACiREoFwLBLdYdOnQw8+bNM7///nvi8boXydQ0cODAnOpJi0BABrAqRC24a5EPP24hexDZnsJKrpaZsPqj/F5oAgEx5TJDUrzmq6AFR7AlHWzbtm1N7969Y/vYp9G3ciUQWA2+//57g3vds88+a88CyNm2225rb7DHSrHrrrtajPkPJUG2MmvWLGshykZIICNkgYKIRCkiEFFQ0jNCIB0ERCDSwVG1CIFECJQygfjggw/M8OHDreuC/76CRIP9/y8RgMxN2Lm6laRFIFq2bGm4ITlqwc8+7j0NEAe0sFFSYfLczJkzo3YnL88VmkAwCDL99OrVy4wfPz7nmIgooGCJQEsOMb7iiiuivJLKM+VKIFIZvK+So446ysZAZSt16tSxKV0hK2FFBCIMIf0uBNJDQAQiPSxVkxCIjUApEQiyEL3yyivm5ZdfNgiQaZIGBwwaR+qPIgyEgZkWgSANKFmkohYIEMG/cQqXn0GaohQyCnEjdTFLMQgE4yWgnfsxBg8ebF577bWCQUAWLi4IjBMLk7RzIhD/Q455xhIUVkjZ+9JLL4U9ZkQgQiHSA0IgNQREIFKDUhUJgfgIFJNAIMjwUSZgF2Hts88+i6Qhjz/K/3sD15ypU6ea7bffPmkVK72XFoE4+OCDbSrZqGWLLbaw5CqOH33dunWtcBNWcLOZMWOGadCgQdijq/xOJiN81H/55Rf7G3+iZSfTVdybn4tFIOg3RJaMSnFvM48NmO8F5pPEABC4fBYRiP+hS0azU045JRRu5oa1HXb/ighEKJR6QAikhoAIRGpQqiIhEB+BQhMIghYRDu+44w4btJpGPEPYqBFiEWAJvK5Xr17Y45F/T4tAHHfcceaZZ56J3G5cIR9C0LBhw0hB55AT8t/HLQSmDhkyxNx4442rvEowNtr1M844I3K1xSQQrpPfffedvYMgzqWEkQeY4UHmlqxckK58FRGI/yFLfEPUlMhYLcGO8yRTEYHI16pVvUJgVQREILQqhEARESgkgfj8889t9qA47jq5QoMmGeHcBcnmWp/3/bQIBAHR9957b6yukSKU7E1hhcDT3Xff3aajjFK4J2LChAlRHq14hvSwjRs3tlaRTIUbfQmE33HHHSPVXQoEgo5yn0PUC/4iDSzCQ1xIF4dQRqhypUdEIP4HxzXXXGNIqBC1TJs2zey3334iEFEB03NCII8IiEDkEVxVLQTCECgUgSAQmmDhKEG8YX2O+jvZWQgeJhibOIO0S1oE4r777rNpPuMUXCpmz55tyUG2QtYabtONivvIkSNj9QXtPDgTgBxW0OZDMtCyh5VSIBCQrw022MAsX748rLup/k4cRJyg+riNi0D8DzHI2nPPPRcZQrIxPf744yIQkRHTg0IgfwiIQOQPW9UsBEIRKASBQNBFa4cVoFAFIZW4ggMPPDBvTaZFICZPnmxz1cctWFc++eQTs/baawe+igBMatL33nsvUtWQkvnz59vMQFEL6UijWiyYEwKUuXU7rJQCgSC1bpL7NsLGFvb7Aw88YDp27Bj2WOLfRSD+DzrcKTfccEPz008/RcYS96Vst5bLhSkylHpQCOSMgAhEzhCqAiGQHIFCEIi49xwkH83/3sRfeenSpZG03UnbS4tA/Pjjj4ZUkVGtBN7+8h6BoM2bN19lGMR8nHnmmZGHh7vOF198Efl5+k3MRBxiePjhh1sf/7BSCgQCy823334b1tVUf+cuA2KD8nmJnwjE/00ZsQ/EQMQt2W6xFoGIi6aeFwLJERCBSI6d3hQCOSNQCAJBCkTSsxayIIChWcT3Pl8lLQJB/44++mjz/PPPJ+oq91k0a9bMkgVu1v71118NblEjRowwf//9d+Q6Tz75ZPPYY49Ffp6gaLTlcQpWDlyC1ltvvayvFZNAICDiUgYBy1YYS7du3WzqVTTZFMZGQDmuc9ylwW3nrMMo80CbZGEKwyYO3kHPikAY8+CDD5rOnTvHDpDfZJNNDMH1mYoIRK6rU+8LgegIiEBEx0pPCoHUESgEgYgbqJjWIEeNGmXat2+fVnWr1JMmgeBuinxm3okCAvMU50Iz0uFyb0LcgpUDa0e2UkwC8cYbb4S6vuGOxQVkWFSyFcgI4yWAnGxYZLgimQApbrE4QRZImdumTRsbpxMlPiQu3v7nS4FAgAsuYhDWJUuWGPbSRhttZNPnNmnSxJIybpVOu0DkINfdu3e3LkxxS1jyAhGIuIjqeSGQHAERiOTY6U0hkDMChSAQ+AwTA1Ho241J3UoAdZz7EuIAmiaBWLFihRWq0V4Xq3A5HZfURS0Iv6yfuGXOnDlmjz32KEkCgQBIjAZWnGwFiw/3l5RjKQUC0bNnTzN06NCM8LFnsXDxTI0aNVKBGetQv379zG233ZaoPsjdvHnzzC677JLxfRGIRNDqJSGQCAERiESw6SUhkA4ChSAQ9BRfctx0EOiz+RDzLB9qAoOJY8A1hEvQIAMu+JZAX9x9CCAOixu48sorzaBBg9IBy1dLmgSCqskGc+yxx4bik5fBGGODrbmpO0ohuxPxF2FzGVQXl/mhZc5WimGBQCONX/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1npkgcgZZlUgBCIjIAIRGSo9KATSR6DQBMKNABcRRyAIAkaA5c84Be03WWteeumlrK9hxcDPOlO60zhtep9Nm0BQNzdzk/1n2bJlSbuV6D1cRtDAR/XBv+yyy8z111+fqK1Zs2ZZi1K2UmgCgZaajFJRNdQLFiyIle42EVB5eqnYBILUwu+++27k0XE2MC/cyRG1MJ+4QOGWl8Zt99x1AmkMc4cUgYg6Q3pOCOSOgAhE7hiqBiGQGIFiEYjEHfa9GDVXf7t27czo0aPTatbWkw8CQb1YIEjLWkgSsfHGGxsEy6jl4IMPtvdsJClRtPeFJhBk5enUqVPk4RD0nuTujsgN5PHBYhMIMoXFjYe65557DDe2hxVSCmMp4GZ30gynUapVq2a4gTqKe58IRBqIqw4hEA0BEYhoOOkpIZAXBMqdQJAeFn/qsIJmnQvbDjrooLBHI/+eLwJBB9DS47NN0GYhSsOGDWNphbHqcM9GkkKguEt7mun9QhMIXJfipLDt0KGDTQVajqXYBIL4F+Y3TiGQmj2R6ZJDMlvdeuutdg6zpVmN06Z7tm/fvmbAgAGRXhWBiASTHhICqSAgApEKjKpECCRDoNwJBIJIWECuQ4YgbISQddddNxlYvrfySSBoivrJGDNy5EizePHiwIBlXCpw5WJMuHggnKOFjRvcDAkLcwVzwyerFm2RijRuIfD6q6++CnVXKzSBIEsYdzZELdwvQmxNHLeaqHXn+7liEwjilohfiluIOenTp4/Zd999rTsie4I5I6aGIOkkaVnD+tC1a1dz1113RXbtE4EIQ1S/C4H0EBCBSA9L1SQEYiNQ7gTi2WeftZmLohYyHbVs2TLq41mfyzeBcI1DBsiQhDUC4RuhlaBw3I523HFHs+WWW67UT7LcEKMQx8/8mGOOMc8880wkXFzO/iQC25133mlz8IeVQhOI+vXrm9mzZ4d1a6XfhwwZYnr16hXrnVJ4uNgEIu4N6cXADIslwd5clBgnNksEohizpTarKgIiEFV15jXukkCg3AkEWVGuvvrqyFiiURw+fHjk57M9WCgCkaSzzCvuHqRbjVLIfDV+/Pgoj1qtLxr7uIVgWPoV5XbwQhOIJG41WH9woUvTLS4upkmeLzaBwELGjc4///xzku7n/R3mlXMF16W4RQQiLmJ6XggkR0AEIjl2elMI5IxAORMIMq2Q+hWtfNRCICTa/DRKKRMIxhcnMDgOgUgaQE1Of26ujpLpqdAE4swzzzRoxuMWtNMEkzdt2jTuq6HPY3lC2H7//ffNsGHDDDdkk42IC/zIPnbTTTfZm5vjlmITCPp78cUXG9KzllqpWbOmwYJHoHeSIgKRBDW9IwSSISACkQw3vSUEUkGgnAlEEleIzTffPBbhyAZyKROIRYsWWQ1vvXr1Iq2T4447zjz11FOhz5IOF6E1bowFFXMHyPHHHx/aBg8UmkDgqkLazyQFy8qll15qrrnmmiSvB75DimNIzZgxYyyJCCqQFy5KjGOBo55SIBCsTdzv0g54TjoBkNpu3bpZUpNLumcRiKQzoPeEQHwERCDiY6Y3hEBqCJQrgSAVKMGUy5cvj4UFAnVcX/dMDZQygWBeSX150UUXRcKncePGkTLjcPcD8RVxC3EaBL1GLYUmEODF/Rv8maQggHIJIDdUJ7EKeNsktuSQQw6xFoewgrvNl19+aSDGUUspEAj6imVl//33z0vwc1QsyO7Uu3dveykiN97nWkQgckVQ7wuB6AiIQETHSk8KgdQRyIVAkGf9jjvuMFyqRWYebpPmwqXDDz88kY981MHNnz/ftvHFF19EfaXiuZNPPjlWus5sDZQygaDfl19+uSHQN0qpXr26zfqULWAUwZNMVkl81wcNGmS15VFLoQkE/UKQHDx4cNQuBj4HflgybrjhBlOrVq1EdfXr188MHDgw8rvgCr5RS6kQCPr74YcfWncsBO9CFAgXsUEnnniiPUO41C6trGz0XwSiELOoNoTA/yEgAqGVIASKiEBSAkE2I9xR/vjjj8DeE5twySWXmC5dukQKmo0KwYQJEwyB0EkviRoxYoTp3Llz1OayPlfqBCJOsDMadFJhZvPlR7hGyI5b0MhjMcLVJ2opBoFA+CMbE6lwcy0bbbSRtdTgFoOWO2rh1mRIOClioxZiS7gHIWopJQJBnzlDuMOBmJ25c+cmco/zjx2iwHrbeeedravU7rvvbuMaiIHyZy2LiluU50QgoqCkZ4RAOgiIQKSDo2oRAokQSEIgcJlAyCGIOaxw4RZC+1prrRX2aNbfEXrw9SYnexL/eypHqPjkk0+sFj2NUuoE4qeffjIIsplInh+Dtm3bmrFjxwYGOWNlQriOe/cDxOSWW24xF1xwQSzIi0Eg6CCpbFu1apV4jfkHibCKFQiyHcW3njgK7jqIU9Cgx5mXUiMQ3rFyT8ukSZNsogOSI6xYscJAqrBwegtYYvEkoJzA5/XXX99suummZtddd7XuXBAHiGuUgP04WIc9KwIRhpB+FwLpISACkR6WqkkIxEYgCYFAiO/Ro0fktrgI7ayzzor8vPdBAkiffvpp065du8iCcKaG0nRfoo1SJxD0EcGdDD5RC1pz0lfi0uQK4+SeiKlTp0atpuI5BLmPPvootiBXLAJBx+PeSh0FFIRc3P1atGhh7+8IEmzBeaeddrJBznEK70CMo5ZSJhBRx1Cqz4lAlOrMqF+VEQERiMo4qxpT2SCQhECgoUWoj1q4+IxsK9WqVYv6iiELDf7RtJUk1sHfENaHTz/91HCbbVqlHAgErl7k3AfPqAWtLsHXaM25jA4f+7hCrWsrTuYlb/+KSSAIYiZAf+bMmVEhi/UcJAJMcadhT2BRw6pHQPGyZcvINqt+AAAgAElEQVRi1cXD5513XiySKAIRG+LIL4hARIZKDwqBnBEQgcgZQlUgBJIjkIRAIFzFvUsBqwX+4FEK/t9HHXWUJRBR3KSi1Jlm7INrrxwIBPhBIJYuXRoFppWeQUue1F2MikgNS1aiJG4kxSQQ9B3ccNnCJz9fBR99/gPjX3/9NXEz06ZNi5W0QAQiMdShL4pAhEKkB4RAagiIQKQGpSoSAvERSEIgWrZsaSZOnBirMWImyJ6ULcsP2u5zzz3XfPDBBzm7K3k7t+eee9qUkXEsIFEGVw4EgnE8/PDDpn379jmRgSh4eJ9hnnFdIoA1SSk2gaDP+N5379490QVzScac5B3WNFYmYgCiFhGIqEjFf04EIj5mekMIJEVABCIpcnpPCKSAQBICEdev3nWzefPmhngIbxAzdzKgpSa70pw5c1IXchFgZ8yYESsTTlRYy4VAoOEmwDSpG1JUPLzP4e8fJ07G30YpEAj6BHb33XefdekiKL3UCrFF3PcRx8ojApG/WRSByB+2qlkI+BEQgdCaEAJFRCAJgSBTDe4pSQqaaYR6UltikUAoy8VNJlsfaIfLuOrUqZOkq6HvlAuBYCC4j919992hY0rjAYJ6yaYTJetQpvZKhUC4/hGH06tXLzN+/Pi8rde42OOahsCazaoXVKcIRFykoz8vAhEdKz0pBHJFQAQiVwT1vhDIAYEkBIL0iqSnzJfgn8NwKl498MADrbBHxpt8lXIiEKTD3GKLLRIF6cbBD9KwaNEiG3eRSyk1AuHGMm/ePJulavLkybFvQc8FD/+7uCyR7pTA67hFBCIuYtGfF4GIjpWeFAK5IiACkSuCel8I5IBAEgJBcx07djSjRo3KoeX8vEpQ6imnnGL91uNqZuP2qJwIBGPDpYhg9nwV3GguvfTSyLdfZ+tHqRIIb59Hjx5tXfLI7vX999+nFvAfNj+bbbaZzYLWsGHDsEcDfxeBSARbpJdEICLBpIeEQCoIiECkAqMqEQLJEEhKIEjLWrdu3YIJTVFGV7t2bYPgucsuu0R5POdnyo1AkJ6UW4uxIOWj1KtXzxDTkkYpBwLhHSdZlMaMGWOeeOIJM336dPPzzz8b8OYSvzQsdZAz3P64Rf3GG2+MFfPgnw8RiDRWaHAdIhD5w1Y1CwE/AiIQWhNCoIgIJCUQdPntt982TZs2jXXHQD6Gym3LBGI3atTIpsUsVCk3AgEuCLht2rRJRaj14gzuaOIhKGmUciMQ3jFz5wY3J0MeuAjxs88+s6Ti888/t4kCSA2LxWLNNde0mZ6CCtmVuLtkt912s3ehnHnmmTaWJ9cb3WlLBCKNFSoCkT8UVbMQiIaACEQ0nPSUEMgLArkQCDr0/PPPm7Zt2+aUxz7JwDbffHPTtWtXw+3S2223XUGJg+tvORII+n7VVVeZAQMGJIE94zv9+/e39aZVyplARMEAqwTkgf8gGd4CsYAo8GfaqYdFIKLMTvJnZIFIjp3eFAJxERCBiIuYnhcCKSKQK4GgK2hUr776apuKNc6Nx1GGgesGwhTWBS6wa9KkidXKkgo23zEOYf0rVwKBdpy0pKRaTaMQsP7yyy+nSuIqO4FIA/ekdcgCkRS58PdEIMIx0hNCIC0ERCDSQlL1CIEECKRBIFyzCxYssMGdU6dOtZeIkaYVTSv/+YkFmlVu+4Uc1KxZ02Z1Wm+99WxcxVZbbWXvLSAdKBfQbb/99kUnC0HQliuBYCy412A1GDx4cE6kj6xL77zzjiH+Ic0iApEmmivXJQKRP2xFIPKHrWoWAn4ERCC0JoRAERFIk0AEDWP58uVm6dKl1ucbElGrVi372AYbbGD/K2TMQtowlzOBcFhgNeJiwKSB1WR14o6JtIsIRNqI/q8+EYj8YSsCkT9sVbMQEIHQGhACJYRAvglECQ019a5UBgIBKGQL6tSpkw2w5r6IqKVx48b2or58uJKJQESdhfjPiUDExyzqGyIQUZHSc0IgdwRkgcgdQ9UgBBIjIAKRGDpTWQiEQwArBBl/Pvjgg1C3pnXWWccsWbLEWpHyUUQg8oHq/9UpApE/bEUg8oetahYCfgREILQmhEARERCBSA5+ZSMQIIGbGXc5EBjNXQZBhbgVbpsmrWi+ighEvpAVgcgfssaIQOQTXdUtBFZGQARCK0IIFBEBEYjk4FdGAuHQIFPTtGnT7P0DCxcurLg3YueddzYTJ060we35LCIQ+UNXFoj8YSsCkT9sVbMQkAVCa0AIlBACIhDJJ6MyEwgvKmTTwl2JbFl77rlnXu4m8M+CCETydRn2pghEGELJfxeBSI6d3hQCcRGQBSIuYnpeCKSIgAhEcjCrCoFIjlDyN0UgkmMX9qYIRBhCyX8XgUiOnd4UAnEREIGIi5ieFwIpIiACkRxMEYjk2IW9GUYgWLfjx4/PaxxGWB/L9XfuXznmmGMydp+sXJMmTbJ3s6jEQ4B01dxbs80228R7UU8LASEQGwERiNiQ6QUhkB4CIhDJsRSBSI5d2JthBCLsff0uBISAEBAClRsBEYjKPb8aXYkjQN7/vn37SpObYJ5+//1307VrV7PJJpsEvn3VVVeZ6tWrJ6hZr+yzzz7m0EMPFRBCQAgIASEgBAIREIHQwhACQkAICAEhIASEgBAQAkIgMgIiEJGh0oNCQAgIASEgBISAEBACQkAIiEBoDQgBIVBWCAwfPtzeheDKGmusYfbdd19z/vnnG25oVik9BLjT4rnnnjOffvqpqV27tjnyyCNN69atS6+jlahHBBSPGzfOTJ061d4j0qRJk//H3nlAW1Vcb3zURMUWrMGu2LtiBwUUhAiCBVRsWFFsEUQU7KKCBUWwoiAoSEcsqCCigChWrFhiVyz8I2qMSUw0+l+/SfbL4XLvu6fd/u213nq8d2fOzHwz57G/2c0df/zxbtVVV62iVWopQkAIlAoBEYhSIa9xhYAQiIUAGWxQRjfYYAO34ooruk8//dRReG2HHXZwL730klt++eVjPVedCoPA3Xff7U4++eQlHr7MMsu44447zo0YMcItu+yyhRm4hp/6j3/8w8dVZVYz552BzK2//vo1jI6WLgSEQBoIiECkgaKeIQSEQNEQMALx4osvut12280tWrTIf6fY2ujRo90xxxzj50I6zOWWW86hrGYT0mnymSmw/Ex7BEKC8kXxtt/85jdLdefZZIFaYYUV3CqrrLLU52TX+vHHH/1tL22Cwm3w3/72N4eSx+eQoKAwD+YUnPcvv/zib5Ftfplzt/4//fSTwyKTOd7333/v6LPGGmsUbZ9sICxGX3/9tTviiCPcSiut5Pr16+fuuusu/zG/X3PNNYs+p2ofkPMFaevWrZsn1pCGww8/3J9rsD/llFOqHQKtTwgIgQIjIAJRYID1eCEgBNJFIJNA8PSWLVu62bNnu2HDhtXddqO4m1UicwYo77jSNGnSxJGylOJe3Ngee+yxXtE94YQT3DfffONvasnJv91229U9YsyYMe7cc8/1xAXp1KmTu+eee3zGp48++sideOKJfi4I5OPGG290p59+uv/3M88843r06OEtJSYDBgzwz8NygovPVltt5dZaay3/fCM3zBUCABEgcxdEgCxU3377rWvYsKGDYPTs2dMNGTLEPf/8826PPfbwj6eKNWt64YUX/M/UFnj44YfdTjvtlO6mRHja66+/Xjc+aySL1ldffeXdbbAsQcy4Ke/bt6/bZZddPJGCsJFVi/Zkh2KPjExBJIcOHerd18DaCJTVU7j99tv9Xm6++eb+GdQJQObNm+duvvlmd/DBB7sjjzzS/+6TTz5xF154odtrr73c2Wef7Unbu+++67CigCtChiqwrqQ6DZwPzjeEjTPC2iC4Tz/9tLvzzjvdZ5995s9Rly5d6ogea50zZ46799573dprr+3PKN8RzuE111zj3xssSS1atPC/592YOnWq34dGjRr53z300ENu3LhxHmOwZi6cR4gM2PKe4tJ26qmnesIuEQJCoDIQEIGojH3SLIWAEPgvAkYgnnrqKU8AUOzatGnjGjdu7BVwUyxRPCEQKKyZgoWA238U6VdffdV9/vnnXmlFicLywHcULG5yN9poI69YIuPHj/dK1qabburT786cOdPdd999bsstt3Rvv/22u+GGG7wS1blzZ/fdd995RQqF6Y033nDbb7+9a9q0qScZfA5huOWWW/ytMEpX+/bt/VxQmrmVR1kOroXxUWiZH59jbbAbfOYAUUCefPJJt99++znWiJLLGq688kpPPPr37++VcdbDuoolkB0IEPO/7rrrvBWC8T/44ANPrFDKFyxYUJd2F4UfeeWVV9zOO+/s9xilHkIFnlibIHc8j33HjS2IM32JiYEgQMZoy/NZO6QKMjFo0CCvFHNTD/FERo0a5bp27er23ntvTyzZAxRhyCGKLmswgsOYuaxbxcK1vnGYK7gjnG/OH7+bP3++23HHHT3pPemkk/x7wB5wXmgP2b3tttt8P1sf3y+++GK/b8hNN93kSRSy//77+/cAgUzff//9S5BYziXnE6IBGQG3jTfe2K222mqe7Nl7xj6z3xIhIAQqAwERiMrYJ81SCAiB/yJgBMLck1CKcANCoefW2gSlZ9ttt60LuEYRtPiIXATCFHAsGtyyQiQQuymHKKCAvvPOO95SgBJvz0QxWnfddb2Sa5YDyACk4LXXXvNKG0o87c0t6qKLLvJK/bXXXuvOP//8WASCtWyxxRZ+LjZ/CAQKHooe5AHlD7HfoSgb4SjGwcIiAolC4UdJxbUG8mTYPf74415pt7odKLYouOZuAynC8gBRpC0kpHfv3g4SiQKLRWLChAnu6quv9hYELBqQBogJRAC8ufXec8893RlnnOFuvfXWUAQCcjd27Fh/e24EgnliQfr444+9IlyuAgno1auXnx7rgCCDHecWef/99/05hcjxLmGFYD0QDfYqeLax2nDOvvjiC7+HWDPAFDJFO4hZWAKB9Q/iyDx4xuLFi71lA6JH4LdECAiBykBABKIy9kmzFAJCIINA4FuPEoIbD4oSN/somLgcIZm3wyhJW2+9tVf+UHiyWSDoB3GwTDWtW7f2t6soY9zMouSg8EAMzDpg7khYP1DkuWXl5pubVW69zzzzTK+sGmlAoSWLFBaKl19+2bvSmJJvFgieDfkxQaFDMi0QuJC0a9fOExoUadxFzALRtm1brzBiLbE4gy+//NLfRhthKdahuvTSS73CChFjfiiuYIvLkuECEcSygFLK3uJ6NHDgQL+33Gpzu43rDdhye80+4A42cuRIN3nyZO8GAzHBJWfw4MH+s3333dfffCM8nz0064JZINjLjh07+jZYq6ZMmVLXxvBBAUfpRVnu3r273zOzjhQLw6jj4H4EjsyZc8C5Xm+99TzpggibgKMRAyxyWHRYK5YucEYga9dff72bNWuWdzMCM1yhIGsQC6xcxLeYBYIYCwvUZu84v2aBsHGZD6SFfWFcyDrvskQICIHKQEAEojL2SbMUAkIgg0BYEDW/RrHh1p3YABQiIxDcnOJ/jYKDEotSxa1/nz59chIIFCcLjDYlHB97fLSJRUDxP/TQQ5fKHoQbDEoQCi234dyCQwiwPKAoo1CZgoWSxu9Rqt98882lCESuzc4kEFgRCBznNh9/dlysjEBAKFAWuXXn9jkoKOUo0qUQsyYwNu40KKMQKJR+2zublxEIXMPOO+88r8Si7KL8Q5rAkxt0LA+4s2FxgNBhceF32QQXNKwKRiCytTGSwW05wceQUrtlt/blTiCC62IdnD8UdNbD+QR70rpy/oJiBAIyZ3EenGX+zR5gycPSh/schIT3ASLAGbPznQ1TIxAQRMge7y/kwUQEohRvo8YUAvEREIGIj516CgEhUAIEsgVRYyXgRpubdhQbIxDBGAiCh7lp5sYeRTuXBYLbV5QolC5u77k1xz0JBQqFiVt8a1Pf8vHJJ65h2rRp7pxzzvE36Si73P6+9dZb3oJBADW3uJkWiLAxENze474DieD7pEmT6ggEcRbczBPsesEFF5Rgp7IPCX7giBD7gXsTyiduMU888YQPcr7qqqvc5ZdfXmeBMFcvlE72hsBrCABxDtyEY3nCuoRlgxt3rBRYIFCQIXTZxAgEe4T7GMJNPcTDCIQR03322cdbQbBAofzSrpIIBGtr3ry5J5nUTMGdi/cASxjxCYcddph3A8RqZwSCM06sCP1ICkCMAoHquJ1h+SLmh3NKvAqWNAicEQgsH9tss43HlL2cMWNGnQXitNNO81Yi9hdCgtsa44pAlM0rqokIgVAIiECEgkmNhIAQKBcEjEBwC4rPNtYFfP25BUVpJpuPEQiUIYKacUFBicb1BP93AmVzEQgUWYJFISXc1KLs4vaDdOjQwSu9ZJPBrQNlittZlMvhw4d7ZR2lC5KArz/j4Np0xRVXePcansXXo48+6l2cjjrqKO96FZdAbLLJJl55w/LCzXKQQDBP5gtGKNTcHBODgVWCGINiBVGT0erAAw/0mHDjTPwFSj+CkopVBcxQOHEhYq8geuBvFghbmwWN4zPPvkMWCAhHsQUDCATEj/3CvQ0FFyUZdzAsCNy2cxPPV5ggavBkbMgZVguei2UHy1E5EwiyfUFceVcgBsRrEMfBmYRYsXZSH3N2jAwbwTYCgYUCiw77R72Os846y8eksD9YeDizti9Y9nAXCxNEzVlgbrwzWPJ4J0kuIAJRLn9hNQ8hEA4BEYhwOKmVEBACZYIAihCKvYkpjyhL3HyaoNxbYDG/46YTNyd83FGk8O/mVhUlyrIw0Y7bZ25oUXZRagjmNR95+hFgbXEUtEdp5dYclxqIB242KOr2GUGpKFj4jqO4o0CjzDI/FK4HHnjAK2RYIvAVx7WJm26IicVZ0BZFm/Xgc24xDdwMk50Iof4FZInfcWuMYPVA6QsWFOP2HgUTpb0YYnEkwbGwnDBfFFMLdudGG9cxiAFzQ7ElWJo1sB5qGaC8IqaEkj4UKwG/J8iZZ3Ejzr4R74BbWabrEXEiEKswBAI3HuJaIHuQNUgqgfL8vpwJBCQRq0zm2sGVs8gaILuQcDCDNIM7Z5mzBfZYDXgGFgQsQKbocyaxIkHiIOXsEeQK17AwBAKiQhVySy2LSxPkj3dGMRDFeCM1hhBIBwERiHRw1FOEgBAIgQAKMDfEKAvc4nLLiRtKIQRF29KBovRkVt9lHiiypJIMEgiUbZQpMsJwK25KfHCOfG4pSCEPwWJxKG2sDaWT/pmF5FCY6MutOLfDPAsSZJmbICnMKzguCjIEwp6VrQ0KGc+yAHCbL0QIKwfj4pJVimJykDbiQMAcVyOCoS3DFfNkfSj0ZKtCaeXWG1ciSCEBtrghsZekXUVYC+25AbcaHViAIF24I1ktCEgJpBI3NCw/KLm48KA0YxmCcGFRMMLF3pN6l5t3xkb4He42WD8skB6XMYhNJtaFOMdxn4nVgdgYSA8EAWsY6womF4BsUuOCM4GVjFgPcMbN6MMPP/S4s1dW/wHXI84sz0IgUvyOnyEnc+fO9W5o7JMFYEO0IMlY7XBzQkgugNWQcw6J4Tn0NVeyuGtWPyEgBIqHgAhE8bDWSEJgCQQIDCUlKEohCgoBupmCDzv/IaM84kdvfsWVCCW+1pAFFDKUbNbEjXPwdrxU68okENmqS5dqbhpXCAgBISAEhEC5ISACUW47ovnUBAKkMAxWXeWGD7eA4K1zMNgUUHCPodZBJQq1DsiCxG04bifchOJOBCGyysClXJcIRCnR19hCQAgIASFQaQiIQFTajmm+VYGAEQhuunG3wPcXdwvcO0wgDJdddpnP5IP7By4GKOGVJrgtmc8+WXSskFU5rQP3H9xncO/AZaacKwyXE26aixAQAkJACNQmAiIQtbnvWnWJETACgdsSwYz4HAfTbeIrboGNZPuh8JcRCG7xCT4lFSkZaLBa4H9MIC45/03wTSYAGN9tgiZxHyJdI9lPCHzE9xi/ZOIR8PeGzBBgivAsXKdwrSJ4lPllCv7L+DbjgoS/OkGu5ITH95nnQX5owxzxvccvmvEefPBB/3uCa/mSCAEhIASEgBAQApWFgAhEZe2XZlslCAQJBMG6KO9k3iG4low7BBSSFpFMNVglcF0yAkENAeobkD8fxZz+KPsECRuhINMPOfB5Lll6CKgk4JOMQ1gxSMFIKk0CJAlIJaA1WEPBipCRwYcsQtmKjkFcCFollzvEg0BUqtFSKIygVTK3kMHFioDxDDK5mNCfCs8UaJMIASEgBISAEBAClYOACETl7JVmWkUIBAkEWU/IkU9ANakTuZVH+SfoGEX89ttvX4JAkIGHzCaWvhNYIBTkuIdAQAQsCPjZZ5/1yj9WCxT7Aw44IDKBOOWUUzzyZMrBYoLFgvlbBhqKrEFeLH6DeVMhmbEouHXGGWf4NdCXjDhkzsE60r17d5/RBfctvkuEgBAQAkJACAiBykBABKIy9kmzrDIEMgkEKQ179uzpLQJYCAiqxu3oiy++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BOxPVgx999FE/FQpHbbjhhn7uixcvrnO5KslmaFAhIASEgBAQAkIgEgIiEJHgUmMhkA4C2QiEEQNG2HnnnX2cA5JJILjN51a/Q4cOPqMR1WRR2HkmBKJx48auUaNGPrbgkEMOcUcddZSvjDxr1iwfk2AEglgEajKQ8YlMTxAXrB8I1gIq9RJEXZ8Lk60DSwLVjskcRfzGuHHj6ggEMRMEiDMO1goyRZGi9uGHH3adO3d2EyZMUNrUdI5VVTwFaxxB/ZBT4nqs0nRVLE6LEAJCQAhUCQIiEFWykVpGZSGQjUCgaGM5ICsSMQ8o2dkIBGRgt9128+2MKDRp0sRbL6yWxOuvv+4VeAK0TSAcZEsiXSwpXMPIsGHDvKUDyRVETRYmMi0hVNXeZZddfDzGjjvu6GMgEFyxLrjgAv8ME4LFqW+BFUIiBAwBCASxMcTWvPrqq74uh0QICAEhIATKCwERiPLaD82mRhAg8BlrAEpSu3bt6lYNCfjss8+8RQFlHKG2wvTp0/3NPS5CCNaFyZMnux9//NF17NjRoXQ9//zz3uJg/SAkU6ZM8S5CpGJt2bKlW3bZZb0lgGxPjJ1PICEEZSO0x2pAxiRckqzYGr+fOXOme+ONN3zsBUTlqaee8rEY++yzT90QpJKdNm2aJxGQC+ZTDsL8FyxY4GM4sPywLvCEhLEGMmSZQIzYH/pgbQHXTGGdWGOIPYFMgRfYZApWG/oTeE7VcQrsGdaMjwWK2BAsSrUkWB5wwwPjOXPm+CxiEIpswlmCjHPmLStYsB17mhkDxO94XrBYIC6DwedUQiFB/oZwicBcwYt3Oy354Ycf/N8WLEGZ2GfD9Oeff/bxTIYbc+PfwTllw90SMPAZa8jcK57LZ3xnHg0aNEhriXqOEBACCREQgUgIoLoLASFQ2QigLKF8ouhDtiANBHavs846bptttvGZrlBgIHoQr6DgHjZmzJi6X1k2LfsFbmGQq2DKXfvMUtgS+wJZGDt2rOvSpYtXnLH8UB8D5ZlUvLUgkLPzzz/fFycMCiSKgoYUMzRyDHHA3Q5rGkQZadOmjceN2BqEYogUOCQjGP9GINQUUzzuuOPcvffe6y10WMboZwKxpVCjkfVyxJ7LA9wYSaiAbLbZZu7uu+/2tWP69+9ft97g3Dnj1I2BGGcK2d9wW+T8U3DSzjQKPS6GXFJABgYNGuQTJmB1vP766/1jHnvsMf9ucHkBvmRVg1wjlgVu4MCB3k3y0EMP9YUsESq/Y92kNg1CVjaef9JJJ/mxsKZiabX9pc22227r9719+/ZyeyzHg6k51RQCIhA1td1arBAQApkIhCEQKDFYAnr16uVOPPFEX28DxR9FlhtzlB8sQBAFlFyUMZQoSAAEAEsMVgWUK25qCY6HqKAk0SdIIPg3LmlIrRAIcEA5NKsMyiUCKXjmmWe8IopVzshFq1atvHscCQL4PfE977zzjlcqrRo6SjExN0F3QPaF7GYooAT7T5w40e8nP2MBmjRpkt+Ttm3bemtZOcrIkSP9nLmN79SpkycR5ipIKmU+R2GH9GJFQBnnrPF9iy22cCQ7wOLCzT7ug3wRDzV8+HBv5USh79q1q4+PgkxwvrGMck4pZgmZM8IBPpCvbt26eYsilkcsahtssIGHjr6QaCx7WOFwScP6iAUVd03mgCsjlg7cK7GO3nzzzZ4cQZKIkcKKR0FN9nXAgAE+bTXxWaxFIgSEQOkQEIEoHfYaWQgIgTJAIAyBYJrmRmFT5jYVhfbFF1/0N6VUBuffxINwS4tAGsyNw25muS0mjsUEsmAEgptciAo3wbVEIA466CAfD4OCyE01N98WA7HRRht5hRTl8uuvv/ZZvyBpkDd+pnAie0M7XMEgEyi/YQgEyihfFofDGCjbmXtUBsfUT4F1QkyxnJDdDCIFTlhRsAhgwRo9erRfEwQJggEx43wFXQ5pj7WMavEkVYC4kYyB5x155JE+CQLywQcf+JTR9rs4BGLu3Lk+Axvn3KwNlnHuuuuu8/uNPP30076aPe8LhJ35QyDMysc6IRq4molAlMuJ1DxqGQERiFrefVppow4AACAASURBVK1dCAgBr5ShsKJgoYRxo407CMqsuTABE7EPuL5QHRxiQIpcyAeF80iji6LG7TWpalGYMiUMgYCQcPPKbSxkolYsECj/4ItyyI11ZhA1FgFihshUhjWH2BFLE2w4W8Vzc68xAoG1hy8ExZsbe7NA2O+GDh3qb87ZV6qmE8tDLEu5CZYDlGgsC8Q/WMwMKZw5gxAh2iDEK+F6RBYrslkFBUvajTfe6MkDpAAhacNll13mXfesECVEBJcnO4dGICBxJHBAsAzwLmSzQDA2leqJb8CVj3ginkl/9hrrHM+294tzgEAEsTxBILA0QGz4mXXgJsW6KiFOpdzOj+YjBNJEQAQiTTT1LCEgBCoSAXMLyZy8EQhuunG5gGjgwoGigwIGecgkEKTWRcGJSiBQarmFx23kzDPP9C41tUIgIA3cOqMYg3EmgYBM4WsP5rjZNGvWbIm6ImBtBQvBb/DgwXUWiGwH0ggEhO3oo4/240L6mAduTeVKICywGZIQrDLPzT5WMMSSI0QlEMSfQKA5d7gZBQVscJsyApEN02wEYocddqhLrjB+/Hi/d7gtYTXCvcnenUwCAZnDbQoCwVyOOOII7zYIsYfgQEZ4NyVCQAiUDgERiNJhr5GFgBAoIwTIxEQgLzebuImgvBuBIHgaf3yUKJQYxJRaU4L2339/7wNOkT8K/CH4m+OShFKczwJBe8Yk8xC+7LVEIPBzxz/ebpeDBGLrrbf2+8BNNkokwedYFFAk+R237lgO8NHHhYx4AKwTYVyYsGZws81z7fab/S9XAoHbFso3li/OK1YvhPMG6SSWgaBnJCqBsDo0EKr77rsv65sZx4UJZZ8Aa6xGxEFAcLBwYGXAVQr3KIT95xwgEKVMFyZ+zxpZK7VwsDhJhIAQKB0CIhClw14jCwEhUKYIZGZhggigxKK0crsNaeA2HDECgTsGiitKHi4XkAbS71pQbz4CQbYhbl0hDvh41xKBsOxVEDey7EDUUDRRFrHK8IV/PH76CDER3FITpI4CCvYES0MucFHCZSYMgeDWnGeSdYgbfFyZiGEpVwIBJswZkgkexDCw3u7du3vXJVzoLO1wVAKBSxG44tLHflB/A2sBpIy0zRCAOASCBAO4V+FmBSnA+gPOEADIEC5jxLSQKQt3KeIicEOzIGrc13AnhFQce+yxnlxDkiBLEiEgBEqHgAhE6bDXyEJACJQpAvjKE/SJ/zXWB264SS+JHz4EgXSYZJ4hRSiuNVYPwmInyDKDUgTpIJsPN+r2TPpiqTAhGBvlisw5dhuL/z0pOXH5IDNQLYilUw0WP2TdBDWjLKNQ8m8EokXAMBYIxKwGEA27le/Zs6dXhPHrx+0MobI6pMPSiUIeuB2H5CFYO7BooExTy6McBUUaywmZqlD2ESq9Q6Bw3zIhFgdlnVv9+fPnL7EUsEZRJ+VrsKjknXfe6eMiiPMxIV4BxR/rGO0hLWSyAlsEawWKPSSD94N4CIuhsAxllv0KdyTLsEU6Xd4d1oOQVQrXP8gcgdQ8CysfMRMmkGwIFJYLFaAsx9OpOdUSAiIQtbTbWqsQEAJCoIwRgKgtXLjQ12Dgtp0YBfzvcymLWHUgEVgMLFA6uDziBIhryPwdyqplx0JBJQUswckovijlfGHNKGeB5HAbj7UFUppNyCqVq/haNmzsGewBJAI8sAoFA5ZzYQpeZHNCINngGyxCR4wLPwf3kna4DSJY3DKL1lmBP9bB/ljQeDnvi+YmBGoFARGIWtlprVMICAEhUAEIQCIyg6grYNqaohAQAkKgphAQgaip7dZihYAQEALljYAIRHnvj2YnBISAEAABEQidAyFQJATwL8Z3WRIdAVwZLENLtt7EFOAiUWwhvSvZcAi6JuCUOeCWwb+Dvtu4YOCSYz78/o/vMsvUpSzF9YNbd3O3wV2DKssEmfJVCH9v6giQOcry+Rcbu/rGI4gczIhJIJZEIgSEgBAQAuWFgAhEee2HZlPFCNx8880+M4wkOgKkeNx5551zdiQYlurDhRKCmsn0QwAoqSjJAESQLf7g3JgXSiAWPB//cogEWaAgGXyh+BPgSpYbPiODDsQDn3hiAgisrU+oMoyvP77nUYQMQJAPSTQE2EcI26qrrlp/x19/dR/OftKTUEk0BJZxzm22b0u3XJnHr0RblVoLgfJEQASiPPdFs6pCBEQg4m9qsQkEmWEgDGRgImUkBKKQRCE+Mtl7Ys2AdJDFiQxGpJdt2rRpXZArveISiNGjR3uyIomGAAHfZIiyjF25ev/673+73qee4r74x38qSkvCI7Dyr7+4wYMGuZUarRu+k1oKASEQCwERiFiwqZMQiI6ACER0zKxHsQgEKShJI0mKS9ySqklQ+lkbVZzJkCMCUdzdFYEoPN4iEIXHWCMIAUNABEJnQQgUCQERiPhAF5pA4JLTr18/N2jQIB+rUM0COerVq5d3wYrjwiQLRLzTIQIRD7covUQgoqCltkIgGQIiEMnwU28hEBoBEYjQUC3VsJAEYtSoUb64mBW0ij/Lyuk5duxYXx1YBKJ4eyYCUXisRSAKj7FGEAKyQOgMCIEiIyACER/wQhAICEOHDh3czJkzq97qkIk8FX1nzZrlMxxFDaKWBSLeORaBiIdblF4iEFHQUlshkAwBWSCS4afeQiA0AiIQoaEquAXi/fffd23btvWVfGtVBgwY4A499FARiCIdABGIwgMtAlF4jDWCEJAFQmdACBQZARGI+ICnaYF48cUXXbt27Rw1HGpZDjzwQB/zUekWCNKdfvXVV27RokV+T7/55htfj4OsWdTi4HOyUvGFNGjQwKdS5Yu6HFhh+E5K3NVWW81nryqEVDKBAEcwpR4LuIGT1TQxbK32CTFEtPvhhx98mmP+Tc0TapnQFrxJT1wIEYEoBKp6phDIjoAsEDoZQqBICIhAxAc6LQLx9ttvu1133dUXKat1oVbE9OnTK45AoJi+/vrrvh7Hm2++6d555x0fy5FUUHL5QrlFQbYiftTZ2HzzzX1hv80228ytt956sYaqJAKB0g/Rou4I9Ua23HJLt8UWW/j0vWTwiiq4C3777bee4JHd7K9//auvJfL99997kkHxRf7N72jL2HFEBCIOauojBOIhIAIRDzf1EgKRERCBiAxZXYc0CMTChQvdpptumoqyGX8l5dMTJe2VV16pCALBrTYpdidNmuQeeuihktXkgGBQDO6Pf/yjJxlRpBIIBFabtdde23Xq1MkT7VLIW2+95UaOHOm+++47T+iiiAhEFLTUVggkQ0AEIhl+6i0EQiNQTgSCG1u7+eP2L5i6lBtYXA1++9vf+ttYvnDriHPzGBqcPA2TEghuVHfYYQf33nvvpTWlin8OyhkWmXJ3YWLvhg0b5iZPnlw2we7cxg8dOjSSglvOBALigGvSFVdckb9SdpFO/vXXX+/f1ygkQgSiSJujYYSAc04EQsdACBQJgXIgECgK1AG45pprPIHg58wKy+bKAWGwf3Pbetddd7lDDjmkSGgtOUxSAnHppZe6K6+8siRzL9dB2V9whVhFkWJmYcLt5bTTTivLon7U0jjooINCQ1euBIILhL59+3oXpSjKeuiFx2xI3MUxxxzjfve734V+gghEaKjUUAgkRkAEIjGEeoAQCIdAqQkEt80HHHCA+/zzz8NNOKMVCucnn3zi/aCLLUkIBH332GMPH0wr+R8C7Odzzz3n60FEkWIRiI8//tidffbZPhi3HAXLzR133BF6auVIILA89u/f36211lqh11HMhhdddFGkZAciEMXcHY1V6wiIQNT6CdD6i4ZAKQkE5GHfffd1ixcvTrRelEduBYstSQgE8x0zZkyxp1wR4z3zzDOuadOmkeZaDAJBQO2xxx7rg23LVQgwHj9+fOjplSOBuPjii92GG24Yeg3Fbnjrrbf6gPmwIgIRFim1EwLJERCBSI6hniAEQiFQSgLRpUuXSMpOrgXdeOONrmfPnqHWm2ajuASCrC8oSLVUZToK7uVIIMiQddxxxyUmu1FwiNO2YcOGbsqUKaG7lhOBwG3ppJNO8pcK5SwjRozwVrKwIgIRFim1EwLJERCBSI6hniAEQiFQSgLBLfO8efPyzpOAaWIigkHVwU64O+AvXWyJSyDuueced8IJJxR7uhUzXjkSiHvvvdehOJa7EBf04IMPhp5mOREI0tL27t079NxL1RDL4ezZs0MPLwIRGio1FAKJERCBSAyhHiAEwiFQSgLxwAMPuMMOO2wpYrDyyiu7Jk2a+LSNe+21l6M2AIW4Tj755Kw3f0OGDPF+6cWWuAQCJWngwIHFnm7FjFduBII6AJzTzMD+cgSUrEWklA0r5UIgKAhHbMHWW28dduolazd27Fg3a9as0OOLQISGSg2FQGIERCASQ6gHCIFwCJSSQDDD4cOHu8suu8wHpUIcIA1kJsqW5eTZZ591zZo1W2phTz31lGvZsmW4BafYKi6BIC3l5ZdfnuJMqutR5UYgKAxXCoIaZ1crlUDw/t93331xllz0PiIQRYdcAwqB0AiIQISGSg2FQDIESk0gmL2lbSUDT311HXAdyAyWxr1p0aJFvkJvsSUugYAI7bPPPmVTP6DYuOUbTwQiH0K5P69UAkE8EK59lSAiEJWwS5pjrSIgAlGrO691Fx2BciAQYRa9YMEC16JFi6WCWEmFShxFKQrKxSUQxHKQq//RRx8Ns/Saa1NuBILaJNQaodBhuUulEggK851zzjlul112KQjEEBTcIJF11103UW0JEYiCbJEeKgRSQUAEIhUY9RAhkB+BcicQ1Hg466yz3LRp05ZS4AgYJS//6quvnn+hBWgRl0AwlXfffdftuOOOjswzpZAGDRp4t69dd93Vbbfddj7nPl9U915hhRV8xW/+TeEs3Ev+/Oc/e6KGexmF1Aop5UYgWOtLL72UOMCXgmi///3vfVwPe0/GJBR+w5txUKQ587j2ffrpp5FhrlQCwUJXWWUVHxuUpHAcmBFEvnDhQp/ljC/iK7ByYq1EIIJrr72269ixo2vVqlVkjEUgIkOmDkKgaAiIQBQNag1U6wiUI4Hghp4sJ8OGDXPjxo3zSmymoAyQGefoo48u2RYmIRBM+rbbbnNnnnlmUeZPfMnBBx/si/Zhtdlmm21iKWooZN26dfP+6rmyYiVZEMojKTKZYxQpdB0IziB7BfGLKiuttJI79NBDPWHbbLPNQuEOaTv88MMjp/oldojkBGGlXIKomS9KPilcu3btGnb6vh0knAuGp59+2n3xxReeiIQR+v3xj3+MbPUYNWqUmzt3bpghfBsFUYeGSg2FQGIERCASQ6gHCIFwCJQDgUAR/dOf/uRee+01N2fOHJ9FhhvEXAoqSmaPHj0c9R9KKUkJBLUFuP3/6KOPCrIMcNppp518bn1qGHDjnZZQKZpb+bQFV7SXX37Z7bzzzpEeXWgCwWQoJAeWuMLkI09g37hxY0/YOnfuXHf7HWVR999/v+P9jCLEAk2aNCl0l3IiEEyaiwGK9WGlyeeWiKUGq9iMGTN823zts4FC4T2salFk6NChbv78+aG7iECEhkoNhUBiBEQgEkOoBwiBcAiUmkC88cYbPsNN2LzquGjgj471odSSlEAwf9JB7rfffqkuZfnll3co+ChGaT/bJsq8999//7yKdNSFoQQS7xI1nWcxCIStZfr06b4A4meffeatY5AJCANzRyHdcsstPWnYfvvtoy5/ifa4Mx144IGRMN5kk00i1asoNwIBAOBJ3Mlpp53mUzjzznOmcUWiCjiXC1hZmHtYa0OujcBV75Zbbom0T1dffXUk9zIRiEjwqrEQSISACEQi+NRZCIRHoJQEAiUUH+Qo+fXxb+7QoUMoN5DwKMRrmQaBQFlq166dt76QTSoKFpmzRtECT1y/ipGVCjeod955Jx54OXqxhhdffNFttdVWkZ5bTAJhE/vpp598vAIxIRAHqovHuQXPtVDISZs2bSKdifbt27vzzjsvNHblSCCCkwcD6nAQt0DcDucjTeF9u+uuuyI9Ele2KAH1IhCR4FVjIZAIARGIRPCpsxAIj0ApCQS1EKiJEEVQtAlALQdJg0DYOlBkyMrUpUsXf/saRRo1auTjKQgKtUDRKP3jtiX+hIDSNGXTTTd1jz32WEUQiDTXne1ZH374oTvllFNCWyCwgowcOdJttNFGoadW7gQi9EJiNoSQRCnq+MEHH/i6NcQUhRURiLBIqZ0QSI6ACERyDPUEIRAKgVISiK+++spnASLwMSgowfjrb7DBBu6tt95y3PSaEPQ4ePDgUGsrdKM0CYTNFfLwyiuvuBtuuMFNnTp1qZtObrgJyoVoHH/88W7zzTf3t99p3nyHxa1v377ummuuCds8VDsqPvfv37/mCQQ370cddZTPfhVWeF8I8I0itUwgIO1Y7HiXwsr111/v3n///bDNfTsRiEhwqbEQSISACEQi+NRZCIRHoJQEglninvDCCy94/2ZuA9dbbz23/vrr17kqLF682Ke+tExMKMoEiZLVptRSCAIRXBNZYiBZBFsjrJ0sO7gnFdPSkAvnQhAILFJHHnlkTRMI3NpGjBgRmQxYsHyU96KWCQTku1evXqHJN/vSvXv3KPCKQERGSx2EQDIERCCS4afeQiA0AqUmEGEmim85gZMmBIrie0/+/FJKoQlEKdcWZmyy5ZDONS2BIJFRBwJZCTEQaa07+ByINEG9uHFFEYg37ksEBUeRWiQQWDQpWHfqqadG+huC5fPNN98MTThsH2SBiHIi1VYIJENABCIZfuotBEIjUO4EgmBFbt1RrILCvCkwV0qpZQKB+wdB1KTfTUuaNGniJkyY4N22apFAUP/i1ltvXYIsh8GW2IeLL77YZ8WKKrVEILAgQLCwXrZu3ToSVKTu7dOnT6zkDSIQkaBWYyGQCAERiETwqbMQCI9AuRMI8q0TJ5Ep1DUodSrXWiYQ1CggVWm+egjhT6JzZFIi/3+tEQjqgPAecp7i4Nm8efPIyQhsX2qBQBim1Fzh0iGq+x9kmZSyceOMRCCi/BVQWyGQDAERiGT4qbcQCI1AsQgE/vynn366u+eee3w13ksvvdQdccQROV0u+E//9ddf9xWJ6ZspBDNGSVcZGpAIDWuVQFCfAGWMjDRpyW9+8xt/804F5logEJxv4nsohkgxtLhCQD2B02ussUasR1QzgQBjvnCBvOSSS2JZDwCVKtcQZiw9cUQEIg5q6iME4iEgAhEPN/USApERKBaBuP32290ZZ5yxxPzwQaaqazYhWPHOO+/MeiOLGwLZaXBtKqXUKoHAIhSlEm+YPbrwwgsdBbogJdVOIFDaSWFMHE8ci0MQT9L34koWV6qVQEBEqWZOxfqocSFBLKnzQUHGqFaL4DNEIOKeTvUTAtEREIGIjpl6CIFYCBSLQEAIMsnCiiuu6IMSsUiYYJlAKeJ2Npf069fP3yiWWmqNQGAJwsUorqtNrv3iZvfLL7/02baqmUA8/PDDPsaDzFpRCpHlwo2UxlRlj3szznOriUDgavT11197d6O999478QUDBQJ79uwZKdA6216JQJT6L7XGryUERCBqabe11pIiUCwCkc0CwcIpHIZSCmF4+eWX6yUOtCf2gcqxpc7AxFxqiUBQmwKXs6g58MMcbm54CQJGqolAkH73qaeecrNnz3Zvv/22++tf/xoGjlBtUJCT3oxXA4HAnQ5i26JFC7fvvvu6rbfeOnasQhB4yAiXFBCSpCICkRRB9RcC4REQgQiPlVoKgUQIFItAUCyOQldxXTYIYMTNha8GDRokWnNanWuBQEDsqM0AAUzj1jwTe4rgcTbMRaSSCQSZwqiUzhfuSZlFENM6d40bN3bDhg1LZHmwuVSaBQLCQLFFsnQRh2NfSVyMsu0L5x3SnMS6Y88VgUjr5Os5QiA/AiIQ+TFSCyGQCgLFIhBM9tprr/W3esHK0vUtgv+8KZpGtdjzzz/fkeaznKSaCQSF+8aNG+cuuOAC9/nnnxcEdnzTqXfA/ppUEoGADDNfLGekYMUdrxAkKwg+hIvYoLTif8qdQIAxlhwCoTfeeGP/N2D33XcvyHnkoewfhSqpR0JgfxoiApEGinqGEAiHgAhEOJzUSggkRqCYBILJ4s4Bkfjwww/9TaIJLknERKy11lr+q1mzZm6//fbzgZDlKtVIIHDdICsQVY3TrPGQbQ+pOA1JCUolEAhuwZ9//nl39913u08//TS2VS3KuV5llVX8u4AL35Zbbhmla71ty5VAQGBXXnllt+OOO3rXOarUF1IgKm+88YZ3pYOckd0qLRGBSAtJPUcI5EdABCI/RmohBFJBoNgEIpVJl8lDqolAQByIbzj88MN9+txCC244jJfpIlLuBGLRokXunHPOcXwvlqy99truqquucj/++KNXqNOUciQQnEWCw9u3b5/mUnM+i/GoKfPkk096MpgmeWBQEYiibKMGEQIeAREIHQQhUCQERCDiA10tBIIYBG55n3322aLcpuOvjtvPTjvttBT45UwgmBsZfrgdL5ZgmZs8ebJ3+2vYsGHqw5YbgVh++eXdoEGDUnMfCgPYmDFj3KxZs/y+puW2FBxXBCLMLqiNEEgHARGIdHDUU4RAXgREIPJClLNBpRMICMPZZ5/tffezFeuLj0z9PTlzVATOJuVKIEjpiXWmmOQBfAjmJbNQoaScCARB6JyNQhClXPhR54G4rEImZhCBKNTp1XOFwNIIiEDoVAiBIiEgAhEf6EokEASJUotg4MCB3lWp2ArxMccc40aOHJnzprdcCcTw4cPd6NGj4x+WGD1x76ICciEV6nIiEGRWOvfcc2MgFb8L8T6cx0KKCEQh0dWzhcCSCIhA6EQIgSIhIAIRH+hKIhDMFSX4wQcfdJ999ln8RSfouckmm7gXX3zRB8nnknIlEBRBzAz4TgBF6K6MSYG9Qkk5EQgqalM5upiyYMECd+ONNxbEdcnWIQJRzB3VWLWOgAhErZ8Arb9oCIhAxIe63AkE7hkUMiPtJ2lG49bgiI/Q/3riW05dhC222KLex5UrgVi4cKHPgFRsIZiYoO1CSTkRCCwuxD8U0p0oE0cscmQcK+SYIhCFOr16rhBYGgERCJ0KIVAkBEQg4gNdbgSC9KKkxyVAmWrdc+fOdWSYKbVQ72HatGlu//33zzuVciUQkC9uqh955JFERAwlmWfZ93yAUEBx1KhRbr311svXNNbn5UQgWADZuc4777y6woJRFgUZoNo3X5x70rGuvvrqeR/B+3LHHXekUsE622AiEHm3QA2EQGoIiECkBqUeJATqR0AEIv4JKTWBgDB8//337r333nMjRoxw9913ny+6VU6CAkwxuv79+4eaVrkSCJs8rkxTpkxxYF+fkE2IuibUL8B1i+JnFEJDQaa+wUcffeSmT5/uCUm+Pdt+++3dTTfdFEupzgd6uREIyBX4UI9hjTXWyFoJmrgdasiQ1pY6HHPmzPHVv7/66iuP92qrreZdkgh8J36EFLj53MB69erlfvjhh3xwxfpcBCIWbOokBGIhIAIRCzZ1EgLRERCBiI6Z9SgVgcAtiSDomTNn+uxJpXRNyodex44dfdxFWCl3AsE6uOkeP368JxLffPONv7km3So1GlD2sbSgsGJlyKxzkYkDynCHDh3ykogzzjjDZ4FKW8qNQNj6ONOQLApKQiTAafHixb644V/+8hdvkYGkhRHekSFDhtRbjA5CeOqpp3rSl7aIQKSNqJ4nBHIjIAKh0yEEioSACER8oItFIObPn+9v8F944QX39ddf51U2468o3Z4tW7b0t+xhFT1GrwQCEUTJyFs+olAfsqRqJTNWfYIb2PXXX5+1dkaSXStXApGJcRJ8eRZWDVzQ6hPiXC6//PLULT0iEElOqPoKgWgIiEBEw0uthUBsBEQgYkPnCkkg3n33XTdgwAAfBE3WpHK2MmQiSOXk5s2b+ziMMD7owf6VRiDin57/9USJ79KlS9493mijjdzdd9+dqoJbCQQiDYwhYLfcckveRw0ePNiRmSkpYQkOJAKRF3Y1EAKpISACkRqUepAQqB8BEYj4J6QQBAJ/7uuuu84HHRe7RkN8JP7TE1eefv36OdJx2lfUZ9YigQCj1q1bh9rvgw8+ONVUp7VCIDibWHryCe8ctSiIr0hLRCDSQlLPEQL5ERCByI+RWgiBVBAQgYgPY5oE4s9//rPr27evL2pVacQBBEnP+sADD/j4AL6aNGkSC9haJRBt2rRxP/30U17MVlppJTdmzBifYSgNqRUCAVYEwIeRGTNmuLFjxzqsFmmICEQaKOoZQiAcAiIQ4XBSKyGQGAERiPgQpkUgKK7WqlUrn36yEmW33XbzdSYIciWoeOutt469jFokEGQL6tSpU14XJgP1oIMOcmQNSkNqhUAQh8PfurBy+umnp5YCWQQiLOpqJwSSIyACkRxDPUEIhEJABCIUTFkb5SMQzz//vNtzzz3rHeDJJ5/05KFSZdNNN3XEa3BbCwEijWYSqUUCQUYn6hCElUaNGvkb8jSkVggEaV1vvfXW0JDxd/HNN98M3b6+hiIQqcCohwiBUAiIQISCSY2EQHIERCDiY5iPQLzyyitul112yTkAloc99tgj/gTKoOfEiRNd586dU5tJrREIguMJoEaRDyvUOYiSGre+59YCgcCljorepMsNK+PGjfMJDNIQEYg0UNQzhEA4BEQgwuGkVkIgMQIiEPEhTEogqBvwxhtvxJ9AiXuussoq7rvvvks1K1CtEQjOEEG7UbJsYeV56KGHUtn9WiAQ4EUK3CiZlajxQSKDNEQEIg0U9QwhEA4BEYhwOKmVEEiMgAhEfAiTEAhqOuy1116RFMf4My1Mz3322cc9/fTTqT68lggEyvuxxx4bKng6CDIB1ASspyHVTiB++eUXd8kllzhS4EaRUaNGublz50bpIZ9/VwAAIABJREFUkrOtCEQqMOohQiAUAiIQoWBSIyGQHAERiPgYJiEQkydPTtX1J/4q4veEAM2bNy/+A7L0LDaBeO+99/xt/qeffuqreuMrv9Zaa/lA8L333juy4hkWDNbZp08fXxgwqqy//vpu9OjRUbtlbV8MAoGViqxcG264oS8qSIrUzz//3FeVJvNUgwYNUllL5kMgD+edd57baqutIj+fonPE9qQhIhBpoKhnCIFwCIhAhMNJrYRAYgREIOJDmIRAkLUIBbWSheq+ZF2KUmk633qLSSBmz57trr322pyVvXF5adasmTv77LPdOuusk2/qoT7HVQnXmCFDhsSuNVBJWZiovwDGxG1kk9dff9098sgjvgL5csstFwrDMI0aNmzo922DDTYI03ypNt27d0/NOigCEWsL1EkIxEJABCIWbOokBKIjIAIRHTPrkYRAENi5+eabu08++ST+BMqgJ9mACAJOS4pFIMCfeZN6Np9AHqiqnUsJztffPv/yyy99NeRnn302bJel2pHtijoQWEnSkEJaIKhnMnDgQIcyn084R0888YS3ACURLBrEFp111lmxn0VyA/ZpxRVXTDKVur4iEKnAqIcIgVAIiECEgkmNhEByBEQg4mOYhEAwKkrT0UcfHX8CZdCzZcuWqWWrYTnFIhCPP/64GzBgQGgEt9tuO69UxhFcdsiaBAlJWiSQrF6416QlhSQQWHCipKe99NJL3aJFi2ItDXclLGEES1NsL4lcfPHFjsKOaYkIRFpI6jlCID8CIhD5MVILIZAKAiIQ8WFMSiAYuXXr1m7mzJnxJ1HiniiJjz32mGvbtm0qMykWgbjiiivcrFmzQs8Z95rp06dHdrOhFshFF12UmDgwUdyBqFROLEFaUkgCQZauG264IfRUcesbNmxYZIypP4LSv+2224YeK1fDd955xxPLtKwPjCMCkXhb9AAhEBoBEYjQUKmhEEiGgAhEfPzSIBB///vfHbf4uE0UUnAN4YYW5ZMsPgjKOgGuSW/FeSZByGlIsQjEOeec4/C/jyJU3OaGO4y89NJLvm2U+g75nnviiSe6rl275msW6fNCEoiNN97YXXjhhaHnQ3xIjx49QseGEIBOe2qprLDCCqHHqa/hmWee6XBvS1NEINJEU88SAvUjIAKhEyIEioSACER8oNMgEIyO33a/fv1c//79Ha4YcQVrAO4bBP5SAZsgbTL2rLHGGv4rm2sHt7dkIqJK74gRI2IHjlJMbsKECZFy7WdbZ7EIBIG9UfP8g+8999xTrwUAVyWyOn300UexscyGC+SF80EMRJpSSALBLf7gwYMjTRdSN2jQoJyB+ZBdSPdpp53mdt9998TuSjY53jusGJCSKPUiwixOBCIMSmojBNJBQAQiHRz1FCGQFwERiLwQ5WyQFoGwAebPn+9dOO6//35/c52ruBiuLCiSuGxsv/32vto1aUcJym7cuHFkFxDGZ6zx48e7Y445JhaJwcXn0UcfdW3atIkPaBFjIKZOnRrJvcYWhfXmhBNO8ORs9dVX9wrnggULHHv3zDPPOAhZ2rLZZpuFDkaOOnYhCQRn6s4774w6JTdnzhwfO8EZ5wvCgAWNcw7ukOM0lXzmOXToUEfl+EKICEQhUNUzhUB2BEQgdDKEQJEQEIGID3TaBCJ4G/rWW2+5jz/+2P3www8+oJOUqVgRUGC33HJLb1kohPTs2dPddNNNsR4NiWDOcVNnMmixLBDff/+969SpU2x3FUhccL9iARaiEwXQCJpec801Q7SO3qSQBAKMbr/99uiT+i+h5f2CkOEKxVchBHelcePGedKSJikJzlUEohA7p2cKAREInQEhUFIERCDiw18oAhF/Rsl7olivvfbavqhaHOGWmJv4uMXBikUgWFu3bt3c+++/H2eZBe+DMot1iTiKtPz7s026kAQC1zxiCnbdddeC4xVnAMg5lg5c+AopIhCFRFfPFgJLIiALhE6EECgSAiIQ8YGuRgKBOwe33gsXLowNzJVXXun9yeNIMQlEXDemOOuK0gfC0KFDB698F1oKSSCY+7fffutv+IMWm0KvKczzOWdXX3116jEl2cYWgQizI2ojBNJBQAQiHRz1FCGQFwERiLwQ5WxQjQSCxZLi9PLLL48NDLfnpEht3rx55GcUk0AwuTjZmCIvKkIH3L9uu+02t+qqq0boFb9poQkEhPTkk0/2cQvlIMynd+/entgkLVoXdj0iEGGRUjshkBwBEYjkGOoJQiAUAiIQoWDK2qhaCQQ389yAJxGCuonjiOpXXmwCgSJJetS//OUvSZabqC8Y4fpF9WSsP8SSFEsKTSBYB3EG1MIgwL9U8u677zr+1plrXtRzmWTeIhBJ0FNfIRANARGIaHiptRCIjYAIRGzoXLUSCDIKkTY0VxaosIhRWRhrRhQpNoFgbgSp9+3b1wdwF0vILsSt/AEHHOAzaBF3Ukyl1tZZDALBWKRJhZR27NixKBCTuWnGjBmOQn7E9RDvUMhYkvoWJQJRlC3XIELAIyACoYMgBIqEgAhEfKCrlUDMmzfPNW3aND4w/+2JUkyQ8mqrrRb6WaUgEEyOm2kqgpPK9pNPPgk933wNIQWQha222srfwFuq3U022SS1Ggb55lDf58UiEMyBoGoyiVG/oV27dqm4af3tb39zWBeI2WHfFi9e7L9Ir0vmsmJac3LhLAKR5ISqrxCIhoAIRDS81FoIxEZABCI2dFVrgRg5cqR360lDcF256qqrQj+qVAQiOMG3337b13X48MMP3aJFixxKKjfYfJlQJI3K3qussoq/2ebnhg0b+i8I07rrruutClTp5nu5SjEJhGGAZYsK6MR7kJ4VrMCPQofB7F1YEWjL93/+858e/2+++cbHL5DeFcsRpIQ9oH+5ighEue6M5lWNCIhAVOOuak1liYAIRPxtqVYLBOQBEpGGULOCG+KwUg4EIuxcq6FdKQhENeAWZQ0iEFHQUlshkAwBEYhk+Km3EAiNgAhEaKiWaliNBOLf//63L1qWVlAxmW64wee2PoyIQIRBKb02IhDpYZnrSSIQhcdYIwgBQ0AEQmdBCBQJARGI+EBXI4GAOKy11lqxKzRnQ3PUqFHu2GOPDQW0CEQomFJrJAKRGpQ5HyQCUXiMNYIQEIHQGRACRUZABCI+4NVIIK699lrXp0+f+KBk6cnzBgwYEOqZIhChYEqtkQhEalCKQBQeSo0gBPIiIAtEXojUQAikg4AIRHwcq41AEJS6/vrr+8DUNKVz585u4sSJoR4pAhEKptQaiUCkBqUIROGh1AhCIC8CIhB5IVIDIZAOAiIQ8XGsNgJx+umnuzvuuCM+IDl6durUyU2aNCnUc0UgQsGUWiMRiNSgFIEoPJQaQQjkRUAEIi9EaiAE0kFABCI+jtVEIFDwjzjiiMTF47KhecEFF7hrrrkmFNAiEKFgSq2RCERqUIpAFB5KjSAE8iIgApEXIjUQAukgIAIRH8dqIRCzZs1ybdq0Sd11yZC95557XNeuXUMBLQIRCqbUGolApAalCEThodQIQiAvAiIQeSFSAyGQDgIiEPFxzEcgpk2b5isQr7POOr4qbjnKnDlz3IEHHuiLdRVCll12WV/4K2w1ahGIQuxC7meKQBQeb2VhKjzGGkEIGAIiEDoLQqBICIhAxAc6H4GgCnP//v19DYTevXu7yy67zP32t7+NP2DKPW+66SZ37rnnFsRtyaa63nrruc8//zz0zEUgQkOVSkMRiFRgrPchIhCFx1gjCAERCJ0BIVBkBEQg4gMelkDYCKuuuqobMmSIO+GEE+IPmkLPf/3rX65Zs2Zu/vz57pdffknhibkf0apVK/fEE0+EHkMEIjRUqTQUgUgFRhGIwsOoEYRAKARkgQgFkxoJgeQIiEDExzAqgWCkZZZZxvXt29ddffXV8QdO0HPs2LGuR48eDsWx0MJaH3nkEe8iFVZEIMIilU47EYh0cKzvKbJAFB5jjSAEDAERCJ0FIVAkBO69915feVgSHYFGjRq5Jk2a5OxoLkyZDVCsBw8e7Nq2bRt90Jg9vv76a3fVVVc54jJ+/fXXmE+J1m2TTTZx06dPj9Tps88+cxtssIGPHYkio0eP9v0k0RAQgYiGV5zWIhBxUFMfIRAPARGIeLiplxAQAmWEwMKFC92XX36ZdUYrrLCCW3PNNYs2WxTFn3/+uWjjMdBKK63kGjZsGHlMiNlyyy0XqZ8IRCS46hqLQMTDLUovEYgoaKmtEEiGgAhEMvzUWwgIASFQUwg89thjjkrakmgIEANDoT/ic+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KN76KGH3Jdffunat2/vNt9884hPUHMhIASEgBAQAkJACMRHQAQiPnbqKQSKisBPP/3kjj32WE8eIBEmm222mZszZ45bb731ijofDSYEhIAQEAJCQAjUJgIiELW571p1BSJw9NFHu7Fjx7pVV13VXXzxxW7bbbd1L730khs0aJB79NFHXbNmzSpwVZqyEBACQkAICAEhUGkIiEBU2o5pvjWJwIIFC9zOO+/s1z5jxgzXsmXLOhw+/PBD9/vf/9699tpr7qmnnnItWrRw++yzj/986NCh7ocffnBnn322W3755d0XX3zh7r77bk8+DjvsMPfvf//bzZo1y1swvvnmG/e73/3OtW7d2j/jX//6l7v55puz4n3ccce5RYsWuYcfftgTF5vPL7/84m6//XY/Vrdu3ZaY48SJE/34DRs2dB06dHC77bZbTe5lNS+a/ecs/eMf/8i6zGWXXdbtt99+/nxICocA1sqZM2e6lVZayTVv3rxuoOeff96/57vssotr1KiR//3PP//s/6asvPLKS7Qt3Oz0ZCEgBKoBARGIathFraHqETjrrLPcrbfe6vbaay83b968rOvFCkFMxMYbb+w+/vhj34Z/f/rpp27x4sVujTXWcCj+o0ePdsOGDXMnn3yyO//8893111/v1l13XdegQQMHGUGmTJnidtppJ9e4ceOsY0E6nnvuOdenTx932mmnuTvuuMO3wzJy9dVXu0033bTuWe+9957bcccd3XLLLee22GIL98knn7i///3v7oEHHnB/+MMfqn7vammBKKdrrrlmvUtm3w8++OBagqXoa/3666/d2muv7TbZZBP30Ucf1Y3P3w9IxMiRI93xxx/vf/+Xv/zFk3rk119/LfpcNaAQEAKViYAIRGXum2ZdYwhwwz979myv9KP8ZxNuEjfYYAN/w4gCsdpqqy1BIPgcSwWKPIQCa8PgwYN9m0MOOcQ/cvLkya5z585esce6cOedd3pLRM+ePR23x9dee62/1cSdCutGkEC8+eabbtddd/XtjUAwJrEZf/7zn92LL77orQ6022GHHZYgGcXYTiwmzCdTWM/qq69ejClU/RhGICCjPXr0WGK9I0aMcF999ZUbNWqUj+WRFA4BEYjCYasnCwEh8B8ERCB0EoRABSCAG8LTTz+9xG1/tmlzu4trEjePc+fOdXvssYf7/PPP3VtvveX69evnxo0b5/r27ev69+9f151bR1yZ+E5wNsQDRR+FH/nb3/7mVlllFU88/u///s9bMhDIhBGIIUOGuLXWWstbMbjRhDRgzVi4cKHbcMMNffvvv/++znVlxRVX9Lee3377bVHQD96yZg7Ytm1bN23atKLMo9oHMQKBFQIlNihNmjRxr7zyyhIEApcniOp9993nrVJ77723t4r99re/retKnM+DDz7oXW5OP/10T2QR+nKTzg37Mccc47beeuu6PhAVzvif/vQnb/269NJL/RlGrrvuOk9kzjvvPH9OIZVYzngHrrrqKu/yhxVtu+2284TdhPijl19+2bfh/JazJCEQY8aM8e/+ZZddtoRlgp/5u3LSSSf5S4Irr7zSQ3DCCSc4EjmYvPvuu97KyWUF+8XfDfadveKiAhe2TOHvExcSWEjl2ljOJ0tzEwL/Q0AEQqdBCFQAAq1atXJPPvmkJwdYCXIJSlDv3r19YHU22Xfffb0lY5lllvEfE1vRqVMnTzLsdh4SEYVAEOuAwvHqq696/3fIjlkgIBFB5SI4p2ISCNa5/fbbe2WG2+/f/OY37p133nHPPPOMa9OmjZs+fXoFnILyn2JUAoHSj5IfdJ2BwOKCZ1Yh4nnYJ+Scc85xN910k//3JZdc4pV5hDPHuUawcKD4Ewew/vrr+7MNecCVj2eaGx9xOGQ0I25o//33d6eeeqp3xcMV8KCDDvJxRJB2BGKOZY73C8KCIl3OkoRAnHnmme62225zRx11lINMIFOnTvVxS+3atXOPPPKIT96w++67+894l7hYAFssjbhDghPy/vvv+/f/8ssvd1dccYX74x//6K2emQJ56N69u2PsW265pZyh1dyEgBD4LwIiEDoKQqACEOA29aKLLvK3/5999pl3I8om/CfNf9aQggsvvNDHRHDbSswCihG3ryhbKE3c5EIUuFVF6cI/GhKxzTbbRCIQxDUQ50AsBfEQKIBGIFDacJFCUNiDwbPcMuNyVQwhbqRp06Y+gxVKLkqPKS3ZCASYYJXgVhwlF6XThNtXYkT++c9/LjV1lCrwyycoeBMmTPCkJhjkChEjGJ7xVlhhBW8xwuULrA444AC/hqAwF5Q8lHDWdvjhhy9RF4R9R6nj9zx70qRJXsFDWSvELXoUAsF55lx37NjRDR8+3JO7a665xp9RLANYryC6WBBYg8XzEIiP8HvOGuQCzLnFhohg/WBv3n77bbfRRht5hRdCgEXhjTfe8BY1lFrmyjtx5JFHeqsZSjB9rb0RCCwSWD/oh1Q7gYCI4TLJu8nfGoR3hEBrEjCceOKJ/t048MAD/d8krDUQDP7W3H///e6II47wlgYuOniPsDyJQOT7i6DPhUDlISACUXl7phnXIAJ//etfvdKDIkWcAZmOUD5ff/11r3RxG0vQJMo8yibKEd+DQdQoaChmZMjhhhflyj7H6oDC+thjj/lbxigWCLaDrC4EZ6LQcttrBALlC8UW4TbXskPRDkXZbjELvaUo4tyoYvUAGxTTXASC+A6Ue7tFZW6s54UXXvBuWtxa5woCRolCmcon8+fP9/uIsLdghkvOlltu6YPMUWbB5oMPPqh7FPuHS4hlxiKIHaJoCjUNaQOJow0EEbxRAiEfKOkmKN+QqlxENN/8c30elkCwF5BJ1oyrnaUghgSg6CMo9RbHA9lh7bg34fbG3qyzzjpu4MCB3iUPYg1ukGUIEucRlz0ECwSECTw4+4yL5YJ3hrMJ/rjiDRgwwLcPEggsU+wD8+LsfPfdd1VPILhEgDRDlLgYIJEClhzOGXFE4E4cFpZHzhBEgvcBF6UuXbp4QkfWtwsuuMATND43AsE+QdLYC/5WQUC4uJAFIu4bp35CoHQIiECUDnuNLAQiIYAfOO43KOWZgjLOf9YoU/gY4+6EZGZhwhcc32VupFGSuf3FBx0ygqLAv1FCSRkbNgYC1wWUN5Qxi5cIZmFCccU9BGVxzz339M/nxhwyw7yLISiHWGTIPIOig2QjEFhiunbt6vHAL5810Q8CAqmCRHDLijsLGKF4Irhq4EePssQ+5BMUWQgfeOH6RcYr/MS5rYVEoLByO3/KKad4hdhIC6QPrBFiS7ilZz/BF0JhxIbbd5RAc/9BacN1hFSdrA+l2W6T8801yudhCQT4MRfOBFYB8DYcUSwRAv3BH4UfXO655x4ffI+VDXLMvkCgsdZg6WJsMCCOIpugvEIw6EsVdyu8aITbYiSMQEBqwI9YHwLAGRfiXe0WCLAjpgl3MS4T+DfV7jlbuHIhxD2wH5BTSCwuguDC3xvIKm6UuEvSFzJhBIJ95u8TbbmsgBjSF4uGXJiivGlqKwRKj4AIROn3QDMQAqERQHlEEcStBeWL/7DJkMR/zCizKJ78Z43ChfCfMje2KEDcNmPBwD+cG3gIBH7i1o8bVpQlbme5cbRAa9rgtoA7D0o1gdIIt7OkliXbDj7kCLeX3OCjHPOZCYQG32bmgvsQyi/+0FbbIjQAMRsSKP3444/Xpa/lMZkEwtxfmCNkDXKFYAVAgUL4jPz6lqkKJQjB+sJNalgCQR+7BYck3HXXXT5olVtzFC4ULxsbaw2khKBfI37chEPcIBTEmUDKEOaF6whY409uBAICgg87AoGAKHGjj697mhKWQOA2hPLIGeYWG+wQi1Xh3xBl1okrDbE/uGpBAlgra4dYELCLwsr54nxyQw55zRfXAsZgBGkGP84vLjrcjBuB4KYdSxDxR5x12kJUaoFAgCsElL8Z1IXh/HCu2AeEc/7EE094ksffFv4GnHvuue7GG2/07pG8L7zjkLt77703qwsTf7PYb/4OcW5EINJ8E/UsIVB4BEQgCo+xRhACQqCECOAPj+LJd5RS8/3PJBCQH27qyRaFpcHcq4KZpHCHQeFNg0CgHEO0GJd/o6hihcBVhAw2CEospA/B5Qnlls/spp10u0ZiaNOrVy+vxBk5MAIB4TTXIGIMcC9B8YZUpSlhCQSWNPzkzaoG2UR5h0ARS0OsB64wKO6s0dIXm+JP2xtuuMErrhBRXLbsBtwsYVhhsGZADJkXZIVYBiMZ7DVudbTBJQqiCPkwAgEuEGn2HzFrXiURCMiXBYKzhkMPPdRbvHD9wnKAYI3CpQ0JBrNjQcC9DIG0YbXhvCLgyJmFQNDHiB3feUd4h3D3g5hhXTALBPVsCILHZZIxIW/sMZiKQKT5JupZQqDwCIhAFB5jjSAEhEAJEbAMMkG3KqaTSSBQIlEq8b0Pxmtg9bGsOyjzBJmmQSBQaFG4GA/LDqlIg7Enptzh7oTVCYuQBbZarABuNqbk0R4ljHXh1oRLlREIXH1w/0EseDlYADCt7YlCILCsoJCibAYFTAgyD8apWPYlXN+22mor39zWZJYcbrq58cZKw215ZlE0yBWKs6VEJuMSGFjxQ4gEgf4QMoKuGZ8YAMsiVokEIsq+sl7OpAlWHUgtYhmr+Df7RrwUlkgIBN9xTYR0QwpJMIBrHu8SZB2iYQQicz70gwwrBiLKTqmtECgPBEQgymMfNAshIAQKhAA37bhb4LON+45JthgIaxt0I8JFg9z3kAhuqVGQwhAIfOaJ/yC1ba60n1Y9HIUMCwl9iFOx2hy4exmRIKAYwYqC0sZNOze5WBfIQoQijsWC5xBbwg2vEYhgBXPmYq5w3N6nKYzN/HF9wSUrKFgZmCtrZJ4IyiWuRJAgFFgUd+JULB4BIgcxgBhhgcGdDiJAf1zvwIeUoriAcbsNSQI71o8lhnXSFkWYvWde9Lf50R88eRaWIFz4UH4hYLi9WYFF5gqBwxoBCUk7+DzNPeBZEAGSK6DghxXOChYKE1zCiFNBcNszN0X2AEIHBliL2DfIxsSJE/3vcX2CjONaiRUCgoalAesSZBihL0HYEAhiUNgvzgd7ZIkWws5b7YSAECgNAiIQpcFdowoBIVAEBMzPmqHwm7f6F/yMsouyaOlkrfAdChC/x+WHz1B6cZnh1p/b6GC17vpiIPDRR9nKlfueOQTjLviZOWApgQxw481cIAsE/+KSE7SikC4TpY0be3zOcX1CwcX/HzcclONgDQXcTlg/rijEu3C7joInEQLZEMCtiLgPBCJiBSSFlhAQAkIABEQgdA6EgBCoWgTItAMZaNGiRc414mvPjSm34QjZp/Cphzig4JMSlNtUcwHi99xi4z7EbTuC4s6NKgGnfIZwAwzBICCaLEu5xAqbBa0E3CBTzRfXJogBN/Lk5icw2mpncGNOOk0yROFaRWwEN8jEP5jlwggEAcJYYIixgJSQu99cgap287WwRAiQ0Y0zjPWG8xMk34kerM5CQAhUBQIiEFWxjVqEEBAC2RCAQOBnX1+6WHzi8ac3AlFsJC1YFZcbiEqaki2IOs3n61nViwDuSZBX3JLKvfJ29e6CViYEyhcBEYjy3RvNTAgIgYQIlDuBICCVYFP88EmdSQ2INEUEIk009SwhIASEgBAwBEQgdBaEQAERwN88mCWngENV3aMJLLZaDHEXR/YXgo3NrSjbcwimphAcN67FFupHkKIUKwTVxdOWM844wwdx40pFXv44QpxFlGDcOGNUYx/c33ApI/YkiuC+Nn78eO9WR+wN30mjSjwNMTn2HRc2XNVoTzvLOmXZlPidtYGoWkwOz7Bn0sdck+w5meNZ3zTGszHAw8ZOYzzDhLgmEhzwzkuEgBAoLAIiEIXFV0+vcQRQTK0IWY1DEXn5+F9bpedgZxQOlGIUEFOcUIKCypC1t9/Z96CylatPkr7lPh7zIx4E3MIKefuptyCJhgDnlPc/aqwJyjD9iFWhZgWxLaSX5TnUIKHSNtW7ybJF7A0xMVYBnhkSgI8CTQYqAvGJe6FgI2lW99hjDx88j6WLVLlWh4RzARmhcB5Zq8waRopVYnNw8SOOh0J6FC/EYmZKOnUkiNGxzywDGOSYLEuWepc4HZ7N+nj3GI/fEchPG9LoWh+ewZxtDYwRzEJGdiiqYEOKLZ0v2OBqBRZpW/Ki7bxaC4HaQEAEojb2WassEQIiEPGBz0UguA2nIjTKE8oUyg7KFcpIUCHiptUUIhQwFLJnn33WFymjmFamghJUiILzS3/SAAAgAElEQVQKmLW1vvYsU+5QiFDIuSW2OdicTOGbP3++rw7+8ccfeyUHJS+oEKGAmUKE8oSyRnA3gdpkXyJNK5mYuM3mRhjlizFRAk0BQ2kyBezll1/2aU/JpEPmJuI7yLyE4omi9rvf/S70xohAhIZqiYZJCQRnmv0l+5Fl5+IcEdQPCeBzzuC6667r06OiVEMEUO5Jk0pBN1z4yB7G2TcSgFLOmeAdwn0OUs0X59eyLTEe59TIB+fZziDPJMUrZ5bxUNhtPObCeWVuRgI482RzokYIZxVcEBuP7GhWBJB3jbPPO7btttv6jGHB8SAejEdmMuIzeB9oy9mnLz+T2lgEIt6ZVS8hEAUBEYgoaKmtEIiIgAhERMACzesjECgRKNxBBdvIAq4WKDYQCFPyUaJQSHAnIy6gPoXelHtT9q2t9bVnmUIfvFHNJCxGAjIVeorHmRKPwocyFrwxRkmkBgKuTQsWLPApZVGmUNBw04BA1EdYyCRFJW0UQZQ3IxAodSiGIhDxz2XYnkkJBESPc4JyzjlG2bcq2JwzFGtu5iEYnHmKtnHuIROcfcgAJBWijWLN+8Leo8hjCaCdkVhzf+Ls23g8l3cAiwPjUZWbz208lHiE53Aeea6Nh9UEi4SNx8+0M5JublM8j+fwfBsPqwLrtfFYN++Y1d6w9TEez4MosR7eH9pAhkQgwp5StRMC8REQgYiPnXoKgbwIiEDkhShnAxEIEYj4p6f0PZMSCGqOoCxjaYIoEMOA1QAlHRIJCYQ4YHlAIedziACfIZBsSCZKOvFEEFVu+7FgoXjTFtJBGytcyO09z6ItJCQ4HuOyJpR0G49xeJ5ZIiASkB6ey5yxeqH8m7UCsmDucyj62dZH28z1MQ5rYNxc62Od4MF6RCBKf/41g+pHQASi+vdYKywhAiIQ8cEXgRCBiH96St8zKYHAzQiFGAUdZRvlHkWdf6Ogo4ijVKMwo+yjvPO59WH8YF/aoIBbHwiH9TUiYH34jqJuxILxMvvaeJl9mB99eTZ9bK6MRx/mgUAsbBzrw3ezptj6+G59eV4QE8YxbBgPqwTjiUCU/vxrBtWPgAhE9e+xVlhCBEQg4oMvAiECEf/0lL5nEgLxwQcf+ABhlGJu9Lm5J74GqwOuSbgEYWHAooBCjVUARRtl2qwBKOoo1Nzo426Hmw+39MQhQEawKBgZoQ+/4xm0QQkn/oLxGBcXKKwSuBmh+JvVA5Qt7gIlPzge8UjMne/mLkVbsyRkjmfrw52J8Wx9wfFsjVZBHgsJczEXL1yuWJcIROnPv2ZQ/QiIQFT/HmuFJURABCI++CIQIhDxT0/pe8YlEBAC/m4QA4Aij3KM0k88C1mV+AwFmd9bpXUUfbNOoGSb6xHxD8TNWKAxcRBYNlD0UeyxUFgsA0q5jWfxFsQ/WMA2JIQ5QSRwTWI8yzpGjA1uUTYeQdfEcBAHYeNBYLAYWCwDgdiQCQgD47E+xiMjE0HfxPyQYcpcoWwsrBCMBzEi/gGyYeMR4wNWIhClP/+aQfUjIAJR/XusFZYQARGI+OCLQIhAxD89pe+ZlECg+HObzq06xMGygVk6Vv62oKRjkbDsRoyZmX2MjEiWjpUsXDvssINX9LFwZEv/itLPZ5YNzDJ7WfpXyzTGWJb+NZh9LJgNzJ4BccmV/pXPIApkiSI1rc3V0r8GkyMEs52xZuZEmmzDhMQD4CYCUfrzrxlUPwIiENW/x1phCREQgYgPvgiECET801P6nkkJBNYF3HNQ9rn5JxsXqVSDNRnIcsRtPK5FwXSsuB9xq48rFBYAS8dqt/tYE3h+ZvpXxuNWHyXc0r9mpmO19K/BdKzBdLPMydKxWvpXrAmswQiLBWpjjbB0rJb+lb5kISPjFIHkWEtYixXWg0RAmoLpX4O1J3DvEoEo/fnXDKofARGI6t9jrbCECIhAxAdfBEIEIv7pKX3PpASCW3niClDOcRnipj4zHWswPSpKOWPy3dKxQhTM/QnF3tKjWvpX4gvMhQmXIkv/iksUxMXSsUJCLPYiM/2rjcdzgulmsZowPuuw9K/Z0rFmppu1uhGsm/UyL0s3a+lfmb+NF0z/iqsWxEIEovTnXzOofgREIKp/j7XCEiIgAhEffBGI2iUQBN9y042LDLfPpkDGP03F7xmXQKBkYznA5Qfh1j6YHpWfM9OjWjpWs0LUl/41Mx0rcQiZ6V+D4/E3DCsBJIA9YQwrnpiZPQnrAJ/xTGI5zHJAfAS/Y2wUfL7zBVFhLIiSpX9lnGC6WcaALFhWJ3C1dLPB9LZWE4LYCBGI4p93jVh7CIhA1N6ea8VFRKBaCcT06dPdQw895N58802vXPCfPC4K3Dbynze+2XzH5YL/0ONIJRAIlKKXXnrJu3twY4vLBi4lKHDcvqIkmfsGriH8jLKGgoTSh9LD77hFRUHipheliKJ33Dg3b97cK2177rmnD3it9kJy3Dbjzw5mVtyMW2fOFpW8KRaGCw/uLXyBEXhxW02ALu4uJuDL2cMth+/2b7C3L7AnmBj8+Zzv/Izia/UK4pxd+iQhEPzdoAAge56Z6jRbOlaUcEurmis9ajD9q6VwtfSolv6VvijwFEAEW1yemAPY8Hz2gnMKNoaPxULYdyvkyDNN6c/sS1veESMDzANSxDOpRE0VdcgF/YPpZhnf1peJDeMS4E17EYi4p1b9hEB4BEQgwmOllkIgMgLVRiAIljzyyCPdrFmz6hS8+kBBwT788MPdbbfdVleFNiyI5UogHn30UR+8OWbMGK/sorBY/nqIE5+1bt3aPfHEE+7kk092w4cPd0cccYSbMGGC22uvvXyQKEQAJRlBYQVXlCYqVlvfVq1auZkzZ/qbaAJb8VmnTfv27d3BBx/s3TuCwasEy86bN8/tvfferhIrUaNQTps2zSuW2QT3mIsuuijn52HPVb52KK2QDyp577///q5z584+K5C5z+Trb58nJRAEB5tCnCsdK6TJisKZJSFXetTM9K/B9Kgo+1gApk6d6s+01V5gfAiYZU9CSee8I+BkRInvKPT8jv1jLpBB+jIOeIKH9QVLxjRLBnOGGGFdsZS1ffr08alng+lm6Zct3SxtCLZm3rQRgQh7StVOCMRHQAQiPnbqKQTyIlBNBAKFAD9qlNao0qxZMzdnzpxIt7rlRiAgACNHjnRkssHagFKJzzUKjxXTSoNAHHbYYe7+++93p512mhs6dKj7wx/+4BVrrBJYOlDOICxknOGWGgKC5aPSCQTEilSe9QnWnkGDBkU9fonac3s+evRoB6GzGAMUYfadvcglSQkESrClY8UaYOlY2WfOH+9irnSsmelRg+lfM9OxcpY4V5xthLVh1UH5h3RgjYFcYCFAeSfw2bI90R4SAHEw5R8LHNYD5oZFh99DciAYEImgZYnnBcezPozHOGeddZbPQEU75oNAUOjD3yEsScRMkDUKa4m5dolAJDry6iwEQiEgAhEKJjUSAvEQqBYCwX/6++67r3dtiCu4n5hfd5hnlAuB4Db/wQcf9AoWbkht2rRxjz/+eMkIBIoUypj5ykMiKp1AcLM9ceLEvFYtSGy3bt3CHJ/EbbgRhzSQCQhlFcIQ/GIfUG7btWvnFddMC0VSAgFBxerCLbztLyQLdzYyMm2//fb+POI2mC0dq71vlqGIc7zHHnv4OhIQXdy+CLAeO3asdwszEoDiboo8z8d9zFKp4t7EbT9nz6wJnEWwss+sLa6NWM3sWWaRgLAgWAv4HZhaG+vDugng5mxjxYPQWByMWUUsOxWEHixIN8vfF54pApH4+OsBQiAvAiIQeSFSAyEQH4FqIRAoMCg0SYT/4FFgwko5EAiUN5QRFCkU17vuuqusCMStt97qzjjjjIonECjoM2bMyHs0UD6PO+64vO2SNmjatKlXriEFEAX7Qrk2EsFtOjf9fHET3qJFiyXc9JISCCwNlo7VYiLmz5/vU5zWl44VZZuYBRRsFPjMdKwQC2JtsG5g6cLqwzr54nafdWFFgBRhrUCRt1oTKO9YE7IRCBvX5gwJwM3OnoUVAeyCFgjG43fMJdt44I3bWn3pX61IHqlqsdIwjghE0jdA/YVAfgREIPJjpBZCIDYC1UIgcKMhcDqJPPXUU65ly5ahH1FqAsEt7zHHHOMVSWIRypFAdO/e3d1+++0VTyBQMoktySdYKo4//vh8zWJ/jhKN1YEbdRRbC762AGwUWiMRQQLBbTxEAmsFN/ZIUgKBlQBXHsgL8TK4qlldB5TzYHpUcGE+SGY6VnN/Io4GtyfIAIr9ww8/7BMAYAkwpZ5Yh2AsgrkjmRsSn4MLRI52FnzNMyz2AUsEeJnbk9WasOxMwc3BeoGLWKb7E0TFYh/69+/vCYtVsOZ5jI3VwjIvQXJwZQIrcBeBiP0KqKMQCI2ACERoqNRQCERHoBoIBAoIioe5HkRH4T89uO089NBDQ3cvJYFAAcJaQlAzQbSTJk0qSwLBrTcB7ZXuwvTII494BZCb/PqEm2r84gsluKehDLP/KKf2ZZmcjEDwHYWdL8gDCi2KMH2xWqGgJyUQkBFLx4pSDkFBabZYBOIMIA4WG5CZjhUlnHlBAlD6sRBYelSwHj9+vP+9BTQbGeDnzIBoxrHn80wkWxA164dkgIWRDQuetqrVlr3JgqjrG4/PrrzySj8e4/Mzz0Uy09uyTsZiXiIQhXpD9Fwh8D8ERCB0GoRAARGoBgJBulay/iSVESNGuBNOOCH0Y0pJIAYOHOgGDx7s/brLmUDgVkYF30omECjFO+64o0/5e+KJJ+Y8HyicZLTCklUI2W+//TwhQCG3OgVGIIJpYPncyANKLQTCSATKK0QbRR2SwfuPK1IU4badfrgZobijzAfrLYAD41qmJJR1IzBGAizFaTDVqREc+g4ZMqSOnGRLx8p4lpbVFH9L4RpM5cq6gm3pYz+bW5SlfbWUrkY8rGZFfelfaXvFFVfUrY9nggkYZWLDZxBM9kYEIsqJU1shEA8BEYh4uKmXEAiFQDUQCLIB3XnnnaHWW1+ju+++u14FMbNvqQgEFheCMlHOSWlZzgSCW2pqceDXXqlZmAiS5WygAJ566qk+WD8zIBll88knn3SQ0EIICj/ByZADbvatyFnQChF0YzICYRaIoBUCpZc4APzx4xIIKySHco8rkKU2ZV4oyVg5cFXCGoEiDVmhLTih8HM7D6mgLWvC5QlXPKwQWCbuuOOOuvosptDzHLvhh2xYtqOgCxLrNfcls1ywH7nSsUJgLEsZGBkZoQ/EAQlaO2hj4/F7yM7FF1/s18B4tkbWzhyD6yNbFJYVMBKBKMRbomcKgSUREIHQiRACBUSgGggE+fDxlU4qlUIgcJEhOBkXJhEI52666SbXo0ePpNufsz+BvlYTg0bg3qlTp7qieyi9uNsQQFwIQSnFMmbuQRCIbCQCAoGiHrRAWBwEyjqKOAoyXyi/KLnEG0S1QKDI83eDWAqeT1YjlGOCnckyBLlAQYYUgB1kgfkyLso967H0rwRS406FhYo+kGOCqmfPnr1UOtZs8QhGWOKkY4WUYcGD5BgpyJb+FZxYJ0SJ8Sx1rAVOn3/++f4ZrM+sGrgrsR9kbSL+gaByyDQZmcBKBKIQb4qeKQREIHQGhEDREKgGAoHygEKSVCqFQKDwoZCIQPxnxwtJIEyhtCDepGcsTn+Ub6weKKn2lUkizIUpWwwEc2cd5r5jJIIzRL+4BAILBgp1ZjpWyDyk3v62QHxQms11CDID6SDomjkQjA0R5jxjrcI6MmXKlKXSsRJbgAUgXzpWyAA4BNOxouwH079aOtYw6V8hiFh6rK2ljrXUruecc463uECsrAJ2MDsVBfdIUbvbbru5uXPnesuPCEScN0F9hEA0BGSBiIaXWguBSAhUA4EggBolJqlUCoFA0bKc+bJAFJZAcKZQklEiSyUWf8GNeZBA8G+zRJj7UjCdq/njG3kwAmFuRCjk3Kpvt912kZZmFgisC4yL1QBrBFnBiBOhZsNOO+3k30niJLiNh+RbTAGuPaTFhVRY1iasN02aNPGFD3lG7969vWtR1HSsYGSpV4PpWCEdPAsSYJYH5gQZYDyrmB11PPagZ8+engwFCQRWCsb56KOPfC2OV1991WNCqmgsEiIQkY6cGguBWAiIQMSCTZ2EQDgEqoFAdO3a1Y0aNareBaO0NG/e3LtKoDRkk0ohEGQ1IpUnN5ppEQhuuKkcjTsJufW56cVlBEEp5QZ311139Vmf8lWiDhaSq4YYiFNOOcUHR6clFj/BTTS37yiY3FxzK041dOoEBOXII4/0t+covCisKKYQByMQwUBqc1+ivwXyotjyFQwmNmUexTmqMmsEgjStnBNu25kLaVghFXyHOKBEoyyj0DNH1m2Vsi39K2eN2Afcn7gI4GeqNuPGdN999/k4gqjpWE2RB4PWrVs7LAD8zupF8N0Ue1zTwBIXNP4NLozJXC1uwtK/WvVrS/+KaxPkErJjLlq2txAW9iy4PvaZdbGPUTFP6+zpOUKglhAQgail3dZai45ANRCIyZMn+0DibIJPNsXVqO+AsoNSsM8++3jFO1MqhUCgnJx99tnuscce8ze5cYKowYDbUIgIqUGRvfbay9+0c+ONIkWAKEogWYUuueQS76bBLXOtEQjIE2SN2/E4glJJ0DsZnMCYMwl5sOxCwWeirJKSl2BtIxIU4qMtxMGsEPYdBTZIICwg2MhDkESYJcJiEcxnHxITRazCOOtgbZaOFTdClGbOEEoy5MRqJRBDYBmgOFusk58t/SvnzGIRLPB6woQJPug4SjpW1ohFwYgD67LxwDCYbhalHxIAlqyBuCJLs0q/zCBq9iOY/hVSYgQC3C2LE/0svS1YWHpbqwmB1UYEIsqJU1shEA8BEYh4uKmXEAiFQDUQCHN7yFww/0k/8cQT/kYzKJdeemld7vbg78eNG+e47Q0rpcrChBKEksK6UG6jEAiUPhS0Qw45xFeIZv+bNWvmLQtYGLiZ5faYW1YULATlCsJ1wAEHeGUsCoFgD9gffN0rNQsTGHA2jj766LqCZmHOCIrj4Ycf7k4//XRH5egoAkG85ZZbfBdcZFBcUXRRzI1ImPsSiimKLMo75wLLEUq+fZkFIjMOwkhi1BiIYBpX/m1j8t1qLKBMQ9jtO/Pny2orWKpT62NuVcE+KPfUZnnvvffqYhqCaVgttoM5gAHrINUt5MwsF+AXTKlqczVrDHvEHLFyYIF75pln6ohdmPSv7AEWCHuGWS6CmFiqWtZshEIEIsrboLZCIB4CIhDxcFMvIRAKgWogECgtKLcoACbcqk6bNs01btx4KRweeOCBrAXjKBbWrl27ULjRqJQEAoWxT58+Pm0obkLz5s3LWUgOpYzbV9KAUhkakoQrF2lgUZjCEAhuTXEFwWc9CoHgJnjGjBkVXQfCDkTfvn0dZ4RMOrkEBZL9aN++vaM97jJxhEBkYl1QkklTzHOMQJgrkxEIs0JYdiUU1lwkItONiWfGsUDY3w0rlkacAwSGGANckiCdxDhYbIHVhuA7N/lmDcAygQsUBAALBrEEwfSvuGTxrIkTJ/qsTijgFttBH8YEJ8g04wbH49mMx+/oY8o71g768j2YbpYAbv42IJYCNl/6Vwg51iJwZTxLM2vj8e4RbM37wzotS5MIRJy3Qn2EQDQERCCi4aXWQiASAtVAIFgwSgcxDvhfoxjjBoJykE1QaM1tJ/g5GVJQpsNKqQkE7h0oTiiYM2fO9PELzz33nNt77729exI/o7i0bdvW9evXz1seLJMMVoGoBAKrxYMPPhiJQJx55pn+Jr2SC8kFzwMKKfE2FDrDfQwFk9tnlHncnLp16xbpDOU6a8HsTwcddJC3YEAc7MuyMBmJ4AYdRdnIA//OtEKYtSBYII13BJefKGIWCJRglH6UcdKxcvNv6Vj5GZ9/IwVWb4FxIB3c/Fv6V6xenGPIKWSG3xNLAXGw9KjmbgVRsfE431i2ILaMRwwFyjprYv2QC/vbYOOBH+8N8Rv87bN0swSBY4V7+OGH66xMKPuQHUiAxT/wfAvCtj2nej3jWcVtq0/B+aAtweSMx1xZD/iJQEQ5cWorBOIhIAIRDzf1EgKhEKgWAhFqsf9tRBAyrg6ZQvaYHXbYIfSjyoFAoDRZBhsIEIoJN+SQKW5YUbJQWFCGcOtIQiCo9k3V7ygWiKFDh/ob2mohEKEPR8KGKMrcqEMkUIipNcCNPl8W/2AkApIYJA6ZJIKfzY2J7+YGhNKLhS4ugYCAWjpWIw4QVyxdxMoQ90HCApRnq5kALLjgQQIg+xCH1157zcfdYHWBhEEkIAWcX8PACryhlPM73JpoE0z/yrsLkeCZkA/GQFD+LVsUc7H3nExmlm4W4nLvvff65wbTv3IxQXyDpWwl0B2ixDwgFhDkbbfd1o+BJQhhbMgEc4GYYNkg0xVzZW48UwQi4Qui7kIgBAIiECFAUhMhEBeBWiQQBGdmi3UgEwz+/2GlHAkEwdFkekGpIQNMmgQC5QuFMAqBeOWVV9zOO+8sAhH2UP23HVmBunTp4n/i9nzQoEH+9hoCkVkPAncgSAK35XzPZokwEgGZNDcmbvlRdOPGQBiBQKHn7wiuW5AAYmkgFBATMhsxjhVqgwiYQo+CzWeQDc4rqU532WUXH4cDscF6YfUjLDsSbkBYESAZtMFqEEz/yngo7SjpkAYjEKyTs4vyz/vB3Dib9OW95/Mrr7zSPzuY/tVSwjIXcOedwp2MeWDpw3XSCJIRFggE1g8jG4wHVsyVufFMEYiIL4SaC4EYCIhAxABNXYRAWARqkUDgZjJs2LAlIMINhRtPCxwOg18tEQhcwk466SSvXIUlEJAx0pKicMkCEeZE/acNGEO6uCk3wYWpV69edUHUlsYVpRVSAGnI/MokExa4zHfO+4EHHuiV57gEglt7S8eK4k78gin2KNoo1lgbUMoZkxgBBGtEtvSvuPpAClDOIb6WJtUwwYrGeJnpUYPpX/kc0gEmWA4QnmPjgRt1KyASuDIxHu58uC5ZjIRhbvEMWO6YM8/DMsQzIBTsB9YgCBRYm8sUBAGXMvt7YuOBNaQGC5AIRPj3QS2FQFwERCDiIqd+QiAEArVGIFDOUGwzC8/hWsDvLI97COhKHkSNApTpwlQIC8TIkSNdjx49PG7cEoclEFOnTvU3yiiWIhBhTtR/MgZ17NjRJwAICucSdzBu6s0CgfKKdQLigPUh+N3IRCaJsIxEEBQIAO9/XAKBxQHl3NKxWkA0hCEzEJq1MFcLauZnS/9qAdim/FsgNFYHS49qqWeD41ma4WD6V9ZnlgdIA8LzjLig2Fu6WcbDOkCaYqs1YTUggkHU/BscWafVhIAs4FYWHI/5GOmw8Xge6zPywZqwGIlAhHsf1EoIJEFABCIJeuorBPIgUGsE4oYbbvBpF81NweC56KKL3FVXXRXpvFS7BQKlZ8CAAR4XbpDDFpJDueJWFtLAra4IRLhjRSat448/3vvhZxMwJesWir8Vk0MZzSQPwZ+Drk0WGwFZpnAgN+FJCASEknNhaUrtu5EFS21qKVUtjWu2PqagZ+sTLCSXrS/vcjD9qz2Dfkgwna0FkmMNwDqGdcCylNEPPK0+RzDY3P7Nd6wRF1xwgd8D+gbXZxmisqWO5TPIC0RLBCLcO6FWQiAJAiIQSdBTXyEgAlGHAG4W3OByIxgU/mNHkcqW8rU++KqVQKBgYj2g/gBWDggAQaNhCQQKFYGj3GzTTwSi/peQWICBAwf6zE6ZxDaz50477eQGDx7sA5RxpbE6CpAG+6rPIoE7GUUVUZKTEAhclayQXGZ6VMu8xG29FYWDVDKm1XtACQ9aA4LpX7FgQCjMkmCWC0v/GhyPNpZ5KWj1sPHAjzH5jHPJe44VjUQKzM2yQ4GFWSyyFa4z6wNzphggWdysCB1kgRgK/o7YGs1SgpUDIm4ZmQgcx+1MBEL/NQuBwiMgAlF4jDVCDSNQKxYI/pPH5YIbx0xBQcHv2hSWsMeh2ggEAaW4zlx99dXeegAmSFQCQWE7Cq+hdIlA5D5NKNpUSb/wwgvrqh6HOXtYIkaPHu2JgNVVCFodspEJzj/ubpBAk7gEAisAfzcICOY2HeXf0qNCPrndJ0MSe0+sAWQBsmNuSCjZkHjeNwKbg+lY+Tlf+leeG0zHmi39q8UyWfpX5kTQNCmcsRxYOlbICG3BzArxBS0XnGHIAOtkzqyHbGSQY+pSZKabNRdIYj8gFQRSk0XLLijIkEaMhghEmJOuNkIgGQIiEMnwU28hUC8CtUAguIGksFemX7kBgysGCkZUqRYCQYDu9OnTfRYarDRkwUFR4t9RCASZbVBUsT5w2ysCkf1EoazedtttvtAcN+BxhSrXWCO4OTdXJbM+BK0RKNEtWrSoCypOi0BwRkhdSuwQxMHSo5JWGKLCOwVpR1m3bEpW38LSv1IbAZcsS8caJf0r42GJIfMT6Vgz079CdMABksZcmGu2dKwo+Cj8fM75NUsEmEImIBlYDSAQN998c91ccTWDCEC0IdmMZy5QBFBDcjKzUz377LOeMIlAxD316icEwiMgAhEeK7UUApERqAUCgb/yddddlxObKVOmOIqkRZVqIBDDhw/3MQ4oeKSZxD2DYnRxCAQ3uFguUKZEIJY+Tbj0nHXWWd46w612EgFrlG/2CcUV0sdNP8+FMOA2g2LM5xYYnDleUgsEt+9WXyFY78DSseL+9v/t3Qe4bFV9//8VQ4zGFmtsAU1CQCkCUYooYkGQpog0EZAiRUSKiAWUKoiIFEEElGBBFBBBRBREpVowKlhAo4kYGyKxxdjj/3mvX773v9mZumdmnbPOvPfz3Ofce8/M7LVfa8/M+uxVNuG8uRxrBAh6ETjn2g1sVkRimGEs/9prOdbm/RV4bCzHGsu/0njn3hLc9JDy0ajvteD1uz0AACAASURBVBwrDXka/3Hn7FjRqleAwJsb+vH+iIDUDCy9AgQ9HbE0dCxnzDwXA8QkZ77PVWB0AQPE6FY+UoGxBZZygKAhxU3MaCT3G1seSzKOs/pSINcaIGjE7bfffokbadHAu+aaa9K2226buD/GJAHihBNOSAcffHBe9cYA8f/OEqzjztWs+BMrAo39Rm08gXP1wgsvTFtvvfUkL9N5DkQMYWKZ1lGWY6XxHvdIiFWIuJrPEJ/28q/8m96MYcuxMn+B+QSxHCuN8ksuuSTP2YkJ2TEZGiTc6U1oL8fKSlD0PPB7QlfcbwLjuMs4Zdl5551zjwL7i54Vwkd7iFZzCFN7uVmGZnEO8Dr2QEx06vpkBUYSMECMxOSDFOgmsFQDBMMq+NJnpZVBG+P+ufLeZaslQNA4woF7OfCTOufOv1xJ3X333XPAmiRArL322nmIDJOuaVDNe4DgCjm9DFdccUU2bk/a73KuNZ9z+OGHpyOOOGLSl+kcIGhYtydREyToaSAUNJdjpXFOo5w5BAxpi9WMCBX8m8fyO3oNuGIfE6Hby6O2l39lyBEToXmfEwpiKBivxWMJC9GY599xN/Y4N2M51rg/Rb9J1JSXu2Nvsskmd1uOld4ThkfFRPaYtM0+ea04PsoZy83yWM4NekUMEBOfvr6AAkMFDBBDiXyAAt0FllqA4MubFW2OP/743KAZtPFlf/755/e8K/Uooos1QNCzQKP1yiuvzMM7+DeNLGwYb87Y7Wc961npE5/4xFQCBOGBORSML5/HAHHrrbcmxrbfcMMN6frrr89XqLGexbbDDjsk7ssRw2wm2UfXIUw0xvncoPcqlitt/iQY8Ke9xGks49rrOTTk2drPIQjE85gfwXwHzl/Obx7LMcTqRzH/YNTlWAkWzcfy/Pg3ZaF3YrXVVkssCkD52FcElebSrZQxytlcxrV9nISRCBQGiEnOXJ+rwGgCBojRnHyUAp0EllKAYAWXjTfeONHQGGVj3DIrqXQZvsTrL6YAsfLKK6fTTz89L1F53XXX5dWmIiwwNCMaP9MMENzwjDkPZ511Vtpggw3ycJR5CBA0BDnHmJTPZGiugg9bfnWU83HQY2jccvM3hpuNu1pYv9edNECw0hLBNG6WxlX4XsuxMnwJn/ZyrM2r8zymufxrXNnn3OUcu/jii3NvBe/V5h2i6bHgMeMux0r4oJeAMkcvBPUa95zgs4GAxI0Zo1eluRwr4SKWm6Xs0cvSvJEcj2E/BGvqjCFPUX4DxKTvCJ+vwHABA8RwIx+hQGeBpRIg+HJmUidX/UbZ+GLff//9B06uHvY6iyFAsK4/N3ujx2W99dbLDUzWqKf3gVDBpNRpBwgmnDN8hIYXV4MZfrLKKqvMRYCgMctEaHpvSm3c++Gwww7L9cqQoGltkwYIGsE0+mlAE945F2NVJZYv5T4R9BQwSTka+JSd0EGYiHsjMG+B+RRMgiaUEEJ4L9PwxplVvaLhzbAh3rusjETDvstyrASRCCyEAMrDvykj5WI1MYb4EbYZ8hRzNZiUzvnOylIMRWouNxuP4/gIJgQR3hfM1SBgMsmcz1rqj/eNAWJaZ7Gvo0B/AQOEZ4cCMxRYCgGCq5uMUabRPOr2nOc8Jy+jyR15u24LHSAYX//CF74wjyFn1ZmXvOQlecnKWQeINddcMzeEuKM3y+NyNX6pBwjOMXobCA8lt+222y6HXBrnNG6nuU0aIAiovZZjZUlVhnVxThAsCAf0FNAQZ6PnIVZv4nfcG4HlWJmLxHwD5lfQSH/LW96SAwhX99nohaGxT69BBIfo9SKM0MCPJVd7LccaS7VGmeO5hCCCBGXkZpL77LNPDiwMZ+LCRK/Vogg1DG8iSBCU2G+EO3oeOFZ+RxDi/cFqUQwlZII4+zFATPNM9rUU6C1ggPDMUGCGAkshQMSX+ThMDIngSnrX4UvsayEDBA1aGi40ihijzQTpEgGCRiw3muOmZAyTIoDNQ4A48sgjE39mPVSpeQ4zfIaenhhaM875PcpjpxUg6GHgyjy9B8xR4B4Q7eVYuSrfL0Dw/m0vx8o8EoaIERYiQPBejeVY2wFi1OVYYygRZY4AQUhhAjchgPlTBJV2gCDUMKSJ0E6AZjUlQk8EpFjNCXf+TrnphWFIH48lbBGQ6IngGAwQo5yhPkaByQQMEJP5+WwFBgoshQBxzjnn5MnAo240EGgQ0AieZFvIALHbbrvlxgzDPkoGCK6G09iiEcVci3kIEDQAaRQzfKbkxmTpXXbZZWa7nDRA0Ahu3lGaXpIY4jNoOdb2EKYY4sO5TM8DYeCDH/xgbpxHr0sEN4YKjTOEiecxZKh5R+l+Q5joGTjppJNySGwvx9pcbpYg0b5jdr8hTMzlIGjH8q8MlXII08xOaV9YgbsJGCA8IRSYocBSCBDDbhTX5iNAMO6a4QSTbAsZIBinzfAP7uBbMkBcfvnl+crqPAWIE088Md/fovR22WWX5ZuXzWqbNEDQ2KfRzSTqWI6Vxn8MByJoMpQoeh6ak6hpoDcnGTeXfyWosQQuw6BiOVYa9REGek2iZj8M5eu3HCuGcX8IXp/X5Sfzg2jQUzZ+f9BBB+X3FRs9H72WmyUUcNwcH8+JSe28RnsSNfshZMWwK46Bzx97IGZ1Vvu6Cvz/AgYIzwYFZiiwFAJElwYecwaYKDnJtpABgnsv0JApHSC4BwENrHkKECxRy5yZksOXOC+Zo3PsscdOcooOfO6kAYIr8TS+28uV0oiOZU3bPyMENJ8Tf+d5sTwqE5CZc0IDP24IR3njPhLNnxxkLOHaXIo1nsdjez23/Twez9Am5vaw9VtuNu4z0V7KNe743cuE1+J5BC2ChgFiZqe1L6zAMgEDhCeDAjMUWAoBggYek6jH2bj/w/bbbz/OU/7PYxcyQLDq0tvf/vY8mbRkDwTDVI455pi5ChBUPBODGd9fcmNOAROMubI+i22SANG+kVzcLI2r8TSSaYhz9b59ozUa8zSkY/lXHhvLozJZubk8KsdOL0wcPw1zQkb0JPD6sRwrPRg00ikHPQsMWeKqP6/N35kozfPYNw39fsu/8hrcEJGQzOv06inhPccyr+3ji/tRcIy8ftwor7n8K3fPZhiTAWIWZ7SvqcDdBQwQnhEKzFBgKQQIxicznyFu8tTkYhlFGjF8cTevIL/85S9Pp5xyykSyCxkgaDAxMZP6GydA0CjlOeuuu2767Gc/m+8gzU/+zRKw8f+M2caVjcYSq9wwD4B5F+9973vz6k/zMgcCAyb1cq8Lxr6Ps9GoZHUe6ovGLX9oeDLUh0b0sI3GLKsRzWLrGiBoyHMO0cjmeFjViGFL7eVYOWc4jzjOWKGIxjVX+mPuBMPhYnlUzs2YW8DvCRQsm3vhhRfmBnlc+Y85FPRS8N6O+Qc01HlP8Ielb9liPgNBhXu+cM8SekUGLf/K8RHQCRM8lrric4TPkFiOlSVeY7lZQg+/b8+doM7j+OLGe0wY57gMELM4o31NBQwQngMKFBNYCgECrNNOOy3tt99+2Y0GCl/SJ598cm7ostEIYUnMCBE0MLjp2iTbQgYIGmRcBaaByd2mWTKSidVMKN9oo43SVVddlRsprMvPVVoaQlwRZeUmxtWzxCaPo/7XX3/9xNyG8847Ly81yf/1CxCsJEPIIDx85jOfmYtJ1HGO0FBk5S7uNk2jtbnF8BusufLNUroscbvpppvmRm6vjRDLzf9ilaFej+FqOROTJ53w3+u1Jw0QnCNcTadhzXyiWI6VkEnYJHQxT4LGOu/HGErEuRhLqcaka3p3WMKVCeucmzS8aawTHOjVwPsjH/lIDiM07OkJo4HOJH7OydgfIYRgQQ9I3A28uRwr73neI9Ql5Y/lX2OJ1wgN/O7FL35x3gehprkca5SV9x9BgoBByCZ4xFAqykCo4jEsDUsZ11prrXzH8oc//OEGiEk+eH2uAiMK2AMxIpQPU6CLwFIJEASDW265JS97yRV5Ghg0vmKjYcAXOg0HNhoVNK75cu+6LXSA4IovgYCbbX3uc5/LS7ly5RYLGm4ECBqw3GCOYSAxkZMrviyzyZXaG264IQeIaISdeuqp+QZ7gwLE85///NyoYkUmrsrPwzKucY7E8BsaxTSYaaTSWKXhijEBIibTDjuveK299947XxUftHGln5V8pr1NK0BQtrifA41/GunMkYlVlXoFCBrusfwr5+qwAMGxx83jCMuEC67ms79xAgSfd7zvea80A0T7/hHUzTbbbJN7MiYNEM3lXwndBohpn8m+ngK9BQwQnhkKzFBgqQSIYURc/aTBwJXP2F73utelo446athT+/5+MQQIrkxzxZerm1wZ594BXMVlXf0f/ehHubFCeIor5Bz/oADBFVMCAg28XkOYaKzx+w996EPp6KOPToceeuhcBYjOJ0ufJ9KTQwgbtjGJm16iSe5b0t7HpAGi3xAmgi2hgHOI849ehFGGMPGcuIM1Q47oteDcZWgSG69DQIs7WLeXf20OmYpen+YQprijNBcR6J2Mez/wWOY7ELAxicnQ9HYwkZ3PjhjCRE8EPSvNO2b3G8LE6/EeJCjFfSQI21zIcAjTsDPe3yswuYABYnJDX0GBvgLzEiBoSKywwgp3u5LL8Idrr72289mxFAMEV43POOOMPM9hUIDgRnyElksvvTRPml3qd6LufJIMeSLDXwi2DH8ZtBEc6Gl6xjOeMbWidA0QNOp7TaKmpyGWY6XRTKOc4MB+aEwzvKfXJGp6bmL5VxrtNLDby6Py/mUYEw70FhAkYn/0usX+YtJ2c/Wm5qRmhiqxL85x9st+eGy/5V/podx6663zEEAmYnN8wyZR81r9ln+lt8ZJ1FM7hX0hBQZ/bv6p9Np5VogCcyQwLwGCKmXYA1c4Y6PRwVXLrttSDRAf/ehH892mhwWIvfbaK6/V/9a3vjUviRt39qWhx1Vchonhy/hwJsOutNJKed4EQ6qYa8HKRlzNpZFGI5CrvCyvS69Kv3kDveqKq8kHHHBA12pc0OdFw3XQPIgoID403GlgT2ObJEDEpOBYsrS55ClBYdAyrv2WR20u4xpLpMbr9Fr+NfaNBY/rtU9+x/6a+8SQ+T5szeVfm0vA8rsIHswtorclXiNWcuq1T46hvYxr83ku4zqNM9fXUGA0AXsgRnPyUQp0EpinAEEjoLmKDl/2NGC7TlBdqgGCuwCz8s8oAeLMM89MZ599dtpjjz0MEB3egVxNJxAM64GIl37nO9+ZJ8tPY5s0QDRvJEcA5Ep++0ZyvXoS+i2PGsOW+H2zJ4EgSqO91/Ko7I+hSPRcxI3rmHTN4+Mu1u2eC+ZJ8ad9I7lY5QlbPhv4N41/eto23HDD3GMRKzL16ylp30iOnhJ6LryR3DTOWF9DgfEEDBDjefloBcYSmJcA0WsIE1DR+B0L7X8fvFQDxHHHHZdXvBk1QOy0007p3e9+twGiw0nERGBWECLccnNAGpo0UumhYfx8uwOeCblcQZ/GXIhJAwTj+GM5VoI5CxewqhLzA2IuQyzH2pzLEMuwDpvL0Jw70Z7L0FwelR6s5v7oWSS4YMkWcyei8X/CCSfkYVA07AlvlIdhRTyHkBDmEQboQeOeMfyMuQyx3Cyvwf/HUrLsj+FL9E7EMrMMW2KYGs9lSBdh0TkQHd4sPkWBMQUMEGOC+XAFxhGYlwDBlzaTh/nCb25MomYydZdtKQYIGjnMDWEbNUAwUZbHOoRp/LPo/e9/f2LIGI1VJuhyjjJ5mCvwzDN5z3vec7cQweOYPMyyqZNukwYIVvFiUn6spkRwiKFpDG1jIj/nBMdFo5r5A2zMQ6CXoLl606qrrrpsMYBeqzfR+8CwplFXb4pQwP6aqzfhx8Ro/OJ8JeTQe0EZ6UWJAMGQprjhHEu6ElRiwQImQ1NmggThj4nUMVGcvxNeCDUEBxY1eNzjHpdXmmIYJfsxQEx69vp8BYYLGCCGG/kIBToLzEuA4OoiY8j58m5uDL2hF6LLthQDxKjLuNK4ZQ4EQ5iikUZDjQaTcyBGO5toFHMvCIbSsBwvDVHCGENv4p4JTGaP8frxqjTSuWfCpNu0AgRX4FkatV+AiPs5jBIg+t0/YtQAEQ36fgGC1cNYfpcyR4CIngg+G2j4x3yUXgEilowdJUD0Wv7VADHpWevzFRhdwAAxupWPVGBsgXkJEDS61llnnf8zJGT33XdP73jHO8Z24wlLLUBwlZTx3kx4HnYfiHaA4CouV2sNEKOfSpdcckn68Ic/nBiWxB+GALEx3IfGPb1mXM3eddddl90Ujd9zJZuG9qTbpAGCq+g0vhn+M2gIUwwpiuVYYwgT848ITu07WNOrwXnUawhT+w7WfH4xF4P981qxIlOvIUy8z9ln3PNhlCFMhDt6hHbcccfcOxSTx0cdwsRFi1huluc6hGnSs9bnKzC6gAFidCsfqcDYArUGiPhSbt4sbtDBc/dkbrbW3l71qlflINBlm1WAYEUjhrUw9IPGJGWnsRdDJOKuuTS8pnUfCALWIYcckq+Gf/aznx0rQHDVloYuY/ZrDBBcPafsXCGnUUyDeNYbQ5e4Wzg9Dly5p/eBoTM0fKnz+Em90/DlHh9sXBWn3hfDEKb2JGrOgxjSFJOaOQ48Y4Iyk8AZosTv6amK3haeSwOdhjqPjUnUsfxrv0nUDGmKeQz85DVjfzGfgf+jF4cbTTKpmZ6G+MnrE9R4LD0PzF1ga06iJlhzHw4CUMzb4HyP5WbZH8/lNXpNombZV4ZsMSeC46AOHcI063eYr69ASgYIzwIFZihQW4DgC3irrbZKl112WW6sMoRms802GyhE2OAKb68Vod/2trelffbZp5PwtAMEDZHnPve5eSlTQgR39KVheccdd+R/b7LJJmm//fbLDRnCxLQCBGPZn/nMZ+b9ElbGDRDcm+Dqq6+uag4EDfPTTz8930iQhl1sBNIVV1wxr7rDakfTGCrUPrnY7ytf+cr8+ixtS0Oc/dLYprFLiOMP/6Zxy/0f6Klg45znTsw0QifdJu2B4D016jKulJfhcfQQ0Nhu/qEc/JvGN8dNiOBO1rGUKz8HLePaa/nXeC5WhIdovDf3y2uywlNzKdf4N7Y8luPbYost8n1OYjlYftcsW3M51+Yyru3lank9wj+hyQAx6dnr8xUYLmCAGG7kIxToLFBbgGCpR4ZExLKXNKQZj0xDu9dG44Q7J0cDrP2Ya665ZqQ7Afd67WkGCJaVpJybb755njj7ghe8IF100UV5ZZ7Pf/7zeXgLQYKGCw2ibbfdduIAQUP5+OOPT8cee2y+wsr+ugQIJqXyGjVNoubeFcw/GLTRGHz961+fXvva1+Yr1pNu+Bx00EHpAx/4QG4Qc+8K6pcr7xEcGLbDH66Sc47TuGW4WPRAUJ4jjzxy0qLk508SINo3kovlSuNGcgz74ZjiRnJcuaf3geOOMBBX6zmnY7IyjW6Oeeedd86TlNlocMeN5Pg3V/+by6M2byTH/mio8xq8twm2PD/uxh7zc/Ad5UZyPJ5eSnoq4kZy/OT4msvN8nuOh/02byQXgaG5IpM3kpvK6euLKDBUwAAxlMgHKNBdoLYAQY/D3nvvfbcDPvDAA/N9C3pt9FRsueWWPX/HlcNojHQRnGaAYClUJsy+5CUvyZO6+wUIykmYYAgMw5e6DmGiYfX2t78993JwDhBILrjggrEDxFlnnZXDGcGnlgBBECNwjnrvhdNOOy3tu+++XU6R/Bwaq5yHXFlv7pM7HDO/gfOQxijDevjDOUkjmKvhNEYZWsZPGqis6EOP0TS2rgGCY+CcwZDGOcOWGM4Tcxn4yYpFLJvKEC3CAZOXeU70AtIwj/df3N2ZlZCYn8DwJY6doNRc/jWWYx20/CuToxmOx/ySmHMRPRuEjliRiRDA/ITYH/6EAEwINDyHfT/rWc9Kq622Wn7sd7/73TyskHkUDDvjuPk39cXvY6lZ6obgwOsxNI4LHrH8Kxc7sLIHYhpnsK+hwGABA4RniAIzFKgtQLz0pS9NZ5xxxt1EmBzNsJv2xhf8CiuskBtnvTYaAaxb33WbZoDgKjQNo1EDBI+/9NJL89CsWFqSq9RPecpTciOTJTRpvNCAi6uvNIxoBL3vfe/LS9fSEGQSOVeGuwYIGryvfvWr8xCPWgIEbs973vNGrnYaszHnZuQn/e8QGOqCfdGAbG/UB2GRQEjIwJKGJ+crjWsasVxF58Z+bAxhu+KKK8YpwsDHThogGE7F1fTmcqycB4RShiBFkGAOAO9ZjjF6BwgDcXM1gkOcO4QOGtz0NNJbw/nL/AG25nKsrGbEPTQ4z7/0pS/l/fEZwNyhuEFc834OsURrBId4b8Sd0gkBHAvvlehtYn8nnnhifh8RFGj8Mx+ClZgY2kad8hlC7wLBJXqM6IXg/wgKERx4j1JG7sTOMRkgpnYa+0IK9BUwQHhyKDBDgdoCBFdtGdLR3Phyb95hOn739Kc/Pd9xtt+26aabpssvv7yz7jQDRNwYbNQAwVV0rmpz5X/UAHH++efn3hsab8x5oBdikgDBFWiGV9FArClA0GvCErTjbEcffXQ67LDDRn4KYYCr11wNp6Heb6PxzDAyrmDTiKXhHBOOOXc512OsflzNHrkQQx44rQBBKGVSN5OUuVrP+dhejpUhYzTOo2cFn34BgsY4jXfC8Z577rksQBCuaOSzP849lmNlmNMnP/nJPE8k7mQ9aDlWztVmYCFAEMZjYYIIEPxkbhQ9fASkCCyc56yC9aQnPSn3qDAMkNDTL0DEKlGxctaNN95ogJjWCezrKDBEwADhKaLADAVqCxDbbbddHmrT3LhCHMtJxv8z5IQJ0oM2hvCM25Bsvt60AgQNGoaCsI0TIHbYYYfcmzAoQNA4ete73pWHg9DwolHGEAwatzS6ugYIhqScfPLJeR4BV2ZrChC9hsENe4vRwMeNuhq00cjfZZddcs8Bw3RG2bjizRXp9dZbL/c8MPGXFcPoQYthMVxZpwdimtukAaLfECZWWeLKPI1zeikIC5yDcTwcAzbNIUXRsG8OKeL3G2ywQQ7JbM07WFMfzBViyWGey3k+6I7S9EoM219zCBPDHglDPIeAQL03l2MlOAwbwsTQrOYds3nv0WvC/Al7IKZ5JvtaCvQWMEB4ZigwQ4HaAgTzHWi4tjeu4jJWnO3www9Pb3jDGwZe+aWxQENtWINwEP20AgRDWCgPV07HCRBMwGVFqmc/+9n5/g3NIUxMJj3ppJPy/ASuoHLll6uqNHwYtjVpgCC0EdKe9rSnVRcgmCy+zTbbjP2uwprntldAYugKPQXnnHNO7tUZdW7FKAWgZ4or4azcNO2ta4DgPGpPoiYAM2yHHgLCPFfkOZ9jOVaGNX3sYx9bNok6JkvHpOaYRM3KU8xdoGw03jlv6WGk8c3f2QcNesJJ9GLEXa55zeZyrLEUK26xvxgexnPZT6/9cU7TO0nZeA1CDcfXXI41jo8gQ303J1FTTo6H9wi9Is3lXwnxTqKe9pns6ylggPAcUKC4QG0B4phjjsnj99sbV/UIETRSGDPea8nW5nOYpHzhhRdO5D3NAMEVSRr24wYIhsiwghJXrxnWxHHTWGNoEcNKuGoeDTIaS9MIEIzpj5WBnvrUp1YXIBj6wrK4XTbGwLNaFg1jGpaMv2fsPY3aWWwM2SO0zGKbJEDEDdViGdfmTxrd9KQ0lzplpSQmo/O7WLa1vZRrrGIUy6o2l1jl+Hs9j9cYZTnW9nNjUnpzCVf2wSpkmEfo6HV87JNw017KNSZf93oO7z02HAg59kDM4oz2NRW4u4A9EJ4RCsxQoLYAQcM1vuC7stBQ4UoxcyQm2aYZIBhKxdj8cQMEQSFWbOKqOqGIHokrr7wyr9Zz2223TTVA0GNz3HHH5Umk1113XaoxQHA1mrHtDC9ZrBvn6Ite9KJ07rnnTuWeD72Oc9IA0byRHFfaaRgTpJg8zBX4uDrPUB4a+SyHyoRoGtgcH41qGvDRK8AV/2bvQ8wFiZ6EXsu/xnKs0fsQPRccLwEkggc/2R//x/5o7Mf+4kZyfB7QMxc9TAQFXp9/M0eC44vlWDk+3gu8ZkzyppeieSM5ejnYD6EhloGNSeQGiMX6zrNcS0nAALGUatNjWXQCtQUIGip8cQ/rYRgEvfHGG+eeikm3aQaICEaTBIh47iwCBA1DbnzGqkGxyk6tAYJ6Z9nfV7ziFZOeAjN5Pg1VhuGxutUst0kDBL1ZvB8JCKyixLAehjaxhCv/pgcsJjbTSGf4DoGIv9OQp3FOo5vGOY3weG/TOOffhIKYG9Rr+Vca5TTO+y3HSi9IhA5CQK/9MZyI14nJ2vQsDVqOlR49VnZrHh+rRhEkeB029sO+m/d+YC4Iz+W4cDdAzPLM9rUV+H8CBgjPBAVmKFBbgKBRwRVOVqzpsnFFkAYwk34n3aYZIFjuk5V+aDzSyBp2HwiGK8VN5uKxswoQrEBDg5vlcmk8xbKZNQcIJsAuv/zyI090nvRcGfX5NMJZ6pOr+7PeJg0Q9HDhSAO6vdoQPV8ssUpDmzkMsTISQxAJCgwBilWVYinVWFqVUMBFglh6tddyrO3VlGL5117LsdK4p0HPkDMa8NFLwjKzzONhWVW8ec24SSU9CYQcQgBlofEfSyazHCvvV1aAYvU3JpOzX+YdsfF3wgQ9XASHuHcHy7/yXuK4DBCzPrt9fQUMEJ4DCsxUoLYAQWOCL3JWROmycbM2bug1jW3aAYIrqTRqadgtdICgUUWDjonDrFpEwxbzpRIgqP8bbrgh3zdjMWxcxWdVsO233z4PeymxTStAcG5885vfzPNrWD2KoMnKXM0GNsN5aLwzhIc5TLyPY+lUQgivEWGDSdgRIGiI8xw2ehGay79yISEa6bEcKyGhfT+HCBBxV2gew93TeS5zHnotxxoBgrDB/Kp2/KFnbgAAIABJREFUQGI1JebRsEAB71lesxkgqE8WaWgu/xrzkuhhMUCUOMPdx7wL2AMx72eAxz9TgdoCBBisdrPHHnuMNYyJBgGTOJlrEGOjJ4WddoDgii1lPOCAA3LDncmz0cvASk30OrDF32fRA8HcAIIDw5UYs07jiCuqNP6WWoCgYcrqRvvvv/9Y59Kk5008nwbxk5/85LzELvcVoOFbcps0QNAIjuWTuRLPeRlBgn8TNulNiCE+cWdonsPN/OhpISjwGBrf0fMQy7G2hzD1uqN0r+VfYznWuNM1r8d9KZgAz9KshA16DRhuRejhfdXvjtL0lnDux3KsLHRAbwXBgfdKrDjFfApCAxs9DPSwtO+YzWctx8kQLgNEyTPdfc2rgAFiXmve4y4iUGOA4OoljQHWgB9l44uedeiZ8Bs3bBvlecMeM4sAwVKsND522mmn3BibdYDYaKON0lVXXZWvFnOfgTXWWCNtscUWuUHNeHC2pRogon65mSBj4Gc9qZrgyvwAzMOaeQILtU0aILjXQ3uicAxp4pyhh4Cr/wQjzifmM/CTScyEJ3opGOrE/UhirgON8HGXYyUIRg8HV/wZNkTwJSQQXggA2MdyrLHcLD+5f0RzwjfhozmJmt81J0JzfDGEkp4JggPHRxkYfhiTqGP5V97LsfwrvRn8P38MEAt11rvfeRIwQMxTbXusxQVqDBAgcSWQmz3RAOm10SBhVRWGK3HzOa5GTnubVYBgWA03Irv22mvzkrQ333xzbgjFUqGj9kDEkq2xnj5XPnkuQ6Xo7eBqLI0ehs3QmGJlJW4CxhAxrrzOS4CIkMRN+ej1wT6W3Rz3nImlPQkKNGIJuvydgIY5Q3UWyzZpgOA8obHP6+DFz7ivAw12zrv4iQt/CBA8J5Y65TkECnofuJM1G0ONoreBf3OO8jrxh3+zP8ICoYCeDkIC52t7aVWeH/uLMsZPGv18TvC67WVn2X9zOdbmc2N4Uxxf87n8rn188VyONYZRGSAWy7vAcixlAQPEUq5dj23BBWoNEMDR8GB8PuOuYzUWruhyIyjCQwyZmBXyLANE3F2aBj1DIS677LIclhhexNVWGk5cKaWhT0OVq5w0TmMZy7i7NcMtGJ7Bz5VWWilfLWV+A6/FJFjmAay//vqJCZ4M85jXANE8R2gEM7wGI4Iqxpxr2GIeYZThKFhypZur0Vz5plE9yc0JZ3Wu9nrdSQJE80Zy9DZgwnAeruBzbnKVHkeM4uo8DfW49wPDfOJGa7E8KsGW/+cnjfDm8qgEj7izN/uj8R77i5WeqKPYH+/9fsuxxk3hCByxHCv7iyFI0RsSITKOj88YXpef0fvA/nCMnou4z0UcXwQGAjqPZWgXx2WAKHmmu695FTBAzGvNe9xFBGoOEEWABuykRIBgpRiGYMWE07hCS2Mkfhdho3knaq52x6o2NI5o2HB1liEYDNswQCz02bPw++8aILgyz+cGwYmGPD1jNPpZppWwyk+CFI1merxoTMf8jrgPAo3wUZZ/5dyNCwE09mN/NP6Zh0BoY24OvTyUg0DH42JCcyzJ2lxult48VlXifTXucqy8Pu+79v5GXf6VFZkIVwaIhT//LcHSFzBALP069ggXUMAA0R3fAFHnjeS61/jSeuakAYKwwNV0GvLN1YbiPiE0tAkShAUazdH7QJClV625uhE9YGuttVYOts3lX+OeEMjTsxGrG7FvGuMMEWNZYZ5L7xkN+1iOleNjo6cjlm6N+1QQulmO9dZbb122P44hJnDzvFiOlV6D2B+9djyX3jpCCD17BCV6/whWcWfr9vKvlJH5Rdy1nFBlgFha7yWPZnEKGCAWZ71YqiUiYIDoXpEGCANE97Nn4Z85aYDg6j9X+ukBYBgdc3VY2vQLX/hCnk8TDWwa9IQFAgT7ZLhTLN0aqzaxxCkLBrA8KnNz4v4KMTk6et7oyaCHg6GKzJngsTfddFNexSqWY6XxTi9DM0AQWPg/hqQx+Tue85WvfCWXmSVXec24j0QElghI9LbwWOayRFl5LYIA4aQdIHot/4oJvYS4GSAW/vy3BEtfwACx9OvYI1xAAQNEd3wDhAGi+9mz8M+cNEBwxZ75C4QBAgKBgSDBz+byqISAGOITQ5iYv0D4oOHOsCBWVKNR3V4elXkIMYSJ12F+AmGAHg16HGj0N5djpUyEgFgAIIYw0QtC+GguN0uQYH/0ksQcouYdpen9iP0xr4UeFfYXwYEhggQLekYYwhX7Yrgg++u1/CshBCsDxMKf/5Zg6QsYIJZ+HXuECyhggOiOb4AwQHQ/exb+mV0DBPMSYhI1Q3aaE4VppBMO+i2PSoCgoU0YaE68juVfaYzTwB60/Cv7I7hwlZ8Q0nU5VvYT+4vlWGO52VgFKpZjJUjE8q/sl2FIHAPBIiZg81g8OMbm8q8EoOY9ISizAWLhz39LsPQFDBBLv449wgUUMEB0xzdAGCC6nz0L/8xJAgSfG1y5Z9x/c4nTCAg0uGlMM+m5ubQqDfT2c2IZWOYq8JxeS6vG8q/NJWN7LcfaXjoWZRr4vZabZV+9lpuNVbbay7ESMmIYVns/sZTrsOVfCVeEHwPEwp//lmDpCxggln4de4QLKGCA6I5vgDBAdD97Fv6ZkwYIJhCzwlKzF4KhQAznYUlVhhERFprLo7aXY6XhHcujNpd/jZuzcfWeRj7Piyv7/LvZ69Fv+Vca+Wyx/Gv0esT+WJmpudxsczlWnsf+4vgoW9wUjh6EWG62fXxxIzme37zJXiz/GkO4DBALf/5bgqUvYIBY+nXsES6ggAGiO74BwgDR/exZ+GdOGiCY59BcHpWJxAxtomfijjvuyPMDaOjTSKehzZV3Nob3EBwYEtRejjWWfx20HCv3XGD+QXM51piPwP4YmjRo+deYdzHucqy8LvMuuHFdc/nX2B/lYiNctI+P4+G5zIvA3QCx8Oe/JVj6AgaIpV/HHuECCjAhkFVB3MYXOPXUU9NrX/va//NEGkZcfWSCJjdpY6lIlpuMezDQmOKKKo0MGlqMp2ZJSpavjHs5xL0dvA/E8Ho5+eST0x577DH8gT7ibgI0ZGl4c4PBcTYa50wGJkA0l2NlCdU4b5kUzZKnvD5LoNKojp4IGvk0pGnI87uvfe1r+f3BKk4sdcqqTgQJhvvE6k1cuWcoVHM5Vh7D8qgsx8ryr7wGDXsmUjeXf20ux8pnHe9HyhbPjSDRa/nX5nKs3DeCJWqf8IQnLFtu9gc/+EEOSs3lX/k7PQ78Lm7aiDE2lI0eGwPEOGecj1Wgm4ABopubz1JgJAG+mGnQuo0vEBMu2880QPw2N/YYakIDkyvTNChpRHGH5/XWW2/ZMpqs2EPDM+4kTiOShlqsojNKrTAWnrpwG1+AEBt3bB7n2TEsiCE7MSyHQEKdx8/4//gZddTrOXwGcc60nxsrG1G2+Hu//fV6Ls8bVMYu+xtU1vb+epU15oeM4+1jFVBgfAEDxPhmPkMBBRZQgAYGPQs0Thg33W5wNBtS0YCJx9AY5jlc5aVx127gcFjtRkk8Np47aH/x3H77i/+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TwFFFBAAQUUUEABBeZQwAAxh5XuISuggAIKKKCAAgoo0FXAANFVzucpoIACCiiggAIKKDCHAgaIOax0D1kBBRRQQAEFFFBAga4CBoiucj5PAQUUUEABBRRQQIE5FDBAzGGle8gKKKCAAgoooIACCnQVMEB0lSvwvO9+97vpXe96V/rc5z6X/vIv/zI9/elPT7/4xS/Sv//7v6fHP/7xafvtt0+PeMQjCpRk4Xfxq1/9Kh/34x73uPTnf/7nywr0pz/9KX3ve99LX/rSl9I973nP9KQnPSk9+MEPnlqBf//736crrrgifehDH0o/+MEP0mMf+9i09dZbp2c+85npq1/9anr/+9+fbrnlllw/z3rWs9Lznve8uamTqSH7QgooMJYAn3v/+Z//mT772c+mD3zgA+nJT35yeslLXnK3z8axXtAHK6CAAmMKGCDGBCv98F//+tfpwAMPTA960IPS0Ucfnb8g+PL41Kc+lV760pemt771rWmjjTYqXaxi+7v11lvThz/84fT5z38+3ec+90mnn356ut/97pf3jwNfnl//+tfTq171qkTgOvjgg9MJJ5yQA9Y0txtuuCE95SlPSVdeeeXdvAk1O+ywQ3rGM56xrH6muV9fSwEFFAgBPvO4oPSGN7wh/fKXv8wXMvjzT//0T/kixlLcfvvb36YLL7wwXzzic/38889PT3jCE/IxuymgwMIJGCAWzn6kPfcKEDyRL4999903v0azUT3Si1b4oPPOOy99/OMfv9uxfu1rX0t77rlnOvHEE9O6666bAwVfrD/96U/TG9/4xvQXf/EXUzvSXgGCL7ZjjjkmvfOd70wvfvGLDRBT0/aFFFCgl8AXvvCFdNxxx6UjjzwyrbLKKunP/uzPljzUD3/4w/z5+sIXvjBtttlm+cIZPc0HHXSQPS5LvvY9wMUsYIBYzLWTUuoXIOL/f/azn+VG9TSH7SxGkl4Bgt6H173udemiiy5Kq6++ei42j6NBz1Wqv/mbv5naofQKEFdddVUeVsXVMb7Qoodoajv1hRRQQIH/FfjjH/+Y3vSmN6UNN9wwrbfeenPl8uMf/zgPJeXC2T/+4z+m9ddfP/dIuymgwMIJGCAWzn6kPfcLEDRcX/SiF+Ur8M9//vPTpZdemv888pGPTM95znPS7373u/xv5g5suumm6bnPfW7iC4ghTzyGuRMMD9p9993zGP73vOc9+bGM799yyy3TJz7xiXT22WenNddcMz31qU/N/2aoEMOl6Dq+9tpr8zCqJz7xifnxNKD/4z/+I5111llpnXXWSVw1+tGPfpSHFP33f/93HmpEDwINfR5PGV796lfnL4GYU3CPe9yjr0mvAMH/cSWuHSDa/zcS9JAHtQMEx0ZI2WabbdIee+yR1lprrbsFCHw++MEPpoc//OHZmiFYjFmOuvjDH/6Qy/3FL34x2/HF+OlPfzr7PPvZz0633377svrEi+FTl1xySXblyuNHP/rRXKdPe9rT8lXIeD3qiPr68pe/nOdkMKyLL17qjPHSbPTW/Mu//EtuiPz1X/91evvb355+/vOf5/NmpZVWynW99tpr56FZyy23XCKkUn+PfvSjc2DiNQ8//PBcd5w7zAPpd260j6XfuUn5L7/88uzA63KcDNXgfOP8bs/14Zy6+OKLs9GKK66Y/ZmfwjnBXBWccTjnnHNyPWy88cZptdVWS//zP/+Tj51zb4UVVsjnMeWPuuE1GKbGlV7mHPGHOsJwiy22yO+X2JgDQ4BdddVV8znNe4V9xRwlht698pWvTH/7t3+b3xfsZ+WVV87+D3zgA9PHPvaxtN9+++Wys1GGM888M/3DP/xDLudNN92Uh+Y99KEPXVZOjptzgblQmPEZwHup10YPGefoAx7wgPRf//Vf+TXoMWM4JOcPv8OauVQbbLBBruMLLrggbbLJJrlMH/nIR9K//uu/5iEy97rXvfI8o+WXXz6fS8wJuuuuu3JPH+cFG+V585vfnM+9OM8p52mnnZbH6N922215nhLHzPky6LzBnbKEBWWnjHxG8Dpchecnn2GUideibqjz5rnR7/OQ1+X4Jj1vsW1umDQ/67D7/ve/ny677LJsvfnmm+f3Gv68v+5///snLkTc+973zp+VPKbf5yif6aecckoexvONb3wjv0evu+663Jjmfcb5c/LJJw883ykrz+nlxnwvzlkuiGDKucdnBu+z+B6hB4Dzhs8I3lP0CnC+c8ycl7w25w6fi/x92HuLczy+F3pZ4cN7qt/7c6uttsrv/17bJJ/B8Z0Wn5+8PkPEvvnNb6Z/+7d/W3Z+96r/SeqA/cQQZeoCb+qaz2U+X3hPhBefI8z/47OJz7bmv/ls4xgY8sxzBn2+sZ9Bn5GUiff0rOqYz4o77rgjH8eoztP4Tvc1JhcwQExuONNXiADBFzFfkHwg0Ljkw/kFL3hBbuDwwRaP40Nmr732yh/4zJ34zW9+k3soaAgecsgh+erNPvvsk7/E6ALmS5nXvfrqq3Nj/L3vfW/+8qAhxxc/jWMaMDSgDzvssNxA40uZD7XtttsuzzegkUeDmv3xmjSI2XgsXxDHH398bsDsuOOO6RWveEVu2F5zzTXp29/+dm68jHIlqd8Qpp122ik3umKfJ510UjrjjDPuFiqmUUHNAIE54YoG+MMe9rB8XO0AwT4JWDSq8KF3gsZYc7gZdUTjnRBIo7fp2axPfs+XNg1ZXofGBsO0+P8DDjggNyD4oqZBxPHTG/W2t70tf+gzN+Pv/u7v8pcLz+V1+cnwL75gX/ayl6V3v/vd6X3ve18uy2Me85jcOKWRR4OA+ucLiP3jzGsfeuihOXi85jWvybTDzo1h5yaNwv333z+/NkPQOFfbr9mrDtuvy2PaznfeeWdu5Gy77bZp1113za9NQOC8Pffcc9OjHvWofJ7G8Lj73ve++d9HHXXUsnOIRuHee++dG8w8h/dHXA0mkLPQAXVMmKHxRR3wnuE9xXmCG8PpOEYC5Wtf+9pch4Qv/Hmf/f3f/31+b/Blyhc/G/XDuUxdEjja7wFel4Yp4Z/ftzcaf7wnCVEEF+qX0MOQPwIBPXUcN2WkIcQ5yLlAOSlfuw5orNCI4JyjwfH6178+f5bweDbOKf7O5wPnOec+v+e8ZnEBGvYcL40+jnHQecP7ifLxet/5znfyZ9qpp56awzPlp8F8xBFH5HC5884753CDH0GNcDDKudHe/yc/+ckcyKI+h523MRer7c55Ep918dnI+4iLA5yfXAigd5T3F1ucowzToRHd73OUBj3n8EMe8pBsQRCMMtKYx3XY+f5Xf/VX+TX6uVEeGptvectb8rAhLAmF/B9l53sDY+qPIEPdUKd8JtArQvBnMjfvH+qwfc5izv7jos8wK77vhr0/B32+sz/OO+qBc5KLEqN+BtOo5dzi3OX9z4WaXt9D7f1PWgeUGT/e93wuENbf8Y535Pcxn1/Nc6vtF//mXOA9E9/Dgz7fhpWXYDnLOv7JT37SyXka3+u+xmQCBojJ/Gb+7PiC4ENw0FyHdoOTL3q+CGnI8DyunBAU/vmf/zlfyeDL/eabb84NDxqYNEj5PR+WfGhyxZwvBxpeozQS+bKnwcy+4qoMVwj5suD/uCLCB9/LX/7y3BCjgcK++EAcZev1wc0x0JjgSivhhgYOH5oEk2avRLw+wYurZf02rj5Tzl5bM0DwJYwN4Yer8/0CBI0sro5Fw6EdIHCg4c6Y3m9961t9AwQ9NAQlAgNfDLHxhc5r0CBlPgxhIb7ouEpGnX7lK1/J/0+jtxkgCAk0ZKhrwkd7fgkNSc4V3Gksc0We4Eejqfk6fMGPEyA4hva5iScNFs5RrrDy72kFiPYXbLPBRgDnfGmeW5wfnK+cy81GDl/mhGYarpjxOK7MEtrwJ6BRB1yd58sWFx4fDV/OAxqGEfApB+9pGsi8Rwmlxx57bA4DcUU/vtgJczTYmuXk+fSi0DNDw5n3U3uj0UeI4bVpdLbfQ7EAAMNiuJDAlUiCIX/v9Z4n8HKBgUY2vSecz/SaUWZen3DF+yIMCTD00BA+eW+xNc8dft/vogRe/J4r2bw3wpH3Elcq6dXhyj6BjAm1TWseM26A4KovFzo4LuqfBuewz9RRAgT2hEyCXoT45ipy9DQRXDDkPLr++uv7fo5yflBGeh7jfY4p71XOQ4Ign4nNBmb7fI+LRf3c4hziM5Ur6VyYoUxciCKI81kR5yyPJcTG5z4XANru4wSIflbD3p+Dvj/4DOb7jfddr4s4wz6DuejGcdHjOmqAGPaZM6gOCPq8r7ngEBdTCDJ8nq+xxhr5M2OSANHv823QOYPvLOuYnrUuzqO0G3zMbAUMELP1nfjVuwQIhlTwvBtvvDF/+fKFSJd5e75Au3BxRZIrlXwp0cDninQ0JniTM2SB0BErHtHg63eFvdlLwdUoPqT4YKSxw1VKvgxHXTmk35UfvoC5kkuXPFdr+HtcUY+G2MSV8L9X2bliSGOIIQZ8CXAFML4sevVATCNA4E990rMTDZtmgCAg0BPAVT/+xFWnXsfcbvjHY3rZNq8U0pgjbNADQl1zBZ+hKDHnY5wA0evcpCFGPRI4aWzRiKXLngAcPV69jmeURmKvL/P2sMAIULw/6NkjbBHqmgGCoEfvHaGKRhONWHov+JKnAR/nN41EeqaaG8dML1s7QESDmoY4Q9FonDePt301kd/Ry0FA4Uovw284Dylvr43GJAGCslImGg9cqY8LEQRDeh0JBjTkucoZ53WvANHcB+c24YVGK6GWhiaNWM4L9sk+CCTUJ1enm41t6pchFwSEQZ8psb92OGj+P+91PkswoFeJ3pxxAwRX1OkR5Yo69R69qs3zq99528s96o33LA1xjpe6a66kx/lO2KIOCRdcJCCgcz61LzTE5yjnZ3g33+e8NnXHTz5P243B9vnOd0I/tzgeGq30HnGOY8M5QnDhOwWvmHPGZwCfCzyWuo+NHhZWTYpzlnqm14vPZ3qO2j0Qg6zi86nf+3PQ5zs9gtQrPVfjBghel/cQF9M4r3iP856hp23QxbxRPnP61QHBmItFcdGpGTYpT78eBz6D+Gwe1AMx6PNt0DnDOUVv9izruIvzNL7XfY3JBAwQk/nN/NnjBgjeiHzZ8QVD13N8GfGhx5VThqNwJaPXFlckaYiyX65yRQ/BsEYiwzZofNHNyhcmGw1CusG5wskHeHxI8eFI+RjfSdf+KCuJjNJ1HKsw0c3OWO9Rw8kolRg9EAwx4QswhkwNChB8yfClS5Dp9eVFw4Audb4wuPrebwhT9EBw5RfDZoDgKixXx6gz5hfEylyTBggaGDRKoheCc4PenmgEcX7whcQXHMPUBg1vi3O437kZjUt6OZgzwHnLFc/ma04zQMSV/RiaQIDgCjBXsmlA0pPVHmZBgKDHifOW+sKdYSC77bZbDhDRA8Fr8O/21ivsRA8E7xeeT8O1ebW+ObSFem+/B2jYUF6CFu+v9sb/c2wMgyKIxvMJ/YR4GnS8Br2CnD+EHM7BeD8O6gWKcExDiIBC44VeBs7j6M3q1QPRLOOwz5RBASLCE+cI70n2G70UDLtho1Ha7PFpvwfZP6GOcMVxM3yt13tw2Hnbdo/PBK4m0yPFZwAN6GaAaD6HIRycU7y/mSzc73OUzx3Ow/Y5xnuV+iBc8H7sdzWZ852gSl33c+O84LykvAzP5CfvR4ag8plKg5zPhBj+R5imvpuf+81jG7UHYpAVrzHo/dnv85sr21wUoxedXoRxP4PjdQntfBYSIuiNaffW9qv/aNTz++ZnzqA64LuCz1XOxeiBaL5+1wAx7PNt0DnDEFPm6cyyjjnGcZ1H+d72MbMVMEDM1nfiVx83QHBli16C+LKKAMGXIF+wjLGNq1c0CvlgiLkVcUWSq0M0PqKRzEG0v+xpONCgYjIjjQf2Q2OGRmZcnWKIB1erKQ+v3fyQoseAL0265RkWMmzrFSDoBSEUxThrGnVcneVLb9qrlESA4OpbjKWnzO0AwdwRrsQyaZQvdayZCNj88uIqHF/SbIQejr89p6Q9fIIxzxxvLE8bcyAYVkADhSu9TA6OK2Nc+aThiDlDZNgG9UBQ1viCiH3TICQA7rLLLvkqM8fC6+JLY5MJqwRMhhyNEiD6nZsEiLjiybHQkGoPb5k0QFD2GP7F3ALG7+MTV0nxw44GX69x2jEen14Ces44D7iK3jynaaxzztOoopeOuuV5NBhoGNBYpTcnAgZ1znuPhgJXSSkj53Lc14XGPfVN3fP8XgGCAMP+mAfT3NpXnWkEEPK5ksh+eP9Sr1xZ5j3DsD8aotHj2Os933x9jpUeP8rFOcLfCUD0VEUDixAYgSvsm5857Tpuf6YMChDNq+70QGDF8DjqkPqjTNTxsABB/XEeMHG8X4gfdN72Oi/jM4HPIN4rbM17+eBMaIlhXbEkN+ciTgxZ6/c5yhArAhuNWd43vB8Z8sJFId43MaSy3/lOb0H0VvRy46IRPUfUbww9bX5uxHAT3vOct9QngYS6j+8LLigwXJQhgu1zljrnnOX1+Z4YZhVzIAa9P/t9d/Adw2ct5eB1xv0M5nV5Db7XMGaeySgXsuKYutYBvWl8vvBZQx01P0f4Xu8yhGnY5xuv2a+8fMbPuo67OA9rM/j72QsYIGZv3HkPXJkilfNlwsZwA77o2mNv+RJh2AATr/hQ5gsoVuzgS5EPTsY1c3WLv7MSCA0FnsMVt+YqLnwREx7oNYjJzXwZ0EghWPB8vijo1mZoAl/aNKiZO8CXA19ONIKYVE04obHEFVa+lHg8X+zRAKfhwpAK9kXDsVePAfvmC4kvMxpcvAaNJRpvHCNXxbiyxtUyGkh8MXN8o86tGFY5BB8aXVxx40ubMvNBSy8PZeMLnRAVk2NpIPLFSnc33dE0CJhrwlXfqAt6g7giRZc/X9h8uTGMITz5MCeQRX3S+OBLhSuBhBFWA6IRwlU7eidiEj1Dz7hSSEOC4EYZCTJ8oVEG6pVhE0zGZKUsxq2z8aVI+VgVhjHnPI6r0/QOsT+uOtIQpp5oaNLQ49yJ1V+oW0ITV84IKwQ5zlU2eS6LAAAgAElEQVTCDcfPvwedm1z1pFGOJ8acS5xrlImAybnR9ZyPyfsMxeB42DgWGu5c9acuOG/4ybnNvqkLVsRh3gO9OhwbjXjONRrKfLkzbAxTen84/zin2QevzbAyJhoz3IMvfN6zTESkHnlfcP7w/uN9Tf0RGDhfqXMaYgRz/k0Y4f1C45AvWAIeV6c5T2hU0JtILx49Ib3eOzyWRjRl5Dym8ch4e0ISjaroiWQ/XNGnkRTvm+Z7nuczfC/mB/Gepa4ZpsJzaOjwmpz7Ucb4zIkVuzgmzmE+Ezi/8Rj2mUI4wZL9ccx8rnDu897ns5HPFlaBw5dGNRPEGSLJZx3nLfVFI57zh42r9zQoOR6OhXL3+0xrvwf7faa23QkDzc863gOc/5zfnOd48bnA5wmfU5wflIvPBsrF7/p9jvI7LgRxjhG4MeXcjAYerx+N137nO98B/dz4rOC7hM8vzmnee5x3zc8u3vP0kvFe4j3AucxwOs5lzm/KhzEXhxjqOey9RdiL74VeVhwT++/3/uTzKj7H4rOcOuDzj/qlHuP3zfrnfGeOUL/PYC5M8X7kPOdcogHOxvnNZx/nN0POer3vJqkDLvAx34n3JL3TfN/wk+9Q6oehyHgRaliFi2OlvngP8N0X/6YdQH3wvh9UB/jR44hTv3OG33NOzqKOCdiEXs79cZ2HfXf7+9kLGCBmb7zo9sDVST5Y6CZtbzTW+ZKhYdJ1o9FGo7jXxM6ur9nveVwdpFFGg4LJcr2Oadr7HPZ6+HL1lcnkvZampcwMs6KRPq4RX9B8SdCg7hWS+D1Xlfn9oGVxm8cQV9VovNMwpUzN8cw8NvZLqGz/rpcHx8hSj3T58+XQHss7zHBav292+dMTQN3wRTXKsLmuZehVR80eJcLLoDoa9P4ct0yjnGs0Sgh+zR7Hcfcz7PF8JrBN+/3J6/JZNmqd0nPH+RirIg0r9yx/zwWQeC/3ek8N+hzt9zkw6vk+rtswBz43WJiB4xj3M23Ya4/7exq7hBzCc/v+SFH/9IIQIrt8Bg8rz7TqgPduLGs9rQtivco+ankXUx0PqwN/X0bAAFHGeVHvhSsqNHhZBYOrq1zZ4oq623wIjNIt30WCL2uulnL1dprzUcYpS68JjeM8f1qP7TUHYlqvPe7r0OBmaUgmQTN0ijri6v4oyymPu6/F+Hh6HWg8zjIwLdRxL5bzfaGOn/3Sq0GYofew1zbr+q+tDmor70KeW+777gIGCM+IPB6V7lomH9LdS9fsLK/QSr54BBj2QRc38yfoCu/XLd+lxFxhZagbw18W4qpkczgJXfUMB+i3TG+X4xv1Oc0hhqzkRLc9w8sWaiNAsGwuwyJ4nzNPgCFI87LxWcccJCYjL6VtsZzvC23KkDd6f+mR7rXNsv5rq4PayrvQ55b7N0B4DrQEomuSYSbTHmIgtgIKLD6BUYY2Lb5SWyIFFFBAgcUiYA/EYqkJy6GAAgoooIACCiigQAUCBogKKskiKqCAAgoooIACCiiwWAQMEIulJiyHAgoooIACCiiggAIVCBggKqgki6iAAgoooIACCiigwGIRMEAslpqwHAoooMCcCLBwAzfyYs3+D3zgA/kmWdztdqHuFzIn7B6mAgooMDUBA8TUKH0hBRRQYHELsIQrd0/nhl/c9+WSSy7JS16WWrqZ4MCddVkymCUkufMuf1hGdqHuFbK4a8zSKaCAAotTwACxOOvFUimggAJTF+AO2NwPgzXy999//3TUUUcl7lPxpje9qci9Or7whS+k4447Lh155JFplVVW8X4zU69hX1ABBRQoI2CAKOPsXhRQQIFFIcBdej/+8Y+nH/zgB+mxj31sWn/99dODH/zgmZeN3g+CyoYbbpjWW2+9me/PHSiggAIKzE7AADE7W19ZAQWWkAB3L7744ovTpZdemlZcccXEXaW//e1v5yvpz33uc/Pd3D/0oQ/lcf2M6X/5y1+err766nTOOeekJz3pSemFL3xhbqifeeaZ+a7v3MztpptuSq961avSQx/60PT73/8+XXnllemyyy5LK620Urrf/e6Xrr/++jwvYPPNN0/3v//90wc/+ME8d2DTTTfNjX8ez1V9hiNttdVW+f94zA9/+MNcrssvvzztsMMOaZ111km33HJLvuv817/+9bTRRhvlYUPXXntt+tSnPpWe+MQnpi233DKXs73xGJ7H8XNXcQLIH/7wh/SiF70o3806TB75yEfm16As97jHPdJdd92V5zcQVlZfffX0jGc8I1133XXp8Y9/fPrGN76R1l577fxvAsyzn/3s3BvB6/YrP3dLP+WUU3L5t9hii7TaaqulL3/5y9mJXhWGR7XLwnG9/vWvz2V53vOel/dFHUWZGD71/e9/P5vf5z73yc7YOpxqCb1xPRQFFJiJgAFiJqy+qAIKLEWBX//61+nAAw9Ma665Ztprr73yOP599903Pe5xj0uvec1rcgP4xBNPzI18xvkTAL773e/m8MBQoVe84hW5gUpDm43G+RlnnJHe9ra3pQc+8IH5/2hAE1BoaB966KE5QBx99NH553nnnZcbv6effnpuON9www1p1113TRdddFFuUPP7m2++OR1zzDG5EfzjH/84l++QQw7J4YDHH3bYYflxNPg/+clP5iDwrne9K4eKflt7v4QgGt3vec970r3uda+7mTRfg4b7jjvumI97rbXWyn9/yEMekk499dT0oAc9KIXnxhtvnBv4w8qPF8Hs7LPPzseD9+GHH553ybAoQlizfr72ta/lkLXzzjsv62Vplolj/tGPfpT22GOPHHLCeSmeux6TAgooME0BA8Q0NX0tBRRY0gLtAPHVr341N1hpINMI5ir6HXfckcMFvQwrrLBCbpze+973zr0RNOxpdD/60Y/OTnfeeWcOF/vtt9+yUEE4oEeD3gpem4b2KAGCXgwaygcddFB6znOek1+fq/I0rAk6b3zjG9PnP//5ZQGC3x1//PF5UjX7HDVA8LqvfvWr0yMe8Yh83GzNRvuwAMGx7b333svmP7z73e9OH/nIR/Ix0pMwavkJQBHCMCZEEbyiLNjffvvt2QT/2JoBgt6St771rTkMrbvuugaIJf3u9eAUUGCaAgaIaWr6WgoosKQFIkDQON1ggw3yikKsYrT99tvnITCxESx22223fKWdhikbV9ff8Y53LLv6z/9FY5bhR4QOGvX0SPBvhgf1ChAMoaJHgSv/DEs64ogjcuOZHoftttsunXDCCXcLAzTMGV5FSODx9ECcddZZ6Zprrsm9HC996Uv/z3PalUjZ2S8NfIZHMYxo9913T8svv/yyXoTHPOYxuXflM5/5TN4fQYAytXsg4lhjH+HChG6C1Cjljx4UXoPhUHHcDLHC7Itf/GLuJfrJT36SzaN3p2lO+egVwpnXawa1JX0Se3AKKKDAFAQMEFNA9CUUUGA+BNo9EDT4TzrppPSVr3wlnXbaaTlEMKyGITbf+9738hX/c889Nz3qUY9KH/7wh9Oxxx6bzj///DxXgS16IF784hfnhvbPf/7zPJyIMMEciXF6IAgy9GYcfPDBOYCwRQ8Ew3QoJw1rXpOJzDS673vf+/YMHb0CRHPoFMdF8KCsrOjU7IFgnwzfIqzQ68Hj6KkgSDGc6glPeMKyngv2Qw8Ew7YYikSAGFb+5hAsns+wJno0KMuqq666rCwMzSJoERDohVluueXyYUVoW3nllfM8EHpEeJwBYj7ewx6lAgpMR8AAMR1HX0UBBeZAoF+AYK4D8wIY33/hhRfmIMHE4Le85S3ptttuy+GCScgEg3322WdZDwENcRrZ9FQwrIlJxb/5zW/y72Nfg4YwMWGbng4mOTNpmv399Kc/XTYUh7/TaN9ll13yECvmQBBU6OXYZJNN0je/+c3OAYL9cszMbegVIJggzrHFEC+OiXJeccUV2YM5HPQAMBxqjTXWyJO9mSQ9rPyEkQhhsbITYY0Vnpi83SxLzG8gJDDMiSFmESBYCYrgwNYOanNwKnuICiigwEQCBoiJ+HyyAgrMiwCN3RtvvDHPG2DoDlf7GT5Do/yAAw7IV7BpILPq0jvf+c68EtMFF1yQH8fEX66ScxWcIToMeeLvrBpE7wPhgavwrIhEY58x+7/73e9yQz8auPQWMAyJicEMS2IYFWP3uWLPJOxtttkmP+/Nb35zevjDH56HWNHQZpjSC17wgrzaEA1+hjvxfCYhM4yJidp77rlnnozNa7a3W2+9NR8T4YbH0sPAcW222Wb5D+GJ4Uc0yGmoExwIJttuu22eD0KPAcfI69MTgw3/jwFzH3DgLtSUnftU9Cs/j8Oax3I8vCblpw7wZc4I80woCxOiCQW4ElCYd0Lvz9Zbb50njnMcPJ+6wYU6Zf88lpWbvCP2vLyrPU4FFOgqYIDoKufzFFBAgY4C9C5w9ZxQwMZyp0z4pbegOZeC3/H/DAlirkNMHB62W4ZR0RjnKj9X5RfbRvmY2E35YmhRs4z9yt9cRYplbWnoNydIL7bjtDwKKKDAUhUwQCzVmvW4FFCgGgF6H5hLwMTfXhs9DKysFHMnqjmwKRe0vQztlF/el1NAAQUUGFHAADEilA9TQAEFZiXw6U9/Os9hYCnWXhvDgh72sIf1HGI0qzItttelJ4YhWExKZ8gR942gB8NN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g0QrcfPPN6de//nVad911l5XxrrvuSrfcckv64x//mFZfffX0sIc9bNGW34IpoIACCsxewAAxe2P3oIACClQhcOedd6a99torbbzxxvkn2w033JDe9773pSOOOCLd6173Sq985SvTdtttl57+9KdXcUwWUgEFFFBg+gIGiOmb+ooKKKBAdQJ/+tOf0plnnplOO+20tN9+++UA8atf/Sq97GUvS1tuuWXaaqut8jFdddVV6eyzz85/HvCAB1R3nBZYAQUUUGByAQPE5Ia+ggIKKFC9AEOUbrrppnTjjTemtddeOweIb33rW2nPPfdMxx577LIhTbfddlvaZ599ctBYZZVVqj9uD0ABBRRQYHwBA8T4Zj5DAQUUWFICv/jFL9K5556bnv/856djjjkmrbnmmjlAMHxp1113TRdddFGe+8D2jW98Iw9hOuGEE9JGG220pBw8GAUUUECB0QQMEKM5+SgFFFBgSQowdOmSSy5Jj370o9Oqq66aDjzwQAPEkqxpD0oBBRSYnoABYnqWvpICCihQncCtt96aPvOZz6Sdd945/f73vzdAVFeDFlgBBRQoL2CAKG/uHhVQQIFFIcByrcxl2GKLLdJDH/rQ9Jvf/Ca97nWvyz0RDF36+te/nn9ecMEFaY011shldgjToqg6C6GAAgosqIABYkH53bkCCiiwcAIEiC9/+cvpt7/9bS7EL3/5y/SGN7whbbLJJmnDDTfMqyyxChNLuMZ8ByZbM4n6rLPOchL1wlWde1ZAAQUWVMAAsaD87lwBBRRYPALcMG7HHXfMS7YyiZpgceihh6YVV1xx2X0hLr744vSxj30snXTSSek+97nP4im8JVFAAQUUKCZggChG7Y4UUECBxStw++23J8LBKaeckocwHXzwwWm99dZL3/nOd9Lhhx+ejjrqqLTccsvlHop99903rbXWWov3YCyZAgoooMBMBQwQM+X1xRVQQIH6Bf7whz+k733ve+lnP/tZevzjH5/uec971n9QHoE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L/H3Vu1zfBW0Ak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155574" y="1094641"/>
            <a:ext cx="3921125" cy="4216539"/>
          </a:xfrm>
          <a:prstGeom prst="rect">
            <a:avLst/>
          </a:prstGeom>
        </p:spPr>
        <p:txBody>
          <a:bodyPr wrap="square">
            <a:spAutoFit/>
          </a:bodyPr>
          <a:lstStyle/>
          <a:p>
            <a:pPr marL="285750" indent="-285750" algn="just">
              <a:buFont typeface="Arial" panose="020B0604020202020204" pitchFamily="34" charset="0"/>
              <a:buChar char="•"/>
            </a:pPr>
            <a:r>
              <a:rPr lang="ru-RU" dirty="0">
                <a:solidFill>
                  <a:schemeClr val="bg1"/>
                </a:solidFill>
              </a:rPr>
              <a:t>Аффинные преобразования</a:t>
            </a:r>
          </a:p>
          <a:p>
            <a:pPr marL="742950" lvl="1" indent="-285750" algn="just">
              <a:buFont typeface="Arial" panose="020B0604020202020204" pitchFamily="34" charset="0"/>
              <a:buChar char="•"/>
            </a:pPr>
            <a:r>
              <a:rPr lang="ru-RU" dirty="0">
                <a:solidFill>
                  <a:schemeClr val="bg1"/>
                </a:solidFill>
              </a:rPr>
              <a:t>Вращение</a:t>
            </a:r>
          </a:p>
          <a:p>
            <a:pPr marL="742950" lvl="1" indent="-285750" algn="just">
              <a:buFont typeface="Arial" panose="020B0604020202020204" pitchFamily="34" charset="0"/>
              <a:buChar char="•"/>
            </a:pPr>
            <a:r>
              <a:rPr lang="ru-RU" dirty="0">
                <a:solidFill>
                  <a:schemeClr val="bg1"/>
                </a:solidFill>
              </a:rPr>
              <a:t>Масштабирование</a:t>
            </a:r>
          </a:p>
          <a:p>
            <a:pPr marL="742950" lvl="1" indent="-285750" algn="just">
              <a:buFont typeface="Arial" panose="020B0604020202020204" pitchFamily="34" charset="0"/>
              <a:buChar char="•"/>
            </a:pPr>
            <a:r>
              <a:rPr lang="ru-RU" dirty="0">
                <a:solidFill>
                  <a:schemeClr val="bg1"/>
                </a:solidFill>
              </a:rPr>
              <a:t>Случайная обрезка</a:t>
            </a:r>
          </a:p>
          <a:p>
            <a:pPr marL="742950" lvl="1" indent="-285750" algn="just">
              <a:buFont typeface="Arial" panose="020B0604020202020204" pitchFamily="34" charset="0"/>
              <a:buChar char="•"/>
            </a:pPr>
            <a:r>
              <a:rPr lang="ru-RU" dirty="0">
                <a:solidFill>
                  <a:schemeClr val="bg1"/>
                </a:solidFill>
              </a:rPr>
              <a:t>Отражение</a:t>
            </a:r>
          </a:p>
          <a:p>
            <a:pPr marL="285750" indent="-285750" algn="just">
              <a:buFont typeface="Arial" panose="020B0604020202020204" pitchFamily="34" charset="0"/>
              <a:buChar char="•"/>
            </a:pPr>
            <a:r>
              <a:rPr lang="en-US" dirty="0" err="1">
                <a:solidFill>
                  <a:schemeClr val="bg1"/>
                </a:solidFill>
              </a:rPr>
              <a:t>Цве</a:t>
            </a:r>
            <a:r>
              <a:rPr lang="ru-RU" dirty="0" err="1">
                <a:solidFill>
                  <a:schemeClr val="bg1"/>
                </a:solidFill>
              </a:rPr>
              <a:t>товы</a:t>
            </a:r>
            <a:r>
              <a:rPr lang="ru-RU" dirty="0">
                <a:solidFill>
                  <a:schemeClr val="bg1"/>
                </a:solidFill>
              </a:rPr>
              <a:t> преобразования</a:t>
            </a:r>
          </a:p>
          <a:p>
            <a:pPr marL="742950" lvl="1" indent="-285750" algn="just">
              <a:buFont typeface="Arial" panose="020B0604020202020204" pitchFamily="34" charset="0"/>
              <a:buChar char="•"/>
            </a:pPr>
            <a:r>
              <a:rPr lang="ru-RU" dirty="0">
                <a:solidFill>
                  <a:schemeClr val="bg1"/>
                </a:solidFill>
              </a:rPr>
              <a:t>Контрастный сдвиг</a:t>
            </a:r>
          </a:p>
          <a:p>
            <a:pPr marL="742950" lvl="1" indent="-285750" algn="just">
              <a:buFont typeface="Arial" panose="020B0604020202020204" pitchFamily="34" charset="0"/>
              <a:buChar char="•"/>
            </a:pPr>
            <a:r>
              <a:rPr lang="ru-RU" dirty="0">
                <a:solidFill>
                  <a:schemeClr val="bg1"/>
                </a:solidFill>
              </a:rPr>
              <a:t>Изменение яркости</a:t>
            </a:r>
          </a:p>
          <a:p>
            <a:pPr marL="742950" lvl="1" indent="-285750" algn="just">
              <a:buFont typeface="Arial" panose="020B0604020202020204" pitchFamily="34" charset="0"/>
              <a:buChar char="•"/>
            </a:pPr>
            <a:r>
              <a:rPr lang="ru-RU" dirty="0">
                <a:solidFill>
                  <a:schemeClr val="bg1"/>
                </a:solidFill>
              </a:rPr>
              <a:t>Размытие</a:t>
            </a:r>
          </a:p>
          <a:p>
            <a:pPr marL="742950" lvl="1" indent="-285750" algn="just">
              <a:buFont typeface="Arial" panose="020B0604020202020204" pitchFamily="34" charset="0"/>
              <a:buChar char="•"/>
            </a:pPr>
            <a:r>
              <a:rPr lang="ru-RU" dirty="0">
                <a:solidFill>
                  <a:schemeClr val="bg1"/>
                </a:solidFill>
              </a:rPr>
              <a:t>Перемешивание каналов</a:t>
            </a:r>
          </a:p>
          <a:p>
            <a:pPr marL="285750" indent="-285750" algn="just">
              <a:buFont typeface="Arial" panose="020B0604020202020204" pitchFamily="34" charset="0"/>
              <a:buChar char="•"/>
            </a:pPr>
            <a:r>
              <a:rPr lang="ru-RU" dirty="0">
                <a:solidFill>
                  <a:schemeClr val="bg1"/>
                </a:solidFill>
              </a:rPr>
              <a:t>Помеховые </a:t>
            </a:r>
            <a:r>
              <a:rPr lang="ru-RU" dirty="0" err="1">
                <a:solidFill>
                  <a:schemeClr val="bg1"/>
                </a:solidFill>
              </a:rPr>
              <a:t>преобрзования</a:t>
            </a:r>
            <a:r>
              <a:rPr lang="ru-RU" dirty="0">
                <a:solidFill>
                  <a:schemeClr val="bg1"/>
                </a:solidFill>
              </a:rPr>
              <a:t>:</a:t>
            </a:r>
          </a:p>
          <a:p>
            <a:pPr marL="742950" lvl="1" indent="-285750" algn="just">
              <a:buFont typeface="Arial" panose="020B0604020202020204" pitchFamily="34" charset="0"/>
              <a:buChar char="•"/>
            </a:pPr>
            <a:r>
              <a:rPr lang="ru-RU" dirty="0">
                <a:solidFill>
                  <a:schemeClr val="bg1"/>
                </a:solidFill>
              </a:rPr>
              <a:t>Добавление шумов</a:t>
            </a:r>
          </a:p>
          <a:p>
            <a:pPr marL="742950" lvl="1" indent="-285750" algn="just">
              <a:buFont typeface="Arial" panose="020B0604020202020204" pitchFamily="34" charset="0"/>
              <a:buChar char="•"/>
            </a:pPr>
            <a:r>
              <a:rPr lang="ru-RU" dirty="0">
                <a:solidFill>
                  <a:schemeClr val="bg1"/>
                </a:solidFill>
              </a:rPr>
              <a:t>Добавление бликов</a:t>
            </a:r>
          </a:p>
          <a:p>
            <a:pPr marL="742950" lvl="1" indent="-285750" algn="just">
              <a:buFont typeface="Arial" panose="020B0604020202020204" pitchFamily="34" charset="0"/>
              <a:buChar char="•"/>
            </a:pPr>
            <a:r>
              <a:rPr lang="ru-RU" dirty="0">
                <a:solidFill>
                  <a:schemeClr val="bg1"/>
                </a:solidFill>
              </a:rPr>
              <a:t>Добавление узоров</a:t>
            </a:r>
          </a:p>
          <a:p>
            <a:pPr algn="just">
              <a:buFont typeface="Arial" panose="020B0604020202020204" pitchFamily="34" charset="0"/>
              <a:buChar char="•"/>
            </a:pPr>
            <a:endParaRPr lang="en-US" sz="1600" b="0" i="0" dirty="0">
              <a:solidFill>
                <a:schemeClr val="bg1"/>
              </a:solidFill>
              <a:effectLst/>
              <a:latin typeface="Georgia" panose="02040502050405020303" pitchFamily="18" charset="0"/>
            </a:endParaRPr>
          </a:p>
        </p:txBody>
      </p:sp>
      <p:pic>
        <p:nvPicPr>
          <p:cNvPr id="4104" name="Picture 8">
            <a:extLst>
              <a:ext uri="{FF2B5EF4-FFF2-40B4-BE49-F238E27FC236}">
                <a16:creationId xmlns:a16="http://schemas.microsoft.com/office/drawing/2014/main" id="{A32EAA1A-40E1-8647-BCEA-05C995F7ED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9883" y="1546820"/>
            <a:ext cx="2672377" cy="1974189"/>
          </a:xfrm>
          <a:prstGeom prst="rect">
            <a:avLst/>
          </a:prstGeom>
          <a:solidFill>
            <a:schemeClr val="bg1">
              <a:lumMod val="85000"/>
            </a:schemeClr>
          </a:solidFill>
        </p:spPr>
      </p:pic>
      <p:pic>
        <p:nvPicPr>
          <p:cNvPr id="4106" name="Picture 10">
            <a:extLst>
              <a:ext uri="{FF2B5EF4-FFF2-40B4-BE49-F238E27FC236}">
                <a16:creationId xmlns:a16="http://schemas.microsoft.com/office/drawing/2014/main" id="{697E3B17-7D78-A541-BF23-CF20BC1CEA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3859" y="1546820"/>
            <a:ext cx="2672377" cy="1974189"/>
          </a:xfrm>
          <a:prstGeom prst="rect">
            <a:avLst/>
          </a:prstGeom>
          <a:solidFill>
            <a:schemeClr val="bg1">
              <a:lumMod val="85000"/>
            </a:schemeClr>
          </a:solidFill>
        </p:spPr>
      </p:pic>
      <p:pic>
        <p:nvPicPr>
          <p:cNvPr id="4108" name="Picture 12">
            <a:extLst>
              <a:ext uri="{FF2B5EF4-FFF2-40B4-BE49-F238E27FC236}">
                <a16:creationId xmlns:a16="http://schemas.microsoft.com/office/drawing/2014/main" id="{104BC579-EC98-7745-A05E-5362797530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3829" y="1546820"/>
            <a:ext cx="2672378" cy="1974189"/>
          </a:xfrm>
          <a:prstGeom prst="rect">
            <a:avLst/>
          </a:prstGeom>
          <a:solidFill>
            <a:schemeClr val="bg1">
              <a:lumMod val="85000"/>
            </a:schemeClr>
          </a:solidFill>
        </p:spPr>
      </p:pic>
      <p:pic>
        <p:nvPicPr>
          <p:cNvPr id="4110" name="Picture 14">
            <a:extLst>
              <a:ext uri="{FF2B5EF4-FFF2-40B4-BE49-F238E27FC236}">
                <a16:creationId xmlns:a16="http://schemas.microsoft.com/office/drawing/2014/main" id="{4CE068D3-4756-2643-AA7B-EA70634807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9883" y="3430391"/>
            <a:ext cx="2672378" cy="1974189"/>
          </a:xfrm>
          <a:prstGeom prst="rect">
            <a:avLst/>
          </a:prstGeom>
          <a:solidFill>
            <a:schemeClr val="bg1">
              <a:lumMod val="85000"/>
            </a:schemeClr>
          </a:solidFill>
        </p:spPr>
      </p:pic>
      <p:pic>
        <p:nvPicPr>
          <p:cNvPr id="4112" name="Picture 16">
            <a:extLst>
              <a:ext uri="{FF2B5EF4-FFF2-40B4-BE49-F238E27FC236}">
                <a16:creationId xmlns:a16="http://schemas.microsoft.com/office/drawing/2014/main" id="{21BA948C-FE82-C040-9336-67BCDEB2CF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3858" y="3430390"/>
            <a:ext cx="2672377" cy="1974189"/>
          </a:xfrm>
          <a:prstGeom prst="rect">
            <a:avLst/>
          </a:prstGeom>
          <a:solidFill>
            <a:schemeClr val="bg1">
              <a:lumMod val="85000"/>
            </a:schemeClr>
          </a:solidFill>
        </p:spPr>
      </p:pic>
      <p:pic>
        <p:nvPicPr>
          <p:cNvPr id="4114" name="Picture 18">
            <a:extLst>
              <a:ext uri="{FF2B5EF4-FFF2-40B4-BE49-F238E27FC236}">
                <a16:creationId xmlns:a16="http://schemas.microsoft.com/office/drawing/2014/main" id="{5AB3A6B7-A8A5-7C41-A2ED-A4FD05D748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4090" y="3430390"/>
            <a:ext cx="2651310" cy="1958626"/>
          </a:xfrm>
          <a:prstGeom prst="rect">
            <a:avLst/>
          </a:prstGeom>
          <a:solidFill>
            <a:schemeClr val="bg1">
              <a:lumMod val="85000"/>
            </a:schemeClr>
          </a:solidFill>
        </p:spPr>
      </p:pic>
      <p:sp>
        <p:nvSpPr>
          <p:cNvPr id="13" name="Прямоугольник 12">
            <a:extLst>
              <a:ext uri="{FF2B5EF4-FFF2-40B4-BE49-F238E27FC236}">
                <a16:creationId xmlns:a16="http://schemas.microsoft.com/office/drawing/2014/main" id="{299ABA1D-5EC1-C153-D634-F88AA0E3C828}"/>
              </a:ext>
            </a:extLst>
          </p:cNvPr>
          <p:cNvSpPr/>
          <p:nvPr/>
        </p:nvSpPr>
        <p:spPr>
          <a:xfrm>
            <a:off x="3408172" y="1412683"/>
            <a:ext cx="8211399" cy="421665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45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80011"/>
          </a:xfrm>
        </p:spPr>
        <p:txBody>
          <a:bodyPr>
            <a:normAutofit/>
          </a:bodyPr>
          <a:lstStyle/>
          <a:p>
            <a:pPr algn="ctr"/>
            <a:r>
              <a:rPr lang="ru-RU" sz="4800" b="1" dirty="0">
                <a:solidFill>
                  <a:schemeClr val="bg1"/>
                </a:solidFill>
              </a:rPr>
              <a:t>Современные примеры аугментации</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6" descr="data:image/png;base64,iVBORw0KGgoAAAANSUhEUgAAAxAAAARVCAYAAAAtyyasAAAAAXNSR0IArs4c6QAAIABJREFUeF7s3QW0LlX5+PGNpIogqaCCdJeEIoJIp7SAdIcKAmIgIamkggKCIt2gpHSHtDQoKigtYYCAUv/12eu/7xrm974zc+JezoVn1mLde8+Zd2bPdz/9PPMyzttvv/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O7344ovplltuSWeeeWb6/Oc/n7baaqs07rjjvsefPB5vdBCIBGJ0UI1rBoEgEASCQBAIAkFgBBCQONx6661p//33Ty+99FJaeuml838LLrhgmnDCCYe8wjfffDNdeumlaYIJJkhf+tKX0nnnnZcmnXTStMwyy6RxxhlnyNePC4xMApFAjMx9iVUFgSAQBIJAEAgCQWDIBO644470wx/+MO29995prrnmGvag/j//+U/6+te/nmaccca04447pn322Sf997//TQcddFD64Ac/OOT1xwVGJoFIIEbmvsSqgkAQCAJBIAgEgSAwJAK6AwL5JZdcMi266KJDulbTh//973+nyy67LD311FNphhlmSIsttliaYoopRtv94sLvPoFIIN6FPXjhhRfy/CFl+9znPpcrAhTt+OOPT1qNq6yySlpppZWSrP6YY45JM888c3rrrbfS7bffnr7zne+kqaaaKq/68ccfT4ceemg2CmYYn3nmmbTWWmvlKkP5zPXXX5+WWGKJ9IEPfCA9/PDDuQox8cQTp+OOOy6NN9546aMf/Wi67rrr0g9+8IP07LPPpjPOOCM98sgjub0599xzp6effjqdcsopad55501f/vKX0wILLJDOPffc9Oijj6Y555wzXXDBBWnXXXdNn/rUp9Kvf/3rdP7556dpp502rbjiiul///tf/rfn8DzWdNFFF6UHH3wwLbvssrl9an3XXHNNWmihhfL1/enfv/vd79IiiyySrr322vx8K6+8cqeqyd/+9rf0i1/8Iqm4aJ9+9atfzZWQfffdNzP7yle+kv785z+PYj/11FOnv/zlL5mRZ8YE15/97Gd5PhQzbdlvfOMb+Xeuj5E/rRUfz6Btu8IKK6R77713SAyWW2659Ne//rXTNco+cRB///vf87PONtts+TlvuOGG9NBDD6Xpppsur3eLLbZIiy++eP4dWdLOxuhDH/pQlrkbb7wxt5ztgWchL21HE4s11lgjOxGyghEZv/jii9P666+fPvvZz+ZL04Nzzjkn3XXXXWnhhRfOrXX7TdbqHKzrC1/4Qm6Nl+v99re/Tauttlr64he/2Ek23POBBx7I95h11lnThRdemK+5zjrr5D1vkpuNNtooPfHEE3lfZplllvx5DtMssYrb3XffnS655JK06qqrZtbluP/++9Mee+yRdWmo+jP++ONnXaU37utgP+68884cHNA7e23Gmb7hf/nll+d9tqf+o6/2ZPnll0/zzDNPlgWf/+53v5umn376UXbl2GOPzfuENbvyrW99K8tJ0fHCgC7ZW/ug0vjPf/4z27ZPfvKT2UaQkb322it9+MMfzrphff30fyCyX66x5pprpmmmmSavmx5Wn5+9ueKKKzIrurzDDjukq666Kv3qV7/K8kZfPEfb8frrr2eO5IV+feQjH8n6wuYWW33bbbf11LdXXnllWOziq6+++o5nw5u+Whs/Qo+sh11l7zy3Pz2zNfMJ//rXv9Lqq6+eZbTL2Eov/0K27TPW5OjjH/945u/5i9xZG5vZy8d87GMfG5De9/Ij8803Xzr88MPTZz7zmeyz7rvvvrTUUkulf/zjHwkntoee9pKRtr0udsl7AXSLrj333HN5D3feeef8syYZ73J952DVy7fTk6of5ZPcj63Drvpv55K/4nv76RU2/AF//Yc//CH7Vf8W4NM5aynxSPHzbAmb4B5iCtdge3r5Zfyb9Jrdo29NRxc9IVdsUD/70pV9nDd8BCKBGD6WA7qS4GmDDTZIu+yySzb6DN9OO+2UJp988hzsvvbaa/l3AgEKWBzk0UcfnY466qj0xhtvpO233z47QU6Bs95mm23yzwSWgprHHnss/+yII47ITl6ysfbaa2dHyLHvt99+2Rkw9IzPj370o+wIdt9993TqqafmgITBWXfdddPBBx+c18kwn3322enHP/5xTmQ4ZIEXY8hpeAZJhvs6PIv1HHnkkdnx3nTTTY3Xv/rqq9PJJ5+c14pF4SLg4Ri6HIKejTfeOAf9hd1JJ52UgwXJSJ29iom92HbbbbNB3W677fIz48qwac26d7kWp3X66afn6wtONttss+zAGd+y3sJA8oSJ/ezKYDDXEDB873vfy4ZcMmpNgiscfv/732dZEhQKqgTQ5MQeW2f9fl0Yl3OwPO200/L1OJKtt946/fKXv8zBqevfc889Wc4ELJKcr33ta+nb3/72KIeCz89//vP8OftQlbXquvwec8kGmSK3AgY//+Y3v5mdYdthDyS7gh7OkZxIDCTVAoM2ualz4swk/RLJT3ziE1l+8DjhhBNy4lYqfz/96U/TiSeeOGT9EcS6j7ViYD3+lBQJ6Mgp5gJKsqZQ4N/GCYp8CobYDIk0GZEUuy79tm5BKHkVLBWn7xqKFwceeGBOOKo6Lumzp3PMMUeWP87dPrEH5PD73/9+LlL4naNN/3vJYpsNqe579fnZG3aSLREkmf8W+LN9GHj2gRwCZjZEIOa5sLI2iWSTvg3mmep21zrrz1Zde1UerEvxQPKg8izZZa/JekkS256bnPTyL/RGEOtQ6MGXX6juEbnjc/r5GIkwJvwGbhIb+yHRrvrCfjaUnbCPm266aba/xV/Z78MOOyz7PjpR9WNtz1v9PR1mw/Ar4zf8BztnD6688spGGW+7F5vX5Nsnmmiid+hYXX7qsYL9rusVP7rhhhtmuyPR4t+mnHLKvC+9/GrVJyq8SRYUB9Zbb72cRLT55ab729MuRxc9abMvXe4T5wwfgUggho/lgK7UlkAI8gRegmnVPEdx/gJXxyGHHJKNmt9TPlVQxvlPf/pTrqr6syQQglsVUhVn3QbGsQTkVeWXiPRLIAQuggVVGcEKw8XRlXtwrkNJIFQJXVeFRDBWXr5ivHUuOBxVt7ZDYMdhcqIqVSpxPosbh1A3lhyhIFKA5HccmSBIBddRd86eWVWXUcauXwIhuGXwGHHJ1mASiC7XEKhxnCrk1jrJJJPkxE6grFpX3SNyIKETTAgudF6GkkC4tm6G6918882jWHheyYtAVBXRYV9UQgWdklWyWk1AyGu/BEIVzD3wqCaSntc17F1bVdX9VdAEwRJJlb1qEt8mN704Cdzpweyzz54TezwkoZ6dLqkmkt3ddtstB/5D0R/dF90WyUlVJgWwfueeEsiSQLg/mSPfJYGo252qXVFcEFQ73+eKrunCkXE/kyhUdVyHxb8FRJJ8Mli6fwK6uu6M6QTC80n42SjJswB6yy23HNRctudXBaVv1WIPuWnSty6BURuXgSYQ1sSGSXB12VSq2e2uh05VL/9ixl0l3FESKjalmkDQb3rVz8coTJFDdp1NFqg2FQ7qNpSdsKc6vnVu/CX9c85gE4g6I4UKdksXkQ1SCGmS8TbGZKXJtwu4qzo20ATC3rOHXmomsyWBILv9/KpEsOyZveEnFdDYg/J+Q5NfZgcK7/r9hzOB0BUbCvu2vYnfD4xAJBAD4zVsZ7clEAIBVZDSCXDj8hkBlIqaymH19/XF1QNHvy+VLQ5VMFAOhkKwacygXwJRDJFAyMhE9WBcVSoYvk9/+tPZYTkE7gxwNXhWgRZATjbZZLlKZTyitKQZMc9XOhjFcdZZtG2ECpSgR3VboPjyyy+P6iAUjqor1ioInH/++XMAJNBSMVZhFACVQxVVVb0kTV0SCEwYf4E1h1YYWA+HK/Hj1CU6Ehis6hW4ftfgOHFUXWbgBfHGg8oLcvaZg+asBZwqzMayOHuHoFOQoJuEuWBAm7rKvY2x3wsuJa5YVpMpwXw1KCjXqleTuyQQ9ggHyQiGVYfkejofXZNL1UsJnX1U4eRojQWWazbJTVOiVZ5DtVfQpgIvYdcxUPkWYA+H/lQ5lg5E9SsYS5VaEmxMwd6rJDclENWKpn0T0BVZrdoMMiQYpeMCccknuZNolEqla0lmdIowZaN0Ju1TqZT20/+q7He1IZJBMixo1K0toxjV9XsGAc7mm2+eK7Ds10APQZHuL9vEFlQTiGIT+ulb4dv1mep2scimvdUBxk8Q6+8CWt03AWldHgSFZO/555/PyUBbgl1lwh61+Zd+CUTpJPbzMeyqYpi90u1tKhz0s39lrfUEovrzImd1GenaeWIj2VHV99KJVhhpk/E22bKPTb5dIWCwCYQus+6BLhm9p7PF7jT5VbLBDyjqSB74jVKUqcYd/fxyKTz2uv9AE4gmPRkq+7a9id8PjEAkEAPjNWxntyUQ5sUPOOCAd1TCSwdC65YR5CRLB6LXwnolEGVcp1odqn62qRJWKqgSDQFR/RhqpU2FQ3XQfarX55g5K0Gidxa6HLoOHAjDqHXLKKvIO+rsy7kCIc7YzHa1A1G/H0aci8p6vw4E5835Mbicd3WMq369+rhC4dh0jfo+MeBa1hIKM8lmlSWCgqo//vGPo7pEqrAchPdTSpKkCqhCXh0968LYOapcAip7VmWBpbEEyWHpGJQOhJl6HSLrqHYwrLOtA+EZObpqIP3kk0+Oul7TulUt6Y7RrjI6UToQ9t3ogJnyfnLTJYEQSNtzgZ11uZfAlTwPh/50SSBUYemoAEJHoNoha+pAqDga87KP3hOwrw5JIm46VsaaqsFN6dpI4hQBfvKTn+TOSxlBLB0ICY1A2yhU04jkUGwI2Vf9Lh2YUgCgR2wHFkY0jWpJ7AZyGLOReNrbMsZVxk3JcJO+uY/kdyijna5RH2GyT+yaBIq/qCcQChNl7E/1mW3t+pWagvs2/1I6MgohbR2IOmvv3fBF3scYjP3rkkD0kjMyUkZRB7L/2HsXkOwoDjTJuIS56VC4afLtbMZgEgifUdhjQ42RFVvaz+5U/SrdLLZQkYmce++QzPB1bX6Zf+t3/4EmEP30xPSEhHgo7Aey53FuO4FIINoZjZYz2hIIHQZKrEJTFJDzU7lXReMUBVOC3fJ7ztkLuEYRHL0SCHPZxl0EN6XCIIBWXWNABHFNDl5nxFgGI6pSJoDwDoXRCo6kPsKkksWR9RvfUX0SdDnPc7i+yq1quQDA2szd6hB43oH8D2+0igWvrq11Wz7bL4EQGAgezdAKAEvgy2AJSgQdKjOq1NbD0PZLIFzLXpUgoymBqDMoQVTTNfolEJIBe1ytcJEboz/2wOewMFYjuLDvZSRjoAmEzgeHSm4Em1UWOiHkTPepVJ/93QjPJptskh2cqp6DDKkg9wskrMv6y1x1GX8q70CU94DagqP6XtlXXRs6JEjmcO1vP7lpSyDoAdkRaNAt1Thdq+qY1FD1p0sCoYNmr3W36s9cZJ9tKfKtA7fnnntmWVCYkHhIAEq3ir6rRuMuIe+VQJhJ9/tSmHD9kpjrTHqB37UFAVX70k/2q7LYZkOK3Hi/xVFNIMiWANsayBiZtNfsi591PXRzJFe93lerd4vr+ib5wncgz1Tn0i+BIFsCQVXnagIhWSZ/9M3fJbG6FOX9hbbn9v5cL//iXTl21Lipoo59NjJZTSDscZOP4TckY/bDC8D99L6LDW3qQPTyY2SkWoDoxYEP9Z5D9csQvGPms/wee1Gq+b1kvC1gVghs8u11e9x1hMlz0WGjXfViTJtfrY9z8tl8oETHPrV93rsoTfdvkze/72Vfq7qv6FWdUBgM+y7riHO6E4gEojurYTtTlUwVQgWYcxEAlYBeVVbA7MVM3w6kBSnA5nw5cucLXh1GR1T9fGOEoFGb3rUEZyqCXp51D0mISk8ZwRH4uS5HwEmoXnFuAmROx7gDh6DayDG5hgBOJdM5AiXX9/Kq8RxBsm94ca4Kj8BDIEvhrY8xcz2tSeMdXa7P6Xluga5n94wD/T5pAabKL8NfxrWw15LmBFRcVWyMYWDtRU9rFOz7vfsbAeE8vHSKDWfJsQmUjAZ4FlV28++qfPakiYGxj+oogWt4qb0wZiDdv40j+SnOTFdGxdD+qhQZ1/LcZIgzkZCRDe1pjh9bwZ5zsbGXAl6zzf6tc9J0kDUVRPfXKi+z1ZyO4BMLnQ+dH90XnR/PLWFxvgTXaJmXllXrSnLXxEHQai9czx6QZ4GTdw+8H9FlPIPcC+QcdEKiIJjUESG/EhvX6SU3nJXzy74IyOiM88mUgEiCI0ibaaaZsqyQJy+RF1kbqv5g6F6u6X6CPONXvi0Ja3ussyPBpW/GjDAt8um9KEkWGaPH9t9BnwVLKpV+LxiQgGKEDfknT+SMvpMVe8HWCP4EcWwBu0QfXE+3wiiUQBi38o0v5Laf/neVfTaEXdDVwP83v/lNlkFdFwlteX66LMjVTbEmsn/WWWflddNfclcd4+wl8/TTNbwXQj5K906g5iCX3pWy1730zZ6RV3IxFLto3+2t4FY3w7+NitEzSa/f0W/7RP8lkAo6AnnFKO+WSZgxExBWxzP76Xov/+J5BHXGYgT/AmnyWLXzzlHg6uVjsKC39L4E2nyfdwzsi+v5d5sNtWb+jez5rHu5r/3EiG3qJSOC4rb36CSd9lw30lgnGcfT2tga8tZPxtmF8s5ikw1l43v5dusvdsZ7WnwKP0rejE9hVP7t+mIFP6evg/Wr9qoaj5QvVyAzGNNl3QiFkV5+2Tgd3k33b3t5v25fe8UPihDWOVT2wxbIxYVSJBBjgRDIzAVtEoNeB4chGRhogM0QCaoY1C5f21m9N6PDiXFEXWdKB4JakO76qoSDvb5AUOtZ8tElwKyvD1dH4V6e2Zra2tQDedbRda71kxtOu606P5A14CrR4GAEbdVrY8TRcAhlXtbPyBlZKXJmf42FGBsaqNwOVfbok2pyP7kfqtx0YTnUZ+hyj17nVLtvuoZY9JOPwdqVsU1PmlhKzAWkKvn1joWfG6nwpRSC+NGlb4Pd6+H6XF0O2vSnet+qj/F3CbzEQSek6nPYA1V/nSwJ90A6zcP1nPXrSCSM7zjqOjJcMt7m24f72YZqd4bDLw/1mYaL/VDXEZ9PkUCEELy3CJT2s0qR6hSnX3/h+731xGP+aarfoNIruVN11uXRtRpbjveL3PR6B2Js2aN3Y50q0b55SLep16Hb5l2o8o1t78Yax5Z7CpZ15nTRe3UBJO6qy6rPgyn4jC0cYp1B4L1CIDoQ75WdjOfIBLSGtdiNHwlktWMHWuEOlM0EtKy19X0jT6/OhoqlURdVxpFQSeyyn+8HuamOThpn0kFqGy3owu69fI6v0/Y+T/mfd9af1XtnRruCY7sU6EKyC8YFexUedCiMwbIrYbPbecYZQeDdJhAJxLu9A3H/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2CQBAIAkEgCASBIBAEgsDYTCASiLF592LtQeD/E3jhhRfS6aefnq666qo0//zzp+mnnz69+eab6fbbb0+PPvpommeeedKKK66YvvSlL6UPfOADwS0IBIEgEASCQBAIAoMmEAnEoNHFB4PAyCNw9NFHp9VWWy1NO+20eXGnnnpq2nvvvdM555yT5p133pG34FhREAgCYw2B//73v+nss89Oc8wxR5pzzjlz0WK++eZLCy644FjzDO/lhSoaXXrppWmCCSbIxaLzzjsvTTrppGmZZZaSpi6AAAAgAElEQVRJ44wzznv50ePZ3gUCkUC8C9DjlkFgdBGIBGJ0kY3rBoEg8PTTT6dNN900ffWrX00rr7xy2n777dPCCy+cdt555zTuuOMGoHeZwH/+85/09a9/Pc0444xpxx13TPvss0+S9B100EHpgx/84Lu8urj9e41AJBDvtR2N53lfE4gE4n29/fHwQWC0E/j73/+eLrnkkvTSSy+lWWedNS222GLpwx/+8Gi/b9ygG4F///vf6bLLLktPPfVUmmGGGfL+TDHFFN0+HGcFgQEQiARiALCG69S//OUvab/99kuf+cxn0rPPPpvuu+++tNRSS6V//OMf6dVXX0177LFHevHFF9PPfvaz9PnPfz49/PDDuSX5jW98I4033nj5dz/96U/zmMo000yTHnroobTFFlvkcZW//vWvaZZZZknXXHNN+tjHPpbmmmuudP3116ftttsuX8vPf/e736VFFlkkXXvttWnRRRfNlSTXPPPMM7Ph+dznPpemnnrqZJ1LLLFEWnrppdODDz6YzjjjjPznsssum9Zcc818b4fr+51rLL/88tmZXH311Um1apNNNknLLbdcOvDAA/NnV1pppbT22mvntmrb8be//S1f158LLbRQvp57ac2uscYaaaqppspr/uQnP5nn/J2311575fvfe++971ivFrvPen7Xsiaszj///MzR+wH/+9//8r9Vcaxz8cUXz44SE+M/X/7yl3O1zeFeeJf1aOffeeed6ZZbbsmcd9hhh/w+wq9+9av8GRU7+zI6D7Jz7LHH5gph4dtrhOnxxx/vK1ttzGeeeea+MtSlRV5k5ZVXXklf+MIXEmf3xhtvpA033HDU2FUTI/tjT+wn1g7yiv2SSy6Z1ltvveT5cPjsZz+bZeaZZ55J3/rWt9Lbb7+dfvOb36QLL7wwzT333Ok73/lOGn/88fM1ONvvfve7abLJJsv7PJh3RTzTr3/960aZcr/rrrtuUOvvWkHsZx8mn3zy5F0Z42x33XVXlktBIDtAvrvohP2/6KKLRtmBmWaaKd10003ZhrEL5d933HFHZrjCCitkXSx6hi3923PPPfNaVl999bTKKqukm2++ua9dsl57vuqqq2Y7V477778/20p7WdXNfvLjfsXGeV527cknn8zywGZYxySTTJLOPffcbMvYAAHY5ZdfnsrzWPspp5wyKNtdt6F1m1TYsFEXXHBBtst/+MMf0myzzZYWWGCBdNZZZ42yRb3W/qlPfSrL3yOPPJKfzTiLYJ/tKb9rsndGH3Hw/PSG77j44ovT+uuvn3Wpaud7sWGTu9i4Bx54IMuc5AN7dmCdddbJevuLX/wiszZyY92q5/vuu2/e0o022ig98cQTWZbcx+fZD3ZAtf3uu+/uJCdYekY+g93Getddd+3EqE1/yfvo9En2SCxw3HHH5Vjgox/9aLYnP/jBD3IsUfXRveSr+K8mHemqb3ShXzxxzz335DWyvXzyW2+9lUffih6RFes95JBDsnxvsMEG77ATvfyxZyfTxxxzTGKHXNM7fuy4WCCOMU8gEogxzzw7hRtvvDEHeozf7rvvnoPRj3zkI+mwww7LQbdgZt11180OVmCiLUnpOOlvf/vb2XhKCv71r3/l9rFAX+DLyX784x9PO+20U3Y622yzTbriiivSyy+/nIPKk08+OR166KFJMCHgdJ6g37U5WIq8yy675PsIqvx72223zWsRKJS1lhn7gs/6BdpHHnlkfg7Gwb3951o///nPc7Iy0FlZazrttNNyq1yQsvXWW6df/vKXOeBhqM3gMigqLN///vezQf3e976Xl1VfL+6e4+CDD85rKs9fOPkMZ8UBl+eoM6mKi+t5viOOOCKvRyCMreBj//33z3ssIOcIGfvRfZCFE088Ma9pwgknzLerJxCSVHLTS7YEMA57h6uElXxuttlmo96hkBg2yVCXZ6zLiv0TSLiuAL7p4Pg/8YlP5KTBXtlDfwpKBDiSUzJNJ4qzdD+ORhLL6ZATc8IlEHQ/3H74wx/mz+I32KNNpgSjQ1l/2dd+63P/fvahBN/sBH2kS3S8SSeci8lrr702SifqetXr31WZqTOxVzhsvPHGWW/bZIoOskH+POGEE9J0002XAwljGQop9o4+dznq+izA2XLLLbP+kiNjOHX59HzlefAfrO2mX202ye+NnRx11FE5GZPwsncKEWxI1T73Wnv9+mw/eyiwJHdVv1C3dxNPPHF+dsGfApdnlYB87WtfyzJFn6psyvnW2/UdK3IkWOej+DiJisSA7tFp/yYXbE+xRyeddFJOGPiPuiwpChx//PE5KfV8XeREAiKY/fGPf5wDT4UeiQs7JDhvYtSmv643nD6prn+Y8zf8ij1SVBCoS05/9KMfpdtuu+0dPppuKc4MVEe6cGzTW/6QvEjKxTGSh9122y2vRYGS/xYrSEbJdpvt9OUfYhPnF9lg83Xd6Uub7+hiH+KcgRGIBGJgvIbl7N///vc5SFOtqBt8QRTDLZFgiFTAiqGnYAL9rbbaKhtNgS8lZfBVjlzL7xmVqhHUSbj11luz09Z5YBxKtZhxVlFkQF2rOCgVINUFhl3gpVsykATCmlVGVAdU0jgfiUqXKnU9SLd2TkaVshqYqFiVahVDVA0oBQJtzrrNYLnmQBKIEnwLQFVIfBOS4KRr5XiowiWhKawK53oCIaBQte0lWyWAch1cyUI1eBLQSGSbZKhLZ6kahHhmgYRuFufQxop+fPGLX8xBZHW/VSK9MEiGyZ0EsKxFB4/c+JmXPzkcOjHllFPm6tg///nP3LEQ2Gr3j84EwhqHsn562HToxEgU6vaBczUX7agm5X/605/6JhASDE6ewxcYlaR6KAkEndD5EyTa6zKz3WaXBAjkUpfEZ1WPVdvZLkHJYBIIHRIJiOS1JKRtCYTEZbC2m7xWC0aKMNWiBrmgC6rcChCCKvciq75ZTSGp2Od+a6/ujeSMH1G1d++6X6gnEIpM2Eq+VYAdAnRfwqBTJUAtXRCyYA/8yU90TSBcTwdcIi8hoHvVpMjvBfa66ocffnjuQPBNEgrr72WzBZH2bfbZZ8+BZJOc2GcJkUIWW+Zz1UKQRKUpgWjTX/vCv/OfQ/VJvfTPPuClw83XO6p7bk9KkQ9LvluxxD4NREfaOOqyd/EF1iBBwwRzcsj+KgRhRO+Lr2rzx5IjSRMfYOrA8dxzz+UCXTXhHKofjc93JxAJRHdWo+XMXkG5AItjUyllhMqhus6wCnqaDHYvRSyBMKNTDZDcS4XLnxIXxskYyKc//elc0eW4BP5+Z60qURxJaUly6CoCZTSgBBnF+Qg+GF0VNF2PgR6CP61pa6oGsyqGntO1jWMwjhIkFaQSCFfXK4BStTHKwjFVOxCe1fiCg7NSpa93IBgp9zRKwShyQiqA1Q5EeTajFZtvvnmuFHFYY+owbiBoqN6znkA0yZavei0OtVcCocJHPppkqN6Z6vXs1qAKyAGpOKqeCXolBQM56gljPSAqulMN0oxL2GMJLWdUkgmBrECy2o0ayFqq50rSJOZkRjBYqsdV3ShrLR2U8gJqvQPmvHrnrGld9FCC2GQfuiYQRoOsT+Iu0RhqAkFP8X3++eezzaGTXe2SLqSuq8RIpZgekkeBdumYdtmvcj9BsuCUTSWPbFO1A0E+2bqJJpooj1YYEakzHajtpl8SiGJD6zZJFV2hpNoNqT5Tl7UXm6crQKYVFIwgGUdS/Rcc97N39W5UuXdVJo376DSTsRtuuCHrrO5w1wTCNd2HXyDz5EGQq9BUAlyJvIRfl0yCIbEpFedevq2ss8h1k5xIwNkwNtLIY/Ug7wpxTYyq/riX/enik6pd/KaueC/9K3vE7yiGlEOy6duwyKrrK4gopBjRsj+l695VR9r0rXBs8wWlK6+w4e9XXnll+spXvpLH1XSLFdjqCUQ/+SR7JVYpfqaf/ejynHHO0AlEAjF0hkO6Qi8n1KtKXG7CAakSqQQJ7nsdvYys8RbKynByuOUQ6KgGCKoY9Go1iIPl7FRyJS39qmeclcpIdYTJ9VXPOAEVNBUDlayBjvKonnDy1l1NIDhEwYOKSxnJKgadc/Msxla6GuuSVLWNMBW2HA0nJwguI0yemZHEUtVPxcTIhUBndB8q8O4lEK++0NilA1FfG86upwpZZV46Kk0ypDXddtRHRHDi5AQV9rXr0cuBq14KbATt5MYhCTUuaORF4mB/BPc+736qykb/JBTDkUDU198rKXDOYNZvVLHp6GIfqp2qP/7xjz07EORYAEMvzClXx/qG0oEwTsGm2Bv2QJDbxS4JaBQRrEeQ7d0F72FJ1AeTQKhWq4iaq7aeegJRtWX1wkXhP1Db7XNNXVHvXHkWYyqlA1Hd6xIsNa29fn32EXM2WtW4qbpu9JJeKLKU6nbpQCiW0C1dHxVgwSqdZeeqXeE23eUT6KK98zl+qfgc3T8J2+uvv573RNFKl5C/M/Lk6JJANMlJ6UBYf9UPlnW3VcGbEgh2ZLh8Uj/969WBqDK3//ZYcmQ0kSxVRxTb9sfvSyLWxFHnoE1vyziXbrf3OcmKcTq67DnoLhugCNlvb6u2U6frgAMOeEf3vHQgyBQ5imPMEogEYszy/j936+WEKEVxlMWQcwQSC4aX4faSXAl6y+8EjwLnfkbWHKzKHWVmCCUIWuYSEU6m3k4uCYRug+BLBbFXQG6m1VF1ugKDn/zkJ1mptZ6ttf4SZBt61xAUu4aAo+rI69XwslbBM0csUfnQhz70jvWqojKKxrL6vQPhd7o8/d6BKGyt3SjYN7/5zVEJBGdrttYaGEXjA4JXvP2MU9Al8UKjauRwHe6rAuil+XqAWU8g+smWvcNUZUcFkEyohNaDpzYZ6vJVjr0SCM5EZVkQ0fXoFYALdOmHpLL8fy8EPbjrnAlKdPeMB6iKCUbJNj0TUFQTCAkoXvZyoIlv9RnqMlV+N5j1l6SoHyPdM7rWyz6oWKpCO8iM5+pXAaXzeJXAergSCGsrs/uCd0GIrkmbXTLn7UVZ762oWKuw0qFqwaOL3JQg3PiMINUh4GpKICRl5JPsV/9fKgO13exzvQhTt0k6HzqknpMu2ifPbrzJGj1v09r7JRBGPPCuJxBV2WQv2SwyVLox/q7b6r08nejSwWQfJWD9kqt+e1E/n+/SIVGgYisFu57b2AudtD52ttiVtgSii5zYRzaBvdEFqjJW6Gpi1JRA1KvhXXzSQPWv7JEEmh6wZ+6jk0o2FAT86d9GpOsFgq460pVjk966t3FrkxTWopNZjR/sgz0oI0m99rYqn2wX++EdvtKtUnxipxTxylhTl2eMc4aHQCQQw8NxwFeh9OYCGVRZuBaj4K+0JTlsRlXAq00seWAYGFftPwbe2I12H2NbDK/5YiMhnJCXlyib1jjDJ4BlGFSBXNf8sMCIkvudl6Lc0wtPKhja37oHqgbajJTdZ1T4GS4v+HEiqjkCfYGnZxEsq/KqLnH0EgiJCoPB6Lm+ylK/QyVHcOd+WrDlxWuBveDQfKbqOOPheQSAf/7zn/OYBRaCUMGRlqfAGiuVZy1dxkzwiCXGKnOCAg7WtzDhxvD5jGBSYO0z7msdGDFk5aUwvDyTypZzVb6tSbVPl0hFz7wqJygAUCnxjVvD9b3pAhJJi73i4I1wVQ/jVIIRcoCZc8hIXba0le0VmRE8WrNRE/xUJDH3TSkC2H4y1Pb+gnXZQ4x0CXDlvHHynozkuO0lYdewLu/96Fg89thjefzBt8QUmcJEq9szC1bpjuRAd0SAxol5Pk5IRcsMvdEA+0jXBBDGIFQTsRvIeEaVPTk2fleVKTqu+jaY9Us8uxz97IOgycgYGSlBmbGtgegEe2OMqNgBVUZ7qjpNpiShVT0VtGJQ9Axbjp49EDjgTxfJQD+7ZJ8FCDpE3sMhp2wShsVeqWbrkDUduLMJnrf8vwxKIFZslD/tF1vGBrgmRlUdYEsHY7tV1tm0fjbJM+BX9Fl3k17TOfbkt7/9bePa7QWb7B64lBdVJVoSZXrRZO/IJj+g46Ti79+qx2ywcRMBvn1uYtNk1+2NopBv4HLQT/bademp9wckKmyAxIXOKk4Vn8hnOr88g6SOjXa+ve0qJxizYb6UQwFIYMs2uz8f0caon/4aH7V3bT6pqjvkj8/kJyRM/t12f3skXpBUKfwZXcXBc9GNJvnqoiMD5VjXW/vCf9NtMQAZ8gJ03ZewU2SePZDM63rT8X7+mDwaQ/bs4hexC5tGl/tNY3Sxl3HO4AlEAjF4dmPkk+Y/HVqR9UPGLkjp9bumxQkQGUGB/lAqq6MLAOfBcXCgkpPqi9eMp6COM1GN8O/yLPXgeXStbyRdV4XG/nO8gv9eB0bavwJ3lalSxa7L1kBYjnQZwsHzcbJdEpt+e+odG06Xgx7Tx1DXX7cP9oxDNyYyFCaji8PYIFMDefYm2912nXebBVsg2JcsCf6G+yCbCjHGY3tdnw/Q7VDc6lJUGMz6ir3zjMPpBwdiR63bXns3wLd7Sfy6dHF9TsHLHvVjOBgmg/nMuyGrg419BvN88Zn+BCKBCOkYcQS0gr2bUf6/F/UF6jToBOgkvJ8PyaNRHZ2B8m1d/Xg4VxW3dKrez9y6PjtmOhmq6GUGu+tn47wgEAQGRkBnVCC91lpr5c68Alf9ReeBXXHsOVvCpHPB542uhGnsoRErHVsIRAIxtuzU+2idvnvcbKhvzOn1ta8qe9rO5ry7Vmvei/hUYYyKaQNXZ3P7PatZc+MA1Tnu9yKX4Xom30KmPW98Y6BfPzxca4jrBIH3CwEjpTqqxlMUidi1kdgpGx37oZtgfIrPe7888+jgGNccswQigRizvONuQSAIBIEgEASCQA8CbaNNAS0IBIGRQyASiJGzF7GSIBAEgkAQCAJBIAgEgSAw4glEAjHitygWGASCQBAIAkEgCASBIBAERg6BSCBGzl7ESoJAEAgCQSAIBIEgEASCwIgnEAnEiN+iWGAQCAJBIAgEgSAQBIJAEBg5BCKBGDl7ESsJAkEgCASBIBAEgkAQCAIjnkAkECN+i2KBQSAIBIEgEASCQBAIAkFg5BCIBGLk7EWsJAgEgSAQBIJAEAgCQSAIjHgCkUCM+C2KBQaBIBAEgkAQCAJBIAgEgZFDIBKIkbMXsZIgEASCQBAIAkEgCASBIDDiCUQCMeK3KBYYBIJAEAgCQSAIBIEgEARGDoFIIEbOXsRKgkAQCAJBIAgEgSAQBILAiCcQCcSI36JYYBAIAkEgCASBIBAEgkAQGDkEIoF4F/bihRdeSGeeeWa67LLL0rzzzpuWXnrp9OSTT6YLL7wwffjDH06rrLJK+te//pV++9vfpvXXXz9NMskk6Yorrkgf/OAH07e+9a105513pnPPPTe5zo9+9KP0yU9+Mj/FG2+8kQ455JB09913p5VWWimtttpq6d///nf62c9+lj7/+c+nhx9+OE0wwQTpG9/4RnrwwQfTGWeckf9cdtll04ILLpiuv/76dM0116SFFlooLbfccumvf/1rOv/889O0006bVlxxxfS///0v//s///lPvv7444+frrvuuvzZW265Ja/hc5/7XF7fkksumT/nHi+++OKo9Uw66aSdiHdhZA233XZbeuihh9J0002X77XFFlukxRdfPN/j7bffzs9zwQUXpJVXXjn94Q9/SLPNNluaccYZ0/77758+85nPpGeffTbdd999aamllkr/+Mc/0quvvpr22GOP9N///jcdc8wxaeaZZ05vvfVWuv3229N3vvOdNNVUU6Wf/vSnmc0ss8ySr/+xj30szTXXXJnfV7/61fTHP/4x7y2OG2+8cZp88snTQQcdlD+zySabpOWXXz594AMf6Mmh+txYTj311Okvf/lLWmKJJbKcjDfeeJmnNeA7zTTT5Of33KeeemrfdW222Wb5OTGaffbZ8z5NNtlk6dJLL83ygIXj8ccfH23yQh6b9r+J63bbbZc++9nPZrl/9NFH05xzzpn3ddddd8179Zvf/CbLIDnfYYcd0lVXXZV+9atfpYUXXjjvib3qd3SVNbKC39/+9re8t08//XTe8y996Uv5PzLSpNPkdcIJJ+y5jFdeeSX9+te/btQ3cn3JJZc03oOtwKiuc6+//nr+3DnnnJPGHXfcrM9kyf57DnJJ5w888MBsE6x17bXXbtwvz46HtX/xi1/MOnDPPffk5yhM7JH1kPl55pkn6xL78N3vfjdNP/30mV/VRswwwwzp8ssvT3fccceoa/zwhz/M8srOPPfcc/n6O++8c97TNjvaZCPqzL/85S/nfd1zzz2zbV199dXTqquumv7+97+nY489NssfVs8880y2w+xL2TNrmXXWWdOf//znzIGss9dNR5XfF77whWyr2fANN9ww63bbYU+x4jfYtY985CPpxhtvzPvLhwzk2XvZd7bvoosu6usj8GIve9n4urzxMfSUH/MnHbXmvffeO/u6wrqffmDRJitrrLFG+vSnP93IpK4fdXlzjSZbYR397C8773e9/AZ7v9VWW/WUY7Jdno+ufPzjH892nW+r6vETTzyRrr322ixn9pzMrLPOOmmcccZp9ElsP7ktvty+0c9+Pqgud124kxW+8He/+11aZJFF8joXXXTR7Hc9Q9HTXj7t5ptv7iRDRabpY6+Yhj2LY8wSiARizPIedTcOaoMNNki77LJLDuA5pS233DInFPvuu28677zzcmDKSDg4ToHQpptumj931llnZUcnsNpxxx3zOQ888ED+O+dz5JFHZmfk9+uuu2420Bzm17/+9cRIMiI33XRT2n333XPg6TMCbOcefPDBeU2cw0477ZQWWGCBtM022+TEwb9fe+21fH3O6xOf+EQ2itbsfH9aB6PjXq4tcHE+BzeQo86orIehdh8Ol3Fcc801c6D++9//PvPk7Bk0z7fPPvuko446Ks0000w5yPzlL3+Zvv/97+egG0tBZ2FgfYcddlg29D7HAeNUjPvRRx+dr3XyySfnwIKhr/LhHF9++eUciHn2+eeff9TeXHnllemll17K+8DgNx31537qqafynm+77bZ5Pd/+9rezE7G3nK9gSoJhf5rWJYgjH9a922675QDn3nvvzWtlkD/1qU+NVnlp2/8jjjiicf0c3tlnn51+/OMf50ROkvCLX/wiO2yJ96GHHpqdleRQICXQpzNdHEubPgrKHJKI008/PSddZIf8Ccrpbddr9Nv7Nn3Dr00nrLNJ56p66lzPQ7f9R+d//vOfZ8cvWO9y1O9F56pMit36yle+kn9uL9gNNuaEE07I9qN6jYknnjj/m/7h6vd0VsBZAvKTTjopnXbaafk8R9WODtRG1JmzXdbHnkwxxRTZLtNxOiYZdbivZFGyJSGq2gA6/rWvfS3NMccc6Xvf+14rwjo/siw4ZGMk+F0OQaegV1LNttnXLvax/uzu5XOPPPLIKHvd5iMKj342vi5v7K69VFBhw+jyRhttlJPJLkeTrNDBcjhPwoqL/Sk+o64fdXmrXqPXejDrZ3/XW2+97H96+Y399tsvy3M/OSZrDrz5abrIZ9566635T8U6xRK2W/ItIcCtJNdttnOFFVZ4h5x2YV09p03Pr7766iyzbDDWRbb4HPFGk08Tc3S1WXx+U0wz0OeK84dGIBKIofEb9KerCqUaoPrKcZRgvAQsbsBJFQUV+KnccBoMvUyf4k455ZTZIT/22GO5QsvoCHBU0wU8Ki3FQZRAvxo8tyUQW2+9da4inHjiiTl4c31Jjsqj6n/VUVByv+OEVadGVwKhAiiIZFTnm2++nAAJhBhTVXaGluEVUApcBEuq+QL4f/7zn4lRrTtILAUqns/fS3enBEKCeJ9lFJ1XDR5cWwXW71QmJRwCHVUvATqDr6PQdlRlY5lllsmVHY5CwOKZdRuOP/74nNhJEt1TAO1ZmtbVy4lwVpIKe2ov99prr9EmL00JhKrkKaec0nf9ZFW1XGAr4aEf1f3m+EswLHkUkEjI26rAZS+66qN7qo4LWuvBctdrdEkgeunb6EggrEUXUXdNtVCQzOm3JbnVQK2q301MBEWOoks6HPS1GjwU20XmS2JW5aVLqGo999xzZ32SsDclEE02gsxUg2gyo0vIbhW5Oe6447L+sQele6aTKxnyM4lC1Qbcf//9+d8CyS4cq8/uOdks1Wef7yq71qHjIQitBssDeXb7MCYSCGvij9gvxTFV5a7Jaj1ZaZIVthcTSVhTAtEmb3Vd1T3rZX/dx7UkCr38hoJDKUa5Zl2OS+eFX9chZ9uryZxER3VfLCDB54OK3CseNdlO/mF0JhCKc2yyzgP/WGyHRF8HS5GHnyrrrfs03e+uCYQ4qCmmqcZNbX42fj90ApFADJ3hoK5Qgg2VLcHTRz/60axE1UoJYyEhMFIguVhrrbUS5VOJZWg4GsopaOT4KasRJUE1p2J8QGKiKlUN3txLdUZQpppiDIoBVLHVmj/88MP/TweCw+ZstRv/9Kc//Z+OQr3SVA0wtE7dR+vR3zn+xRZbrDVIefPNN3MCopuhgqnz8ZOf/CQ/q/uVIJKhkgBJZFQ2SzXdfUpHp59hqScQxUmpepbOjJ+V/cK6ONteFbzy3CpEAhGOg4FVSTIm0sXAlXupaGnJe37dDAGJxIwB7RVclXv3W1e/nxdHJYEgT/3kRXXVuZIqTl81UWLjM/WOVZu8NClNr3UWJhJs43HVw70k0A4B3Oabb56TyDIa0EVBu+ij63RJIJp0uutz9+NX1qmzwvGyHcYWFQiKTpDbfjonwCkFhCKLgjqFAbJl7IsN6nq0VSbrlUfXrXcJSpGBXN9www1Zj7fffvt3yLiiBPYCiNJJlfR24eFzvWxENYG46667ctD2/PPP545Hqf7XK/JFBkqnVhAsQJV8COTouUSD7krq246yVwIwNoOtF6Bi0OWwd4JldoldrwfLXZ6djRI/2mQAACAASURBVBHIO+iy4LZ0jNnHJh9R7OVA5E0wqaiDNdltGluqMyjy1iQrPtMlgWi7Ri/+imj97K+1tfmNfnJc7qXDqpNkDK4uezrR9JTeklUFJYl/ScyrulWmBuo+wV7rkEhGFCDZqi7jclWbMtFEE+XO9Q9+8INRXULJQdU31v2oPXZOL5/md11tFlvRFNN08a9d9CrO6UYgEohunIb9rOL4VMoFY6olDHU1gajelLEVEJuPpYilbS2YNxfNiAgiyvx9vw5E9Zpt7eni6Bl8AY3AmcGvtrjL9ZoSiHqFUmDNUJa5+65w64EH58jZGkFiFD176UAIchl6lZvSgeh1n14JhMTrgAMOeEclvj5C1mSs/Y5j1543EqFKqbrrzy5HPegSJJINgYlKktErI2ySil7HQBKI0oEQfOiEGR2pdqya1ttv5K2LvDRdt9f6y2iITpPqbK/DfQVAZoXND5cRmYEwb9NH8iIIMDPer9redo1+6+mib4MZYbLOonMXX3zx/0kgdG6MLumg0RsV/i5jXyVIGGwHwjifiqWgQNXW3koc7F91DKpXEKni6jOqnU0diCYboVPlEEQJuNhWekYXCgM6LKmRWPm5QweCDhrDUcyodiCK3nvfSCGjLYmoJ2DkFgOBoiCy7TDC6Fx2r4xTFR8ykGcfzg5Em7wpPLAxkjZ+T6dwIB2vNlmhR8ZY7ZGCWq8ORNs1+nFXdKNLvexvV79Rrm3vixwrgHjHUMdLsUw3qZpAsNOex7gu3bDvRe4V4wT1CotdbT855RclAmxm27uJTYWC0u1VsKnaZkm7OMX1BfZVPa36NF3v+qRCPxnq1YFo05H4/egjEAnE6GPbeOUSCGhHclqOqqGjfCqtZfSoOlvrfAG4yjaHz7D4u+q7KmJx6Cr2HIPEQ3XAoc1qVl/gXR9hkoyoEKgqVyvKHJMuRXFMQ00gGBLPp2I3kMPzMFCMHePK6FQrPpyv0Q/JEwOkiseRMNKqLIwmA63SXl6U65VASBZwM2tZqjuujYHKdhlraupAeC7Jg5fcJA8qv10rbf0SCPtghM3IkReqi9Ov7ilD3eZEPHsx9CXI4ExUvprkpV7dGYq8DDSBcL79NhpmTlyFuLqfgkE6IWDzDop3WQR6XYI4127SR5U2OmNUzp5K3FSv+yUQ/XS6rTpW9q1J3+qyUdeJXu9AWGfROeNK1Q6E92Z09fzeyIz99x4N+9Dl6NqBcN1ig3TUvL+lSiypdg1VRXqrmFLlSte9P1Rdj70wD64aLPCqBiYDtRFsp7WUim15F60EtmRcQG+2u8zHk0HvSbAHdLpXAuEdHHKqS9J09EogdNB8VmDYdkhuPHPVXhc73WYf68/uXmy/AL/agai+J1fX+X5JZD95k6yyyd4T8XfPyjayZ12OJlkhCwJML7vrxuv+epm7VwLRT97a3oHQnSHLveyvESWy0stv8NlsRz85NpaMu4DeaF95j6X4Wj+vJtVsvi9YEXyzczpifFyb7S9yXhII7/II8NtGa+tyKnawd2QMM38qZLK3ph0kCMbx2EqJeXXkqrxQjwlbJxGnU/VCRC8Z8o7bQHxUF5mKcwZPIBKIwbMb9CclA6oVRkUYceMIvoVJS5ITp3heaFVB1VrmEMzSq7AzGLoRqutesnauAJnjFRiqlHEqAmwBurEkn5EYCKg5X4rJsHJSRmGcq5ImuLAmQbhzGC8VaQaCMVYhMd5kHeX6nsWMpSqYcSstVQacMTdOooJnrliVz7kSHIZW9bHrjC/QDJLxqTojRsg3p6jMM2Du6b0HBt59GCZjBUYE/KmKaBTIeJSXrgUrqo2SL7xKl8Cz+xluqrGuY69K1d8zGTfAwzsOnIZ1VEfFrBlP3RHf8tTlwIgTtGcYSSKtW3XYS5la0L4pCX+y4d9G1ooDaVpXcS6CJEbYZwVGRuMYdc/puXvJS73NTQaN1Q1UXtqSqKb16zBIAFV3v/nNb2Z5oBv2TPJA9v3eNzGpENIrLy2qcjd1f9r0UbLlG9EEsxyea3p+umPkz4v1pSPRpNPko18SQVbsY5O+cf6cbNM96BSZrOscGbSH9JF+0BtVX0G8aqagrtgewQA9I39lNKyX7Bb9FhiRR5VIMlGYlG+IYUu8DK3S7LBHAikVS58tnbpe1xBMsUvsFR2S8ApuJSP02L602dF+NoK+010BLBsn0FQcYFNVqHUhjR1ao0IFHac7bCiZEHQVm8S2kjfrY1PIp/1qqqwLGIu99gyCOnKr4KDS3KQr5E911/sZ1mjv2Gf7WYpRik9sRi/7WH/2XvadffCuQj8fIaClO71sfF3e8PK+ir3DWIIvGGSXBcP8mcS/6T2pNnmj4+SYjSZb/FDdZxT9aJLZJpnHtsn+9vMbumv2q58cs/n8OF0p9+fzJQ7ssW69QNtBDtkKiQN51DkmA/7eyyeVsWa2RXFDcixx4MfppHcXmuS0jTs951fptaSQz5TA8Se+kITdbvJp5KKLDNFLsswXdvFRXfxtnDM0ApFADI3faP80p8BIM6wMwWAPSuow0vNeOzybhEAw0MsQCvowVJ3uOppRGAm6XXsw3ASFAgTB/UDmyrvuz0DXVq1OCeBUn8lVr6/zG8nywiEVnRjofnZlWz+v3JMMDUUPB3v/sfVz1Y6Jzh8Z7KenTc8ouDY65hjM59tsRBe+riEBHEjho8t1B3OO7oskUSW/Pibl5zqKOmeSxuF49sGs8d34zJh81ib72+93veRYNd9Il05Y+Tamwk7HQ7BcvqHRdXWcFDO6fg3rmNyHofjaga5zJPuogT7L2Hp+JBBj687FukckAQGTSpPugJfefC+8mdauM76j86HaRq5G573j2u9PAr1eon5/khjep65+W0+vK5euWBmBHd67x9WGk0D1vape19UB0t0rXyM8nPeOawWBoRCIBGIo9OKzQaBGwPsTWq3auGVudXR0HwYKvjoi4/vXjXV4MT6OIDC6CFRHw4w5GFfp+n3/o2tN75Xr+vpuL1n3e8fCiIoRq+A98nfcKK2Ogq9v7XUYi/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31dPfdd6dPf/rTaaONNkrTTTfdEO8SHw8CQSAIBIEgEASCQBCIBCJk4D1D4IUXXkgbbLBBWmONNdI222yTn+vtt99Op59+evrBD36Qjj/++LTYYou9Z543HqSdwEMPPZRuu+22tPbaa6c//elP6Y477kjrrbde+vCHP9z+4TgjCASBIBAEgkAQ6EkgEogQjPcMgV4JhIcrP5999tnTgQcemCaccML3zDPHgzQTOO6449JvfvOb9POf/zzdeeed6Uc/+lE66aST0iyzzBLogkAQCAJBIAgEgUESiARikODiYyOPQL8E4qmnnsqdic9//vNp7733TuONN97IW3ysaLQQeOONN9Ktt96ak4ePfOQjafHFF08zzTRTGmeccUbL/eKiQSAIBIEgEATeDwQigXgXdlmge+aZZ6bLLrssfe5zn0tzzTVXnts3YmPkZpVVVkkf//jH09FHH50efPDBtOqqq6Z55pknz/MLgr7+9a/n837961+n888/P0077bRpxRVXTP/73//yv//zn/+klVZaKf33v/9NV1xxRVp//fXTJJNMkv/+wQ9+MH3rW99Kf/7zn9MZZ5yRr7/sssumBRdcMF1//fXpmmuuSQsttFD68pe/nOadd948/jPppJOml19+Of9+v/32Sx/72MdyVb88g/Ocbx3f/e5383jIWmutlcYff/x01llnpRdffDGvZ4YZZkiXX355HiP50pe+lEeNhrMS3CuBwOCwww5Lt99+e/rxj3+cpp9++tYdt96f/vSn+XmmmWaaZAxmiy22SJNPPnl+lmOOOSbNPPPM6a233srX/c53vpOmmmqqzAfTV155JX3hC19I//73v5MAdsMNN0wf/ehH07HHHpt/rxNi3yebbLJ06aWXpm984xvpM5/5TF7X448/nn72s5/lZOfhhx9OE0wwQf79zTffnM4999zMXRX9k5/8ZD7f9Q855JAsGxivttpq+b69rmGvm/Z8ueWWS3/9618bZcpzX3TRRaPkZs0118yMHOX5y347l8zdcsst+Xl22GGHdNVVV6Vf/epXaeGFF05f/epXG/e/fr1e8uNnuDz66KNpzjnnTBdccEHadddd05RTTvkO+Vx66aXTk08+mS688MIsn3RMIqlD8a9//Svrz2yzzZauvPLKtMgii2Sd8Xt6Rid+97vf5Z9fe+21adFFF00rr7xyloWqDvS6B72zvn46QA/IEFtQ9Agbx9/+9rf8Xg8OzvvsZz+bz7WGGWecMX3ve9/Lz33QQQdleVx33XUz16ajSbb7yR47RC7oKhb0n82yru222y7L88UXX5xeeumlzPbpp5/OSRu7Ys3WO5Q1P/DAA/nzs846a94/urXOOutkpieffHJmx2ZtvPHGWUfxsF6jatZEJqzd5+kGedxxxx2zzlxyySXZvtLvctx///1pjz32SHPPPXe2a5g611679w033JD1lQzobjXZYDbwuuuuy/bVfR10X0K75JJLphVWWCFflz7bS3u+1157ZY7e5xqqvrIHE000Ud4r9uRDH/pQfjeMHtq38nz9ZKas4ZFHHknkGxP7e8opp4ySVzZJh69Jj9gpeuCzZIe80DHyUb/Hm2++mf7+979n+0Anm3RQIcD9zznnnHTXXXflvbLn5IU+dbFpbXvED9iHosOY8onlKOsjZ2TiD3/4Q173Msssk+05GXPofP/xj39Mf/nLX0bZ6up16nvQ5E+sqelo2zdcyGCbP2rat6HYZ3xc277xSwo7dAyzBRZYoPF3/exUFAZbQ5thPyESiGFH2u2CJdjdZZddsqN99dVX00477ZQd4L777pvGHXfcbPQFXb/4xS+yYaRwnItDJZ0j8BkKZ+Zf4uDfr732WjryyCNzsM7Zc3qO5557LhvlTTfdNFfkb7rpprT77rvnIIVBYvgEIQcffHBeE4fnegI+zoaT4FwPPfTQ7JSqz0DxOUqJSXXG3LU5eOuZeOKJ87322WefbDgY+OE8ynokCYI8h6BRACKxkYS1VZ7tw7e//e0cbAiOOMWdd945v5TtueyXQJ3jLUGzAOuoo47KCUH1eSV7kg1Bj0CHAxG4SA532223nMwx9BJCAf+nPvWpfE97sPrqq+dExO8kWu4nGdtzzz3zOa7j8Gz+bv8wJiNN12jb8yKHRabcgzwKIFzfM9WvUd3D+vNbD3nhfPfff/9044035iCJHHYx+PXrufdmm202Sn4Eb2effXZODiVxAiP6grt7k/OiY88880zacssts9wVHTPOdNppp2XZ9rK9AFPCRmecK2C2d56BbhY+yy+/fN6XLnrc9gz1a1R50km6fcQRR+R1l3d6JJ6SXN01AYo9J09NR5NsSwT7yc1jjz2Wg2xyW7U3ksPnn38+M1cAsb/2tC4fQ1kzWyYhdG86LAD1hQg//OEPcyDO5tGR+eeff5ROSAIFkXTI56trthaFGgnHJz7xibTtttvmPTzhhBPylywIXiUg2J544onZDnp+9/j+97+f7Yo1bLXVVtmOzTHHHO+4fl1f2GD3sVYyZw/8SW/ZdzKrSENeMXQPxQbJoWOg+lr3AfTVc0iUyblEpUneeslP2xp8pkmPJGfufc899+QCFDsoQfja176WbS3fVr8H2cJAgMteNOmg++NK79kGNpt9kQRWfWuTn2zaI3tf1+EqJ2snC3yA7qak8pe//GUel2V7yCE543uartOLfZM/4W+ajrZ941+a/BF/6f5N+9Zm25rsM7ulGMV2k338JBGHH3549pm9fifuwbSfjxzOeCKu1U4gEoh2RqPljC6BR69AjdMR2AjAVdWKc9x6661zJYuz4JRKsFcWr1p+9dVXZ0MseFUBaDMwgj7Bgeqnim7dWJRnkOT4uwCGsawGhtXPqLBZl6BsdCYQ1ZeoPf8TTzyRDbjKEXZNSYSqDIcnyCiVEAaUsbZ+DhDD0gEoSZmgU5BffV73FvSo0DN6jmow49/FiNuzL37xizlBFFCorJdgpAQd5513Xg7kVdeswZ4IfAQ4ha2kj+Psdw2/b0oahzuB8AzPPvtsDoJVySV39qAt2C1y2+SgMBKEqO5y8pLuasAtKCgJBBkWFHJMJZhzfi+HLhiy/wISQbHOQwkASrDEufl9PUnpVQhoc7IDSSDcX5Ao8FJAwABbyU3b0STbEv9ecqPzaN90FO1ZVX5VUn//+9/niqrKKsevwt3Lbg12zQJ+3R/2S/D+z3/+8x1JoWfWiZXEC1J1fCTjkoypp556VMJXTYjZUHuvKCJoITMqsjoY9Mj17C87KQAV3LNZbJdAp6ojPlPX6WrCTWfpteSkmkBIVP2OXGKoACPYr55jjW02urqWfj7ANciLJMIzj44EokmPBIiSQIUYnT6HfRUMSvR0VH3RQbFLGOsas9uSCHLZpIOq+J6J3rLDZLlaCGtj1LZH9lgiUwph9qkcuv5svC5GSaDZOzrBx7LnnsefQ00g6v6kzYYORHbKl45U/dH222+fE7KmfVPUqnKpFnia7PMBBxyQE4elllpqlG3F7B//+Ecu5LC3vX7H3/pClH7+jc7EMeYIRAIx5li/406DTSCqXQJV0uK8tJYZSqMuvm2mJBAcrwBTm1DwJBDgrD7wgQ9k58SxMOACZJUe400CAY5TcCSBUCnQbudcObty7fIMjCdjpgpef0m5OBZOQOufI2WYxmQCATxjJbmSZDHs/Q6/t9Ze6/MsKkulY+Ma9bEpv1N1EdCqVOIuIfHcvYLzkiRIDAQaglJVyKqTUpFUDeLoJCPOkSSp3Al0jDnZJ/uijS5Q7ncNCUTTnpc1MuLGfBzux7BXOxDlGuRLB0AApjNTRnrqCazO1eabb54r6QL4rkfh6X66Xjo2HIj9KQmC65HP6kEfOGwJBAdolA1H16t2+XoFPsUJ2muOrp6QVuVANdU9VDyNtbiPkTLOs3Q5mp5BV6HIkGv4N30TYEmOdE2qHYjyjDoPeJIt4zxdjjbZbpIbjrmf/JIB4zE+jzH9omtVPbG+way5fM71rEEiwMYYG2SjHPRMkCd4VAE2PrXJJpvk8/utueiupEO3UcIoUcCeXAkGS+fKPhqP0aGha+XQ3aUnbHCTvpTz68mBn1sfvXZ9z6Nj4R5FdgYSBPbzAe6j4i/o4h90UnXUBLWFYZP8tK3BZ5v0iD7onJbOdpVH6WzSazquki/ZtIdGnHSejIA26SC/I7Ak3/aI/+uXQDQxKra4FGyqwWhVh7Fk4yWpxibJXrWrWWXJh0qOJLXsgw6X7lPdPvbj3+RP2nS+bd/a/NE3v/nNbGOa9o2/6ZdANNlnI3r2SievJC/leewfGe31Ozza7FQbl/j98BGIBGL4WA7oSoNNIFTPZOccKmPIeTFS/k4RGevquEl1UcYNGD0GucsIk3uovKjucZDFSUgwJAwMfanwMqDubwa0WuX3GdXy+eabLycOqkrVEZQBQWs5ud9L1D4mgRAIC3bN4PY7BNgcgsqKsYjqwVgKKKvVj/pYWN2Rch6eG0tz6/06EAIv1UgOtHr96v3NEOs6MbACHc5foKr6W4x4rw5E9RqDcSptI0wlqbV2FcV6pY58Ym/v8dA14Vy6HF06EGSrdHiq16x++5YuhQ6UIKUtgVDJlDxw8p5JglK9vt/bC88kyKiOSQ1HB6Jcg5OlK5LRMsLk+SQXZXaYHHi3pss4YJNsGxmpdyDq+9MUjHuvSZWZ/TE2VO1yDWXNqrlGLo1YlfGUwttXMksqJYr0W2BmpIgN8mcJ0Os6V56LfEggBCtsF9to5NG9BE4lgZBYkGmjnPS0enTp2FUD5mpwKpiUqCjMlBG5kmTYC7LlnZcuHcM2H6AAIGBjMxQGJFjl+dr0sM1m+Hy/DgQ9Mm5G7xSnJAJFHnQgJMj2TgJVfU5M+CmJIv/RpIM6TbprElSjdvVR3LJHbYysq1eS1+v5MOEnin8znls6EHWekg0cJBFGOHt1MvrtQZM/afJjrte2b71kt3QgyLmOFt1r2jfdurYORC/7TB7pm46UQkn1aPpdFzvVJs/x++EjEAnE8LEc0JW6JhCMfAkoy3yuQMycri4C56gCqItQAqOSQAgyVGbLOIzgjrJyrgx6fZylZP4MfululGu6F0NvRpGzdS5HVA2evGzMKAiyVaSL4VUxEIwJ4uoz7IyYzojxBO8ADOXol0CU2XfjM7g1/T8AGC/P54XBUhnhzBguI0qSgeKIrVVAjL0Az1hTL4MvGBGEqEDZL0lACUg5O1Vkzkc1qwQyxdGWeztH8qPC6j4Mu7+rDqlgFiMueGu6RtOe95oX9ozkwd72eweiOGwBpKPqUAS71o05mTCaoFrNmXb5fzHUeVo/nhJbQbM/OTF8ddHcz6iGbg7ZJZ9ki7w76u8Zub5koASHxanSGXtEhwTp1qsrpMNgZEFyKcCpj9Tg73PGKqodiCqT+jP0swXWq1igElhNILxrpKuoY4Gt5FRSVl5m76dDXWSb/vaSvaZqviCfTkjQMKnLmPUMds11e0EfVKZVz8mRSrMKtORBJ0byUObs3betA0FWzIF7KVhnQzKm21e1a+ypaihdKy+pC+y9qO1+9QSlri/9Eoi6vSJb5JReeKnUKKiRsC4JRD8fQGbLe0jYsVX8SPX52mxuWyBa7Hw/PSryS/6KTvg7XySR8T5R/R4lgdBVcjTpIJ2nA+wLH9IvgWhi1G+Pys97FTIwVEzwLIpqZIgsVm0Q9nwGm+E5eyVaTfyb/Enb/9Oobd+KbvTzR2IA9rpp39rGM/vZZ+8U2lOJX/Er5F+xkl0T8/T6nS8dMFrYZKfa5Dl+P3wEIoEYPpadr1S+GcSYiUCQwqh8cWAq+4yNl/w4Yo7L/wTLeZww4+idA3OVxlZUSAVSDK15TIZMRZqhNu+qeiPQF0yptvkd58uYCroESM7lGF3fmlQeVPuMNGk9O5/TUSXyHoVEQOVAEFOewfkcnmqpMafyzTCMA+fuHgJ4yYKKhtljDl87WCXHz1QCB3tw5gJJz29eFjejVQJfwZuxLYEHbm2Hb3mwXtx0XnAugYpgQiBhrZ7XPe2NgNK9BKJGtXDhSHQyBBmqmpgLNspYimurPBorE7y7nuvj7frGniQuHJUgTVXS2AT54KzsA+Nf7mnNDHP5Jpf6NczMN+25+7h/k0xZs3EPo1PWY4THS4PWotIkkC377dwSVAjUfBMTHuSdDAuOS6W4154YeyqV5X7yo1Lm2vfdd18OtI1okHXO9be//e0o+eynYxwcmSEb5FEgoqqtiyYJEAC4Pv54em77RL78TleqSY/ps+v30wF6xNG7hkADRzomEfE+kco+eWAbJLVm8THxM2v2wrDPkXlMfb5pDrhNtnvJnqCIfhnH8yzeM5AwsFF+JmD3e0kWHWdTnKeQIAihf4Ndsy4nG+RwT7oocaBDOnYCUDIo+MDQGJ3ZaYefVW2kxNMIlPPZYHstMbN+ybjkwcy9d55wwJ9d80xsMV0tHV8jN1/5ylfy/jTpC310L9d0PzZTVd23D7FFEkDyxV6a3VeYsWbyKyAmX0XXvCfFT6jck2eJnn+3+QDPSO8VKcgMefN8ri+Ib/pmOvva5id8XiDZpEf2UXfKSBImAkQFE77NM5AZ97EuHQXjSBI5emi/+ukgZrga+yrjWANl1LRH3jMrdggL45D2U9FGQYmM8DP20dgV/+dPOkIPjVv6uyKag622v+wZn9T0/yRq8ydNn+2ybzi3+aOmfaOH9LpwkexaM3vEv9NFneZe9lkiwB/58grvWSk8GN8zScFPsH/9fkdH+tmpNt8evx9eApFADC/PYb1atYJQDFLbi1O9FiCxYPRUo6ozvF0WK+j1rRaCqsHcu8s9Ruo5KjQSJ+3p+tH0u37PU62G6igwzvZEd6d+MKqOXvfuyms4rtH1Xu/2eYL5IuNdvt2prLdU0AS/Ej4y3ktH6EH5mtKBXP/d5tIki/1keyTKDd0RVEjqeumLZEFwJtHv8kL5YPaFfHj5mXwMpy0ssqvz0MU+k0WJo3EYgdRIeHG0qx551ia717QvdR0kD5JLiYPkuioX7wajsc1GDMQfDWTfnKvARSdLF7/JPjddu+l3I9FODcaujM2fiQRiBO9e09dljuBlx9L6EGgapwho7w6BgY4UvDurjLv2ImAESIdLp9D8u2q0rkDbVzW/F2gaK1HZ1XluqkSPqWd9N/SIPdU10gHu9f9TGGmMxtRedL3P6PRHugQ6qaYZ4njvEogEYoTubWlBGgkxvqBVWv1mnhG67FhWHwLVcQrf+mLWWbs2jnePQBlNMGtrvKNtpODdW2ncuRcBX2BgnM9omZEi40ajq/sw0nZAV9nIqRGx4eyGDOY53y090skwsmiUrVdXcCQxGgzX0fmZ0e2PdAfsjc7QSOiQjU6W7+drRwLxft79ePYgEASCwFhMQJBYRmLeC6NlY/FWxNKDQBB4nxGIBOJ9tuHxuEEgCASBIBAEgkAQCAJBYCgEIoEYCr34bBAIAkEgCASBIBAEgkAQeJ8RiATifbbhy/oY0wAAIABJREFU8bhBIAgEgSAQBIJAEAgCQWAoBCKBGAq9+GwQCAJBIAgEgSAQBIJAEHifEYgE4n224fG4QSAIBIEgEASCQBAIAkFgKAQigRgKvfhsEAgCQSAIBIEgEASCQBB4nxGIBOJ9tuHxuEEgCASBIBAEgkAQCAJBYCgEIoEYCr34bBAIAkEgCASBIBAEgkAQeJ8RiATifbbh8bhBIAgEgSAQBIJAEAgCQWAoBCKBGAq9MfBZ/6fVP/7xj+m3v/1tuv3229PBBx+cPv3pT4+BO8ctgkAQeL8RePvtt9OLL76YbrnllnTmmWemz3/+82mrrbZK44477vsNRTxvEAgCQSAINBCIBGKEisdLL72Ujj766HTKKaekz3zmM2m55ZZLX/ziF9MnPvGJEbrikbms//73v+nss89Oc8wxR5pzzjnT6aefnuabb7604IILjswF91nVU089lS688MK05pprpldeeSVdfPHFaZ111klTTTXVWPUcY/Ni3yuy1GsPJA633npr2n///RPbs/TSS+f/6MmEE044Nm9brD0IBIEgEARGA4FIIEYD1KFeUqCy++67507Dpptumj784Q8P9ZLv288//fTTmeFXv/rVtPLKK6ftt98+LbzwwmnnnXceq6qqV111VZYJSeUbb7yRttxyy3TkkUemxRZb7H27t2P6wd8rstSL2x133JF++MMfpr333jvNNddcaZxxxhnTeON+QSAIBIEgMBYRiARiBG7WAw88kM4444y02267pQ9+8IMjcIVj15L+/ve/p0suuSRXVmedddYcdI9tSdlbb72VHnzwwXTttdemCSaYIC2yyCJp3nnnTR/4wAfGrs0Yy1f7XpCl+ha8+eab6aCDDkpLLrlkWnTRRcfyHYrlB4EgEASCwJggEAnEmKDc4x6qyOeee25S1VTxM5Ky/vrrp89+9rN5VMUcsrGVmWeeOQke77333rTLLrukj3zkI/l9CKM4guD11lsvLbHEEnle+ayzzkorrLBCHnm66KKLcsC57LLL5jGE66+/Pl1zzTVpoYUWSl/+8pfTAgsskO//6KOP5tGeCy64IO26665pyimnzNe67LLLcoBqjOHJJ5/Ma3K/VVZZJX3qU59Kv/71rxuv755GIlQ2P/ShDyUjEjfeeGOadNJJ8/2/9KUvtQa/L7zwQutaVlpppSSo+9nPfpbntR9++OEcYH/jG99IN998c07EsHTeDDPMkC6//PK8Jvf3n+fGYfnll0/zzDNPZn3nnXem7373u2n66afPO/f444+nY489Nu+N/XrmmWfSt771rfxMOJx//vlp2mmnTSuuuGLyzop//+c//8n3XHzxxXPy0sSzPMNg77Haaqtlrm2H9ZIBz6wb84c//CHNNttsaZlllkmvvfZaOu6449J4442XPvrRj6brrrsu/eAHP8jPsd9++2WZevbZZ9N9992XllpqqfSPf/wjvfrqq2mNNdbIz9skazo+XQ779NOf/jSznGaaadJDDz2UtthiizT55JOnv/3tb3kv/UmG7QOZLvt40003ZcZ+t/HGG+fPCIr/+te/Zh2RPHrufvuE4RNPPJETNEkmef/CF76Qx8RU492rTZa8ozQQvTGO5jkd9evTe3Lz+9//Ph1wwAFZFx320FgjmaXb1Wu0Me4nx2T28MMPz3aATEhOb7jhhpxoG520Lz/5yU9a9cRn7Nl0002XWdk78k+PvUfxuc99Ltui5557LuuNLqCfFbn83e9+l+9tDyQyZJS8GUEcTg51Tl3szGOPPZbt4CyzzJJ16GMf+1i22/Ztu+22y7bHz3s9Q9duTpEBI4rGVV3/nnvuyazIOV1jw/r5jVNPPTXrIj8yySSTpCuuuCIXoNgqNs2euDa5/ve//507mRtuuGHWiaY9sP7XX3892056wWbwQ+y5d2P4BDaMfSCzDmNv3t37y1/+kn9Hv9jlXjbG+zY+Rzb83UEurFlSS3/bji57aB233XZbTxktutXLPlqXYl7xxfaJz1W84W822mijrPdNNpCtHKr9aPITAyk09rOz999/f+MaxRbikCZ/Z3qC3DXJYD9/zK/88pe/7Mx5ILavTX7i94MjEAnE4LgN6VOMNWPPOQjOGFtB8Ne+9rX07W9/OxteTkmgINguAYbxlaOOOipNNtlk2RAzWr/4xS9y8CjZOOmkk9KOO+6YnYaAysiL+3AQAoN11103v4Qt8GAEOOYf//jHeY7eiIxrHXPMMdmxbLDBBjlhcS7jt9NOO+WgbN99981Oo379q6++OjujE088MX9GEGBcyP0lK+Ua/r7NNtt05scxNK2FI8TKs62++urZQX7961/PzhY798fJuM/EE0+c/73PPvukc845JwdlghnjTV/5ylfSZpttlgNojhKnE044IT+rZxfslEDYNQSLBx54YE44/L76XBg98sgj+Z4cbdszWMNA7iGod76gv9yjC1B75tnJ0EwzzZR+85vfZINNliSNgnPySH78jEPcfPPNs1M3BubPIlOe67DDDsvypmNWlbW6LHRZG/kg+4J3+/mvf/0rM+eoBaIOAYrEWXJoLfar7CMm9n3++efPa3JceeWVOXEgF1g17dP444+fE+iPf/zjOXmUoAgMjPUIZhxtstS2z730psqmen187ZdnFTz+6Ec/StZoXZ4Di6LbXfhKevvJ2He+853MUvHgiCOOyHpe9FViTZfa9ESRwDU4dQmcgJ/9kBSzV+Rshx12GNVRZatOO+20UXbw5JNPToceemjPew8nh36s2vaOnq266qpZPqpyJFh6+eWXsw1ueoYue1SXsSIDRc4VOJr8Bv2V2EgQHGXP6C4bWpcvtl5CYN32q8v6XcM6JFJVn/D888/nfadr2267bU666/pCtnrZGIUZSSc9YzvJnj/ZFcE6ve5ytO0hX9FPRiUH/ewjuVR8YFckkvyXZ5Hg+Z0iA//bZgN76XfVhrWtv81PdHlXqc3Otq2x7sfrvojv7CqDdX/s/U5+ZyCcu8hFnDP6CEQCMfrY9r2yIICxFSCpWpfqh/ljAY+XfDlcDvaTn/zkO5yBgEJgrHMgy1dlFWQxcCrH/u5oSiAYasmKygrjLLCRYBTDSJEHkkBIiATTl156aQ5oJRACaAFYWd/oSiAEq3vssUcOLFXnHFUnpOpTEgjMrE+VqQSedaNddbxrr712Tiic73Olyq/qxPD7mZezh5pASFS63mPrrbfOwb5ETeLXNYFQZRYYC0K9KOu5BKEqhAy+IF2AJ1isys/3vve9nCSpPtVlSsChQv2nP/1plPPsJQtdVEy10RqOP/74nIxJYiXYgs8ZZ5wxX4KM6h6RTWupOl+/V6mVZNMbFVhdKTI49dRT90xgq4keZ6Z67FlVv//5z3++QwfqwV0XWeqSeLclEKq89MpzzT777Ln7qCrvZwNJIDjmfjKmw0F/VYlL8GddgnydTIWFelGhrif2ThFCgM1+Ve1J6Z6UZ9W9YuvmnnvunHBINHQe+t1bZXS4OAwmgRAYsi90Q3Jd1Xf6o9MqcGp6hi4dwrYEgr43+Y2SZLoOOWYb6ajqua5BNTh0DnugA4a75LnL+skhOaGX1QSCfVEAmGKKKdJee+31fxIIfo3e9rIxuEo8JBFV2y3gP++88/Izd/kWsLYAnG3qJ6N0q5999Kx33313ThTYuuInybXOiXcVVdVLAtHPBrYF523rb/MTusRtR5udbVtj1Y+3+aI2GazbUDZbYagrZ4XRON5dApFAvAv8692AsoQS0Ghf6z5UA4RiXBhbBszcMiesAsBwSTjKuIfrCYBcTwIiUTBaoJoqGGBoGHOJhBZx9eDUVY/8XmXeudqShxxySA7Q6x0IFUbjLsYfdBxKh8M1OQCJjU6H62m9a1MOpgPRby0SBGMv3//+93O1vxySKZWykkBIMoxYcFLW2ZRAVAM/VZ0///nP7wjUq/un2seRciJa+Q6MBUn1DkS/ZxDAVTsWJVguHaNyD4G1/bE+41mcWdcEwnoE05xe2cPCqjyPfZEQlUOSIRgsXOsJRDmv/LxJFtrUTFJkj8q+9Dq/LYEoibkkW4dFYLfJJpuMCj5UiwXF9kEi9atf/SonUoWhKqLETLCCtaBadV5CXA3u2mSpTW8EWoI9DpZuSMKMJ5TRwbIeXOmQxEZg5sV5CZbqr88PJIGod8WqMuZ5yGyxLYW967Mr/qQH1aKCc+oJEnnEl2OnZ2yBJK4kEJ7FHgpsS6fQGIjrNt1boDFcHPrJIXvKVqh460bqWBnb0nWs6kuvQkjdNvfi1zXYaQrg7EG1i1z3G+TGmKkque6h7sJaa62VRxRxLiNOikZ0xTl8hs+07UFZf78Egs5IMo0I2XN+A1NdBOuiW9beZmOqCUSXpKG6n132kPz1klFjuf3sY/Ue/RLjLjbQiCRd43ONx2JFv+q+aLB+otipJlvbZmeLjLBRE000UR5ZMspa1liV/36+iF1rkkEFvX42tOqTqola1df0s59seRxjlkAkEGOWd76buWxGwmxqqfiqWkgIjBoIRI2SVKvq9Xa06zBAKjrmizkBBrrfvG016C0dCMGh6l/9aKuElFEMgTNj6L4quHXnJvEogb2gTiVsuEeYenUgqs/DIKrCeVaJAyPe1Db22cK6jL5wDoJNSYlDB8JYgO6KAGOoHQjtcMlN2z04aEabYZXQ1ZOOJlEWENlr+1Q6EOV8zr1eHex1raYEok0W2tRM5Uml0Xs8xpD63V8gqWvXqwNBh4zkCVokQmboqwlR/ZrVoFpAa09VxMmHEaoSMHsXgDOljwORpS4diKKXRstUaUu3rIyvWJfqtd+XCj05rI5LtLH1e1z6yZgAQdembg8EWpJ+yQWdrycQVT1R9GCHrEsyZAyzBADGQ1Tuq7aJXiqSCC4laWxS1RZV703Oh4tDF1a9kqMSzPZKIMiK5K7pGXTBuhxNCQQ5aPIb9rg6C2+sSFBstLTXCBP/wSbaA/akbf2eXZGAnnifoT7W6vmMxgqKJRG6RkWee3UgevEYSgJRv15d/+iahKmXjCq0CWp72cfqdZsSiIHawLoNa/O7bX6iTB80yVmbne3agejqi3rJYJMNLWtvS9Tqo9nsYxn37qJncc7wEIgEYng4DugqKiXmx1WFS3XL340VqZiq3nC+ZsFLVYGxV3VkRMpYU5n7ViHncJv+B3Oqg15G04VwTdU2Ix/mYLVoBV/GHAQCZqCrwUIJPjmwagfCOSpSxlsEDNUEwvUEXP5zjgpqPdDuAq1uVOtr0TrGiqMsyZiKpWozZ1E6FJykTkw/o+0a5fOqkHvuuWdet6oGJ2vWtVRScTOyYD9UBevPhbGOT793IOrPYAyiyz1UdtyzvIsykASiOHcvywrcyouT9lyHQ7XSS6Kq7p5J8uf57XH5f000JRBNstBln8m/PfDSfulQ2UcBiJE665UYSC7sQ68Ewn2cowUueSjvF/W7f3WfVNqqiWUZETSOIWEk20aAdLvaZKm8O9RPb3q9m2SExFFPILwbpUOhaixQ9f4KfR9oAkFWmmTMSJRxDIGf5MX+G+nAWwBaRrr66cldd901qlthr9grIw5YGYNis9i3ctBPz6wiav6+6d6Cni4crNlzGHnTfRzK0WvvqolFvRDCzjQ9Q9dqelMAZ+a+yW8oBCjolFFOQTvmkmhV2+o4pz22R95x4gO8YN9v/brGuszeVbCXikFeqq4nEGweGSM33p2pPot3ZKy9zcYMZwJR30PPXzpqdRllT3TNJEh1+8gn6vo5mgLbgdpAco2/dbFpbb6uzU+UAleT3Pezs1V/WbVB9TWWpKyfL9KpaJPBJhs62ASCLcE/jjFLIBKIMct71N0E/6o+ZoZVDgTaxoDK3D2HbwRA0C+IFbSq/NSrs+XbkBjtfi08VQABom4Apy5QKi8smaf+5je/mUdiBKaqreasnVv+/wnF6KtuuY+AsrReGXxVeA6mXN8IAGdkNEdljnK7j+DUvL1/q6S3HeWbc5rW4lt3GFaBHlacAGPImEguSkXaOrWNcdD5EYiVb9hxLh7W6hBUSz5U5FRNGVHPK6HTIXJ9QaKqopla1Q8OgGMt32gjoXJPgQaD3PYMXsoe7D3IT5cX6FSNjMwY7RGQ+pPT4ewFX+RNoCNg9K1g1u7bZTyTII+T1SVznnsKTHTTBCAcRy9ZIGvl26za9lsQ4xo6cJJhbHUEOHXzsZyWjht5dr/qPnoB2FG6XqrgAp9ehwTeTLNkquyT5FJnxmGf3VviYL+9xEzOBMMSlF6yVLoiXfRGEKbaac+8yO7eqv9mnMv1jVTg7D0V9xOgC4jcx2cw93PPWR3da2LcT47di2yQe/ejR9bInugq0PsS3PTTEwE+ncBJQYH+e3fBqFjZB9z9XRCGpYSdvSs61+veRm3sSxcOpYs0kHeDevEiQ+whe1VsnufSvTT2Q27IIzn5f+ydBdgV1fr211FMUMBCxe5CUBFFQCwMDFCwKYM0MVAUEAEVTMRCxAKLshUxwEAFAwnBQFAQ66jA0SPqMc53/db/W+8Zhtl7Ys+u973XdXkh7JkV94p57qcW/w7+YfiFrX1+B6+w84r+ZPpuMEfMIfuHsxyrEuubs5FAbyycWKFYoyh4sPZBtNlj7PtM8898YW3l28OZCJHw4gM5gWDSDrggIFJoj33EOsWNCowynTH0nZgnXAhxf8EqRTtuX0fBz/tM0Byyzulr0BpFcYEGm+9p0PnId4BvGOcg+DH3BNVDVFkXcc9Azk3vGRbl/KDfmb4TjC1qCTpnUZCEfS+JfeHczPa9I5YEC0PQGkQBEra+UWaG4Rx0fqJAjBpnFBUnPReOgAhEOEZ5fYJDFTLBRygopz8HPwXTalBB2OeDGTVVpr8O2kdQp/1y9yEMwyoIP6/WB00TGhY+gkGuYNTPhzZOyry4i6cQbSCIM+e4vfnnHLLAeuQwLtYdE8wBwqZb826N0l9cJ7IVBAcEFz6ICFFxC20jqBdz/HH7HPf5bGss03kQdZ9QN3MXtIcQWnFBowT9nm1dRh0jcwcRL5ZAkcYYoow123eDPezO9LD94m8rU/+zzWuU/nqfKfYZEzaWQs1hXNy8z6fxnfCfs7n0x/9uLmswzX6orvwiIAKRX3xTr52PMxpIsmdgsUBrhDak3C5GSx2YhBUGZWFKWJVeKxICzCG++mi9cOPAxQcrWNT8+0Xqdlk1Wy77BIsFGkqXkrmsQFZnhYAQEAJlhIAIRBlNFl118RO4niAg4WaCC4RKfAS8LlK4M+HWE9XdJn5reiNfCBDMi2sdrjculiGJ9SFf/Sv3estln6CVJ+AbH+xswfPlPh/qvxAQAkKgFBAQgSiFWYjZB0ys+BOSGSaf7jQxu6XHhUDREHBuEZXBFa9oIKphISAEhIAQEAIRERCBiAiUHhMCQkAICAEhIASEgBAQAkLAGBEIrQIhIASEgBAQAkJACAgBISAEIiMgAhEZKj0oBISAEBACQkAICAEhIASEgAiE1oAQEAJCQAgIASEgBISAEBACkREQgYgMlR4UAkJACAgBISAEhIAQEAJCQARCa0AICAEhIASEgBAQAkJACAiByAiIQESGSg8KASEgBISAEBACQkAICAEhIAKhNSAEhIAQEAJCIAMC//3vf82///1ve+dOtWrVhJMQEAJCQAgYpXHVIhACQkAICIECIMBlf59++ql5/vnnzbvvvmtuuOEGs8022xSg5WRN/PLLL+bee+813HB92GGHmQULFti+X3zxxWaXXXZJVqneEgJCQAhUEgRkgagkE6lhCAEhIARKEYGff/7Z3HXXXeahhx4ye++9tzn88MNN8+bNTd26dUuxu7ZP3333nbngggtMx44dzZFHHmn+8Y9/2H//4osvTPfu3U3Pnj3tOFSEgBAQAlUVARGIqjrzGrcQEAJCIM8I/P7776ZPnz7W0tCpUydTvXr1PLeYe/X0+corr7SkYdCgQWattdZaqdIXX3zRXHHFFebhhx82O++8c+4NqgYhIASEQBkiIAJRhpOmLgsBISAEygGBuXPnmscee8wK3MQQlEN5//33zbHHHmvuuOMOc/zxx6/S5a+//tqcfvrppnXr1tZKoSIEhIAQqIoIiEAUYdZ//PFHM2bMGDNp0iSz//77m0022cQsXLjQHHjggebQQw+1gXpffvmluf32280BBxxgPv74Y7Pmmmua8847z8yaNcvceuutZt68efYjV69ePTNz5kyz3nrrmXPPPdd+pAn6mzJlinn77bdNo0aNzKuvvmoaN25sjj76aKtVW7x4sZk4caIdOdo1/JJpv2XLlmaNNdYwr732mtlnn33MtGnT7DP0kY/qQQcdZDbffHMrECxdutQ+v+222xo0cu+99545+OCD7Qd3hx12yNo+79522222rs0228x89NFH5qyzzjJvvPGG7VfUtlu1amVq1qyZcQZnz55t+zp//nyL6x577GG++eYb60qx5557muOOO840bNgwMVaM89lnn62o/6+//jL//Oc/zWmnnVahmQRr+sCftEX7r7/+egVW4DdhwgTz+eefm9122808/fTT5tJLLzUbbbRRxRqhr/T/q6++Ms8884zV4h5zzDFm/fXXt+9mm4utttrKtscaWnfddc0ff/xhXnnlFevDzfj33XffVfDD55t66evuu+9unnvuOXPqqaea/fbbz4RhilvHokWLzFNPPWXn96ijjjL4vvN3fMpZM8wbWAWtgQ022MAgdLJmd9ppJzvepk2bmhNPPNGuXcaSbf2xBvGvZ29Fxc2tI7DhvfHjx5vVV1/d9p29+MILL1gscGdhfEOGDLH7j7G0bdt2pTW4YsUK8/jjj9vx7rjjjnYM+M6DI+3wu9v7bg26OWCNoNV26wPXGfB2WLIGli9fbv3w69SpY9eE+7tbE/SJ/UQb4Maewm3I4eedbP85RB833HBDc//999szhDXG+IkD+Ne//mXxQOP+8ssv23OFNcHv2c4b9gfrE6Gb/fL333/bMRFHwFxTctkjzBVnBmchZ4grH374oenbt6/d85nWeaaDY9SoUdbyQN3Mkb8whxAH9gnPDRw4sGJszB3n+GqrrWb3XK9evez5EqWPe+21V+BZwJlMO8wjrlVz5swxhxxyiFm2bJn59ddf7ZnLGmFNtmjRwp6f9IN2OXNYs2DMXgKPyy67zJ7zFObl8ssvN7Vr17Y4sX/oe7YStgdp07mrBfWXecHKc/fdd1fgxp6lXxtvvHFg06xz1vQWW2xhz0rGc9VVV5nffvvNjB492u5b2u3QoYNdV9dff709h9izfBPHjh1r9x57gnPkrbfesvPE+o2KC+s2aF+xx7KdSWF4sEY49/mWEawPvsw3e9y7R6OeZ0Hf5O23395Mnz7dfqf5DrBnp06datsMmnfajbq3sn1DkVc4P7799ls7X+z/cePGrSQvsEZuvPFGe7acffbZdo55h7mpVauWlUf69+9v5ZFs8sEpp5xSBGmuajcpAlGk+WeDosXiQ8qh77Ra3bp1swc+frYnn3yy1XJx8EEO+FCw2Tlgzj//fHPPPfdYAZAPGZuTcvXVV9vfOVRvuukme5jykcFn94gjjrCEhEOWemmLwxShhQMYjRtkAN9kSAMfRt7lT4Q66qUf3uchLm+++aY544wzKj64kydPztg+QhEHJoIVY0Qwueiii+xhzmERt+2w6aNvuFDQZwTaTz75xOJKACe4Z+trGFZu7N76X3rpJdO7d2/7QUFgonBAPvroo5YAcgh6seLDz4F6yy232I8nwj3zyseVefWuETePzClzgpDrnYsaNWrYvw8YMKBiLh588EF7GD/yyCP2YPavOz9+fFiog4PfuW9Ais455xw7b6y3MExdPxGIunbtaokD64+PPWuMD0OmNcB4IVCbbrqpFWwQ3Nu3b2+uu+46uyYpYevPP8Yw3JhHb/GuezBm/hgH/7Fmhg8fbgk5glpQ8Y+fGADw23XXXe3ayDYHrE/aGTZsmBVe/XVl+rtbEyge2KO44NBH8OvcubNdEwig/hIFKwRq1g/jxhXpp59+smsZYYwPPoJqpvOGs4t9jkDJ2UXhHCEm4s4777SCa657hHOMcTzwwAMGwgw5RYCEoLL+mbM4hflnPJkIhJuDJUuWWGUOZBtCQXyEmzvIGOcvxA2iH6WPmc6CSy65xO5HXMA4P9x5w7q9+eabbducz95ziHOtXbt2FeOnz6wJyLAT7sEEfNhb7E/6HrVk24MopRBOM/XXrUfIbrY14e0LgjtnKOciJJex8L1gP3G+sOYbNGhQYRGC5LLv+M75v3Hg9sEHH1gie9JJJ0XChbnNtq9ywaNJkyaW7N53331WscM+gwCzftZee+1Vzouw8yzoO4BCpkePHvbs5Fz2nyNB886eirJus31DkVn4jtEu+4D5gMRgkWTtoTxlbpkT1gPnLWcfBJHvD+SP7xfkGAUW+zubbBJ1/eq5dBAQgUgHx9i1eD/cZPjgI8xBjnaT3zhQODDRJlC8Qo33I4JQ7D7KfMz58HEAoSF0BIHfEQLQBvJRZWNyCEM6/Ifrk08+aQMc2ajeNhEa+A3ygXDsCIefQKDp4KDN1D6CFB88tJwcZBwufBwRJBBM47YdBnw2YReCkK2vYVj5CQSY8kFHsAA7p2FFKOTQRDj2ki3mFjwQROkHh6dXgIRMxSEQaOYQ0FlLTvihPYR1DmE+TmEEAoGTOYbUoXGmQCogpnyQBw8ebN55552spMz7cerSpYv9QPCxgCDRPyxeaIuD1gCYYDlDU4UAjObRi0ExCARtogVDQ4oVDxIFGXeBtf416P84IwwgoKEs4D008v4xuTpyJRAjR4608w/OrMcwQSEKgfALR+48Yf4gu9dcc03G/Y7wzpnkCCzvfv/999ZKBwlxAmQuewQiwvsoXli77AOsQJx3CCpxCQRCKgQEYoBQ6i+OEPLvrAksAhCFzz6SJKcFAAAgAElEQVT7bCXyh7YUwoWQFNZHhKJMZwGCH8IXyhf/eQa2jJu2HYFgv/IdgSywDhg/6wDShqUZ6yZnP3trxIgRlnwgxKZFICBwkO5M/UUopF/0HaVGpjXhxR1izBnKt5Jz10/ymW/GxzoDK6z3KB7APujMoH+sD7TWzHcYLjyTbV9lIxBhePCthMxg/WFu/HXF3aNB3wGs8ODBukZZF3YugBnthq3bsG8o5wNWDtYkyjGIG9875o/5Yo8xp2DAeeoUqShInfugW/P8HQKSTTbhG6pSOAREIAqH9UotuUOBA4yPDFo5PlYIGAh/CK9oWbzaUTQuuCwFEQinWYd4sGnZbN4PAocSwgV/cqgiBHLIopXkgOMjwqHubc9/SLsBUAfaMgRTNCQcfpgY6bcTejO1j/YfITuTds+1EaVtNOP0g4ORD2CQQJeNQDB2BLlcsHICOhpeNGGYiXHtQAPp+pNJOHJYITzgHuYtuBrwPv1D2KKvmP0x9SJk+y0QzDumdA5XBA4vvuAEGcVsz3pDs4UAESRY+S003vngI8QaYb6zWXW8HyfGwd9pGyGH93HBob+Z1gAfEQgHHwNIJsIQgprrb7b1h9be7a0w3Nwa9q8jCLazvLkPEh9A+gSJRlPoyGHQ8eHGv/XWW9uPNWuCjyjY42rk7R/9RdCkfgRITP25WCCuvfZaM2PGDKv1x+3RFdwhsID4S1zhxJ0PjghzptBmpj3Upk0bKyQ4C6ATTPz7Lpc9gtCIRRNCg6AHnuwtiI2z8MY55hkb5Jn5zhYDgeDOGejWiJ/8uTbBOKyP7izKdBYgWFL855lrw/07hACyizsk54CztLImncWa9e3IBGcWLjzOWhgVJ5Qk7GHOLdY53xPWgn9PB/XX+y1yCjC3Dv3ryPWH/rP3WNucA1jKWd/uHHSKD0ipc9fBfcnNTRAJpu6ouNBOtn0Vdib558m7H1CiIVyzbsETAoCg7b7HcfZotu8ASkBcpbB4s//Yl7jCZSKOcdZttm8oc8wY+e7gCs3/YyHC+gMxxA0U5SffO/f9oU/e8wqrdf369Svkk0zyQdT1q+fSQUAEIh0cY9fiPxQQDvkYIWggDCPgeS0Q3gaCDmUICBYHDh20BnyI+Hi6ggWCA4OPCAQC4YkDHxKBudlrUYgixGeyQPAx4TDI1D59xAKBT2qQdi9J22gdORSDXDSyEQi0Htn6GgUrf/0c/rgOQCjwUXcffQ5vhJIgCwQHo3euvIJHFAsEmjzqQGDgw+51kaIufKURKPnw4tfOhzWTYIXfMII3bhNOeHIWCIRbXK34kEYhEHwoIBB8DCA+joBAVpmzoDWAZhDXhxNOOMGOAxc3hwH7AsLKvsi0/rwEwo0xzOTvLEluHRHz4ScQ9AvLHppKtKZYZDJdKubX7oEfuKGpZr/hyhU0r5ALxow1KqkLE3sabCA5KBzCShzhxKtg4DyhLf6NtZ5pv7MXEBy8Z5mzQDDP4JDrHkE4h5yxzlAmECvE+jnzzDMTEQj2C3VtueWW1uLm4gUclgh7WJSw6nljiMIIRLY+OgtEprMgmwDq8KNPCKAoaXBj8bpqOkGZvY3whYIDxRGxIxCKuATCv678bqzZ+osQC+kMWxOuDvoJGeRsdW65ToBEYIYkMEfsMc4WBE8shV4BNIxAhOECMc22r8LcKrPhAVHFqg+pQ5no6sI9DmsNJC+N74DLLsZ5B9HCOpdt3h2ByLZuo3xDsTwz1/zH+cc3Ctcz9i3WPPYp5ymEPMgCEXSGiUCEneyF+V0EojA4r9JKJgKB6wZEAiGbj6ET4jg88a/H9QMLBMKRO4Cdzy8bExMlGiW0GWxWDgsODvzJEdj5oONCgrDJv2HxyHS4ZrMCeAU4+sMhwCGIAMefmdrnYKdthGun+fCOzWmMorbNh4vDFYEGbW/Qhy2bsJutr1GwykQg0CZDBvHl56MG9mDj/9DSPuZ3PlC4cSFsIpjgyoWW2/vhQPBk3qnXa4HAWoUgh2nYX7/T/IAxwhBrJZP7DNjxOxYihCjXBv/PeCAerJeoMRCsZdp0/vmOQNAn5j5oDfDRZ407TSb9xqIDoSYoFaEIV4Js68+/tzLh5ichbh2hwfUSCD7gQ4cOtbjxQafv/qBd77rLRCAg6swzQapBAgF1QLAvvPDCxAQCgoOPOZpnJ9wSoAoxRNPnL1EJBMoHR0rc+LCEsR5dsGXQecN6Yb87Akv7aKtZFwh8uHflukfYL5yX+PZjrUILj6XWizFrDq01pIDfwgprnHlmL3jve0ARQFvEf7AfvCQyG4GI0sdsZwEB+Y4oeM8zr2DKeBFCcR3ijPcTCM4JXArRAjt3Fr4vzKFXkGS9QPIYd9Sbt/3fgGwCM3WDbdCagDg7tya/IsVpuZ2yDcLdrFkz20eUI5yzuJLxjfGn381GIKLgwtmVbV/564+Kh1+5wdnAviAxChhhtUXpE4VAZPsO8F1xQjxrBPdGCGcYgYi6bsPkDbDDo4K1iTXau4ZZ95yLKMJIqsKeQwnAXiaehvmmz2DgguxFIMJOsML8LgJRGJxXagXWTeARQhE+fWiNcHPg4w8zRwvBgcXvsH/cUiAPbCDMgXzc2JAIBGjxEHj4eOE36MyFbHy0pryPryeHLEI+76K1wU+UA4eCYIBWjU2JPyL9Iy4BzQjBY7iPEMCEGZ0PvtP08DwWBwgLGmssHxzgaD6D2qfPCGCYLXmXg5Gx0jYfO/r+ww8/hLaNMISPPv3ErI0fNTj600TyHAcTAg7tIVCBFQcZH1K0vbg6JMUKtwm0abTBXLmAMAQUtNlo3cEZQZq5YWz0JQgrtNMIjhyuCNxo23H1oa/MMRoyd6gyTsgff6Kl4sMZNBesK+aW/qHBQxBn/ukrwgGkgPnzFwRm+o5gBynjw4NLBOuNPmTDlDXK2kUrDWFC00UWJvqJUEM/qRO3oaA1ADnq16+f7RICBmsD4oD1Ax9hMn5AljKN2Vl5ouDmX0cE8bEGWd9oNCHymNX5eGEJQTB12PPR4wPHunPuJfSZjx1zyG/sW+aNvQnuzC+B9ewX+odgDenjLIDkuABD5of3ydqEIAGWxIPwd7CkP3xIqdv9nbZZE+CDAIimFgEBwRmXMwRGf8Yy9g/rNxtW1MdYmT/WD/ubcwFLENY76qSNbPud9QCh4SziHIIws6ZZU2gec9kjCG4InQiMuK4wR5yhnF/ufGWf01/axGWDsyOKrzTYs2/ADrILmYUkQe6xcLj7ISDd7F/cTsCSdesy5BFEDl5R+ujOIv9ZgNBFG9TPOgIz8GQfQbjDzjn2JO8itHEOIWxjAUADjcbXrVXWC2caY4aMhbmZunOD9v3nmgtUDuov72VaE0FWaYRfLMysMRRkZDVDsOZs4JzkuwbpcBp29jHz7Ir3m+WSC7BneR5LfBRcwBlSELSv+J6FfROz4YHrKWce65V5xsLLmcDZwHnGN9idF2j8vXueOcPaFHYmogBgztmzJKlgjTHvuDbydyzF3sLZEHfdBskbkFXa5fzkOwJB8q8V8GOPMoeME+sYJII9ihIPizBEh3gLFB6ZZJMiiHJVvkkRiBJfAqR1o3BIBGl1+Piy0YJyrCO4chCgqYmqSUoTjrD20b5wYHrHlmb7ceoK62ucutyzCFYOf68/elBd7lk+NMWYq0x9gkzQp7DUjknw4Z1Ma4B/R6hGQM1X20n7XA7vIXShLWfd5Xr/gtOuIjxTL/UFreewPRR0lpX6HnE4Qh5Yiwj5YXs51/VRCmcBihmUCwhu+SxxvgFhawVCgMIEZVS2GKVcxpPmvvL2g72DkA3RjbpfIW6QPeIPXSxJLmPL9d2w/R+3fogS3x99A+IiV7jnRSAKh3VqLWUKpEutAVUkBISAEPj/CGRy/xBAlRMBlDrEt2DxwgpZygWNNNp1rNlYU7BOEJybKUNaKY8lSd+w+mOlcNkak9Shd4RAUgREIJIiV6T3nLmanOfOhcKfx75IXVOzQkAIVDIEnPsHrghoO3FxdK47lWyoGs7/R4CEHLij4LJY6oI48RS47uEeh6serjD5sj6U4gLBXRHX2SBX1FLsr/pUuRAQgahc86nRCAEhIASEgBCoMgg4V5dScv+sMuBroFUaARGIKj39GrwQEAJCQAgIASEgBISAEIiHgAhEPLz0tBAQAkJACAgBISAEhIAQqNIIiEBU6enX4IWAEBACQkAICAEhIASEQDwERCDi4aWnhYAQEAJCQAgIASEgBIRAlUZABKJKT78GLwSEgBAQAkJACAgBISAE4iEgAhEPLz0tBISAEBACQkAICAEhIASqNAIiEFV6+jV4ISAEhIAQEAJCQAgIASEQDwERiHh46WkhIASEgBAQAkJACAgBIVClERCBqNLTr8ELASEgBISAEBACQkAICIF4CIhAxMMr9af//vtv8+2335pXX33VTJgwwXTs2NEcd9xxqbejCoWAEBACQkAICAEhIASEQBoIiECkgWKCOiAOzz33nLnpppvMOuusY4444ghz0EEHmT333NOsttpqCWrUK0JACAgBIeBH4K+//jIvvPCCWXPNNc3BBx9snnzySVOzZk1z2GGHmX/84x8CLI8I/P7772bcuHFm1113Nbvttpt59NFHTf369c0+++yTx1ZVtRAQAoVAQASiECgHtPHUU0+ZZ555xvTr189stdVWReqFmhUCQkAIVG4EfvnlF3Puueea7bbbzlxwwQVmwIABBsH2+uuvt8oblfwh8M0335hOnTqZ0047zRx99NGmR48eZt999zUXXXSRWX311fPXsGoWAkIg7wiIQOQd4lUb4IN29dVXm65du5rtt9++CD1Qk0JACAiBqoPATz/9ZCZNmmS+/vprs+2225omTZqYDTfcsOoAUMSR/vOf/zQTJ040P//8s9lpp50s9tWrVy9ij9S0EBACaSAgApEGijHrWLRokRk1apTZZpttzI8//mh23313+3FDS7P33nub2bNnm8cee8zMmzfPtGjRwpxwwglms802s628/vrr9relS5eali1bWnPwrbfeat/77rvvzJw5c8whhxxili1bZn799Vdz/PHHG6wdQXVl6jbm/uHDh5t//etf5qijjjI777yzefnll02jRo3MqaeeaqpVq2aWL19uxowZY7bYYgvz+eefm8WLF5urrrqq4sNA/2677Taz+eab275/9NFH5qyzzjIbbLCB7XvQbx9++KGNAwGTwYMH27opf/75p7nxxhvNzJkz7ZhbtWplcEu4++67zQ477GBwB3v33XfNZZddZjbeeGNbNxjvuOOOZsqUKaZOnToWY7A744wzLEZguMsuu5j999/f1K5d27o4nHfeeRZHypdffmluv/12c8ABB5iPP/7Yuj/w+1tvvbUS/ggjL774onnvvfesewR4Y1HCVI+bxL///W/b7qBBg2w/ggrjBUvWAC5sxMCA2+WXX27xbNOmjWnatKl9JqjOoPUyd+5c6x7H+FhXYOEv2XDq3r272W+//ex8ML+4Hzz99NPm0ksvtVrbsWPH2rgdtLq9e/e2z6DRZT6YH/Bn3TEO1tB//vMf+3fIM3PIc88++2zFusSlAZyYr4YNG1oMWL/etU69TzzxhBk/frw59NBDzSmnnGI+++wzu7bAnGdZY82aNQvEecWKFWbEiBGhc0+79957r13ntWrVMq+99prp37+/3V+0MX/+fNv+2muvbT744APbNuvmoYcesuNjvug/e+aee+4xe+21V8W6w+rIflpvvfXM1KlTrRb2mGOOsZhQP4IWZa211jKffvqpWbhwof1t6623tn1iHx977LGmXr16dj9QD9p15sR/NvjXZoMGDcwtt9xi32c+P/nkE/Pmm2+avn372vXBmmFOEfLoJ2vuxBNPtG4+YXWz9tmDbg2Dz1dffWXrYQ0zxi233NI8/vjjWecc7bS3MGe8k20tsS7Yn9nmzJ1//nV2+OGHm/fffz90TXAGsRfQqHOW4H7KWcgeCcPmyCOPtGd6nP2Q7cxn77z00ktm2rRp9nw6//zzzSuvvGLuu+8+q93PtN//+9//2v3FPsYawPyzFnHl+u233wLxow3WJLjx/xTOFDDD5ZY9yDrkbGK9vPHGG3YvsG74f+/+DTorg86lmJ9TPS4EhECREBCBKALwHNwnn3yyJQcIlggLaGnOOecc06tXL/sR4MPep08f8/DDD1shzFv4Nz7Ud9xxh9WoIYhgJuaAd+8gWNx8883WZI9gkKmuTMOH4DzyyCOWSEB00OAhQPOROPvss60AiZCMEI8m78orr7TCFsIkAhjjQBBBEIWIYLI+8MAD7cct028If9SLWxfv0XcK/ef/wYExEyNy8cUXW8HKBZzzEb/rrrvMnXfeaUaPHm2FpE033dT07NnTCnBYe/joItATb0J9/H7FFVdY4YsPPIIYpAFBh/aZo9atWxuEGH6DHNCeF39wZq4gJgi2EADmgXb5oENSwBByhECP0JmJRJx++ul2XHzQEVoXLFhgP9AIYGF1etcL8/HAAw9Yv2PmK1NMzbBhw7LixHv4LyN0QswQUhCImfP111/fzj/ECyLCOkTQADfwZA14sWfMAwcOtMI3c+hw867LyZMnm3bt2pkHH3zQ7g2KF2v+DpYQEoQ4SCy4I2x16NDBCvPgB0lAyAoqzGW2uUcwBxcIMXuTsTjBHVL7zjvvrLSXlixZYoWnCy+80ArfWBYhEpAKNK6sJ/YL+Lnx0AaCE/hAqMHlhx9+sGNgvXXr1s0K7f51xhpHWGQOOCMQaiHtFNqF8HjfqVGjhv07LjusTc4Z1tWZZ55pn0Wg5D2SOFx33XV237EnIK4Iyu3bt7f/jsDon4ugdQ8RdmuY+aNexs6eYIyQJf+5FjTn/nkLW0uMM86c+duMsibAcdasWRnP67AzIWwMQfsh05nPs8w95wnKmGuuucZ+A1iznK/MbVABe9YCZySWb8j4yJEj7fpmDQeteQgSa5k1wBwyDv7kTGY9Qgw5Gzn/GzdubNdN586dbTsQiWzrkXWhIgSEQPkiIAJRhLlzBIKPM8IQxX3METqCBJVMHxM0sGgu0XL5P84I0mjYeCYugfB/EGkfUnH//ffbjwIWALTuCLt80LwfFzRSkAGeRXjnY8fHF00/lpFMv6HNRsuHkIkwRv832mgjKwx/8cUXVsuN8IkQh3DH785K8f3339uPJ8IXgiXCPsKfV4hFm0s/wMov3DohAkGvefPmVjBDQEZr5oRf9/FEq+YIXJAgxUcdYRutLP0PwtK/7JzwhYDI/9N3hEknDITV6eYeQYogUca/xx57ZFzd+IAj6GbCCcICOUDziICA8Me6hYjRBh9/tO2QwT/++MPixG8IxJS4AhPrf8iQIbZN5thPILB8QGa6dOmykmUKnBF6scT5+xc0+KB+eeceAoQgzzyADcW7r1iD3r0EBuAI8cHKwtpm3qiDdcq6Pemkkyq6AslFY85e8BII3gVLyB9rL4hABCkVEOIQ0h159a41t1/QOrvfvZggMEIa2rZta/cE/cWahyDIHvKSgbgEgrUPscQC4YRPP4HINOdxCQRnJn2NMmdBbYatCfz2IaooQTKd1yg+sp0JcfdDNqURZw6Fc589B1nGQsU6yBTTwfqCGK6xxhqWcHCu8D5nIpZR1m0QfuwB1jMkwnvGo1DinMFyASllz7J2/eOMsx6L8ClWk0JACOSAgAhEDuAlfdURiBtuuKFCUHJCqtPQohFHoIBM8FFHeIIMoHV37i5Ok+v6kclqwb9nqiuTtipI6PVq2tGg8gGZMWOGHQNuPLgR8JFBWMEtIkhooe+ZfmMcEAhcntCy8vFC04qrC3UjLDJmTPBozrzWGSeA8w4f1UxCbLZ/dxpyCATto1VzH2vew8KC9hgCgTsCmGJRYK5wcXHjhTDRVzTymPkR5NCO++fLu35c//nAIwQgQCBQozWmhNXJ3CDcIKxi7cCdywnAYes0SLhx/UH4YwzeAjGBGFGwPKDRRgDBbcEVVyfWK7SUFDCFQPotEFgMEEJwq0FY8+4L5hjBBmsQhJV3vW4u7CWILXgh5PAuWv9M2s2gsXr3HpYExsMawoLjCvsEksJcZyPjaHMRJLGU0C+ELzBwJROBQLhmjhHi6T/aW0g6mt5MFhvq9J8lbt+yx3AhARMw9e5FyDbuUfSTNc1YsXIxl1h/6AvEn/XHOgqyBmWzQCBoQ1Cpm/44K4uXQGSbc/96DVtL9Jv1ETZnmdqMuiayndecSdnOhLAxODzjnvnsddYrpN5ZioL2O/sOi5LXGuSec2soE37uDPQSCBcAzb/xDYB4c0a7Ailh/0RZj2Hnk34XAkKgNBEQgSjCvPDB82vMvO4EuIxwKHsFFXfIYxpG4+bVdrkhZCMQmerKdOdEJgsEgruzQiAYY0Z3AgIfSQQXBD3njoTftbeg2UY7i8bO/xvPQSAgJ1hNEMARXtBuO4EHYQqN6rXXXruShcBZIHDlAltKJsEgm8YRoQftKTh7LRDeMYS5KyCEQTIQFhEe3fPEqkAOgtyYvO4ffOT5mOOnjFYRbXRYnfgkuzmGhCL4ITBFcRMIwoM1hksdQjNuQUGFNYtgin85c+VtL6rGFS08BAUBEFcU/vQTCNY6QjVEkrWHRapu3bq2XdYZ44ZYs0achQStLFj703SGzT1jRtvs1cZ6x57NtZDn2BP4xuPGQVtYxBxJ5+9gxBpF2PJaIJxAhhDKHmO8uKX4tdp+8oIFgjZYHxAr1hqWOeYN4oCLlde9zjsW5g9tNM/gekg9uIPxPG6HzgJB0Ctrlv2QTcvu1jBue1iusLQgEPsJRNicZyIQzhXRS/g4D4IsEP45y9Zm2JrA6sWcXXLJJRWk3H9eE6eRtgUi7MyHcELKmT+Ip9sXQXsVSwH7mD3mLBDuuaDvUVAdQQQCd0bGjbsmZ6e/xFmPRfgUq0khIARyQEAEIgfwkr6KZpH4BLRCzjeY/0d44SI5fPT9gor7mODKQUmDQFCXE7aDDn6EefdhcB9ZhHk+pvTTafvRNiIooMUkgJWPFcIGgZTOGoBgRQwCAgqCTdBvCINYWvDPxTWJdvh/BEqsHW7M1E+9aL2cdpQPKNYaNHHOrSmMQEBUnHAMvrTPxxVNOPWjsXNafNd/nvG7MEGK0ALy737fduIIIIS4dVEnxAjs/MXvP05gMO1DlMDUK2wG1YnA7IRLLDh8uJk7hEmE7WwlE06MB8EIIQGXG4QmNOxYaBgnVgNcdHAdY94QYhFiaD+oTlz2GJdXo876g2jhQgMByEQgeAdCwBxDkJx7jNcSxRpA2ONZ9g/rw2tB8pLKTHNPzAh7kwBgZwFifdNH+kofs1kg2NvEFUCsnFCPgIbfPf7kkCBiiXD78hMIsGFv4GrCGRBEVFmvjtjSFoHrCJD8yf7jHbABA4R4r9WQNukL8UGuMLfPP/+8JTxYDpylwhEh3KlIIsC8QNyjEAhcoDgPKP4x0p+wOY9CILxrad111w2ds2xturUatiayndf+ufKeCZD4qPshSNETdOazF9lzzDmWadYs8wTxzJThCHKKEgOXOyx2bj+z5nE1y7TmXfxOEIFgL7J2OKOdZZBgepIo4BqXbT06XGibNUPsmYoQEALlg4AIRJHmCt9pMgvhv01wMUIBgiuHLgc5H3aEDTT6uLEQ8IZAgGYRIQ3XBg503qXgIsPHGeGFw5x/x4TMQZ6pLgRUsvoEFQ5+PjZoU3FNQRhCC4lGnABaPl4IkwguBPsiGOO2g7YSYZqPE/3DfQUtPL8hhPDhIsNR0G/45DJezN8IUXzoGDMfdoRhXDLcmPHfZpwEGaPhRdCFcDirBuNGQ80Y6C/CJNl9ECjdx5wgT4R6+oclhew5EBLq48OI8ET9uIFAfhBCiEWAEDj88T3mA4h2kuBEsEIQxLec9xHysCYhQDIW5tdveUGDigsELlOMAQ0wfSD2gHkFY1yGGHtQnWAONgh/PIM2fvr06VYYJZCdf0N7G1Sy4YSGkzkmaxWuPWSgQpsMjggj4EB/WCNkHKI9MnW5OBTiVBASEJjxwWYuEMDpD5hjTXB9RviAkIABJAAMwMWLNeOkXQiLczOCMNIfCAhWEFw6cAODoEJW/bnmo8w9e5O1xbvENpBxB/wgYlgQ6DPjRvBi/v0FIsN+cUI95JH/Z95xM4FIgCUEBVKEsE3MAXWyViEAFNY8+wa8iDXCsoewxhpinYAXxBdrCfuKsWdbmy4jG4Iaa5F+Mr+8z7y5gGz2Cu0ikLJHsMiBMaSE9QLRQGh3hId1D6lkrbo1zBw5gZQxsp8RRCF82ebcjyfkjb5gEcy0ljjrWKthcwaOQetsk002sUQn23mQ7bwGp2y4Y4lhDWQbg9sPUc58nnXKHeaPTExYdMGcuWT/ed3v3PoEI85tzgbOFv7EagBZBecg/Kgb5QaxY6xpFAZYN1nDzo0RssT5CYa0gZsf3xbO+bCzkuQhWKQ5PzlrVYSAECgfBEQgijxXCFZ8nBDkS+kGaqdRQ6MFGUAI8Pq4AhsfC4Q8NF7+3xysCGwI0ZjOgzSLmX6LOi3Z6s9Uh1cbiEUB/CEWQfiTtYkS1P9sfSRuBTcQSFdal1Xlo84oOLt5BqNMMTNR6snXM8wR6wjhO+xm4Thzn3RvooFFMMIFzZU4fcyEk9cqyVghOEnWlltHEC3/ugYfLHxRzyPWBkQfAdRZG/M1z1HqTTJncdYE4812XkTpY7GfYf7due3fz0nwYzx8Iwis5juQZE0WGxO1LwSEQHwERCDiY1Yl3oiSOahcgcjkslOu41G/oyOQr7lHS47gjbYeKwXaVKyLaZaw+Is024pTF9ZHLGxYjsqx5GtNlCMW6rMQEAJCICoCIhBRkapCzzlXCAJziQnAfcJlAyp3GLwuEbj34D6SLd1puY9X/f8fAvmce3fBHLEouHawZ8KsIXHmxrki4r6I6xPZnfzxHTAMcYoAACAASURBVHHqS/NZrCu4ZOE25ncZS7OdfNSVzzWRj/6qTiEgBIRAqSAgAlEqM6F+CAEhULYIOBcOBOi47m5lO2h1XAgIASEgBKosAiIQVXbqNXAhIASEgBAQAkJACAgBIRAfARGI+JjpDSEgBISAEBACQkAICAEhUGUREIGoslOvgQsBISAEhIAQEAJCQAgIgfgIiEDEx0xvCAEhIASEgBAQAkJACAiBKouACESVnXoNXAgIASEgBISAEBACQkAIxEdABCI+ZnpDCAgBISAEhIAQEAJCQAhUWQREIKrs1GvgQkAICAEhIASEgBAQAkIgPgIiEPEx0xtCQAgIASEgBISAEBACQqDKIiACUWWnXgMXAkJACAgBISAEhIAQEALxERCBiI+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uqrm3r16pkrrrjCbLPNNsJKCAgBISAEKhkCIhCVbEI1HCEgBIRAoRFYtmyZ2WCDDcyGG25oNtpoI7No0SLz22+/2W78+OOP9jcVISAEhIAQqDwIiEBUnrnUSISAEBACRUEAsjBu3Dhz2mmnWevDhx9+aC0QlNdff900a9asol9///23+fe//22fq169+kr9/e9//2v//o9//MPw3M8//2zWXXdds8Yaa6z03F9//WXfd4Vnedf7bzzzyy+/2Lpq1Khh/4xTqI86qlWrlvE12qVeb928x797+0IFf/75p+0P9fnH7RrgXca82mqr2Wfi9jnO+PSsEBACQiAXBEQgckFP7woBISAEhMAqCEAQ1ltvPfvv06ZNM/vtt5/9/+nTp5sOHTpYNyfK4YcfbnB9chaKOnXqWMLw8ssvm0MPPdRaMmrXrm0ef/xxc9BBB9l3tt56a7N48WIzY8YMs9dee5mPP/7Y7LrrrmaTTTYx3333nX3mrrvuMv379zf//Oc/K9558cUXzU477VTR13feeaeiX+4fqWPhwoVWeD///PPNbbfdZmbNmmX23HPPVca4fPly2zcKQj8khVK3bl3zww8/mN9//93+HRLy4IMPmp49e5qffvrJ/htjGz16tNlss80q6qWd008/3cydO9f+24EHHmjGjh1rwERFCAgBIVBqCIhAlNqMqD9CQAgIgTJGAMG5T58+5sYbb7SjWLFihVlnnXUsedh///0tsRg0aJAVlEeMGGFjJBYsWGC17mjc0dwjdHvL+uuvb7799ltbj9PKv/vuu6Zhw4ZmwIAB5qqrrjLt2rWzQjnCPM/vvPPOpkWLFmbevHlm8uTJtv5//etfFYL+0KFDrVDvL998843ZdNNNrTUFcvPWW2+Zxo0br/Lc999/b0kLBTJRs2ZN+/+uf86a0qlTJ0sg6HurVq3Ma6+9ZmiDAuGhjtmzZ5v69eubtdde21x33XUWj9tvv92SEcgSfVcRAkJACJQSAiIQpTQb6osQEAJCoEwROOmkk6wbkyt77LGHmTJlio2JoJxwwgnmiSeeMK+88oo55JBD7L9tt9125vPPPzdTp041TZo0qRC+r7nmGtOrVy/zxx9/mH322cd89NFH1qrQrVu3lQgEblIQkKVLl5qvv/7axmAguEM20NwjeP/nP/8xa621ln0Pwd1p9LFQXH311WbUqFGGviPIYyHwE4iJEycaxrLmmmvasThhPiqBgFhQL6SA8dIf+kw74NW2bVtz5plnmvvvv988++yz5uijj7bYQLYgXbR/5JFHlumqULeFgBCorAiIQFTWmdW4hIAQEAIFRGDmzJnms88+M7/++qt5+OGHzaRJk6w7Ev++4447mt12280SAawCLqYBbTxxAU899ZQ57rjjrJCPpt7FLtD9s88+29x7771WyB8zZkwFgcAtCosCLkfXX3+9ueCCCypGC/GYMGGC+eSTTywJgZBQ91dffVXhNtS6dWvbLsQDUoE7UhCB8EIIQTnrrLPMkCFDjJdANG3atCJW4tVXX7WvQGTAg7Hvu+++BpcpVyBHN9xwg+natasZPny4JUm4ZB122GGWqFBw/YIYQSywYqgIASEgBEoJARGIUpoN9UUICAEhUAkQIKgaNyAE/I4dO5oHHnigwtpA3IM/wPiWW26xLkcI+ZAOYiicKxBCNq5Obdq0MePHj6/4d7T4WBoQuBHGu3TpYpEj7gGBHdcftPgQA7T4XgKBcL/ttttadyeyRBH0nIlA3Hrrrda9CKJy3nnnWXJDYPguu+xS4cIUNGW08f7771s3K+IZIEuukN4WVyWIAQSBGA5iOSBX/qDta6+91jRo0KASrAoNQQgIgcqEgAhEZZpNjUUICAEhUAQEyDCEa49z70Hrj4COxh+XHFxzEOrfe++9jEHJdBshH+sEMQEI6BS08rg9QRIuueSSlVyYNt54Y1svcRYEZm+++ebWEjFs2DDTr18/66Lk6vUSiDfeeMMK9Y0aNbJuQtkIhDcGwo0BdyoITVgMBOSEZ+gnhAayA7GARBEojvtU+/btbYA4BMPFdRRhCtWkEBACQiAWAiIQseDSw0JACAgBIeBH4I477rCXyOHLTyAwhOHuu++2jz399NPm2GOPNZdddpl1NSLWgQBh4hJwGcKNiEBoNO/etKW4QeECRIA0dfL/BBX7g6ghCgMHDrQxFrgtOQLRo0cP07t3byuU85sjELhU8cz8+fPNPffcY12kshEIArNxMcLViXpw0YIIkUEpjEAwfiwrkJvOnTub7t27mzlz5lirDESJMW211VYWF/Ah2xPWGsaLdeT55583V1555SppbLUChYAQEALFRkAEotgzoPaFgBAQAmWOAH7/xDAg9LpCtiUE7vvuu68imBmtP249WCxcITAZSwXaeYR8/iTImrSrCPb8vW/fvjazE4W/Y+Fw2nqsFXvvvbd1fYKQ8B9CO+5NFDIyofGHXEACSJWKtv+YY44xTz75pH2Gdkgli8uVC8Am1oG+e0utWrWsQI8lxBsDwXu0Q4EYkEWKOinEMkCgSO3qCvWQmvbggw+2/8R4SO369ttvr4QNMRdgA9lSEQJCQAiUEgIiEKU0G+qLEBACQqCMEeDeBgRe4hNwJwoqpHnF3x8SgZuS91I1bwwERAANPcHXBFZ7C3EI3veoC8uAu3uCZ3mXWAwyKOE2RH1kRCJ1KmTD+yzPu3sbnLAOASBTElmTKAj97t4H1xd+c25X7t/oC3X5L4sjNoM+cY8FlpSgwruknaVeSJC/j2W8NNR1ISAEKhkCIhCVbEI1HCEgBIRAuSIQFERdrmNRv4WAEBAClRkBEYjKPLsaW6VAAPcGstboMqlKMZ0aRBYERCC0PISAEBAC5YGACER5zJN6WcUQWLJkib1IC/9pLtqi4O6BnzmZZQiyVBEClQ0BApzJqHTAAQdUtqFpPEJACAiBSoWACESlmk4NpjIgwOVXCFBcIsXNtVyYtXz5ckPqSfLjE2BKWkuV3BEAT0gaPvJBBT92CbO546wahIAQEAJCoHIhIAJRueZTo6kECJCxhTSY3G4LaXCFrDNkbSGA1KXGJFgTCwWBmbh/QD4I/sRa4Q085Rn+ffvtt6+oD+H5yy+/NFtuuaWpUaOGDTjl794CgSGg84svvjBkhHFpK3mGYFnecXUuWLDABsZy865zt+IZMvPstNNOFf9G/+kPQa9YUnjeb1HBbYs2vYWAUi4nS7M88cQTNlNQpkJALWNUEQKVCQGyRHEzNhfikVaWLFbNmjWz6WrlKlmZZlpjEQL5Q0AEIn/YqmYhEBsBsr6QvYaYBywQLjWkq8illuR2WwgFt+ReeOGF9kKqa665xhIICu+TbQahnwK5QPjn3yiQCYQFXEZcLvzLL7/cDBkyZKU+v/TSSzZ7DZdmQWwgLpS5c+fa7DZ16tSxaS8R+GkLskAbjmi4nP2kzyRvPncFnHLKKdaS4gqZcUjFST58VxgPufK9BRLixhcb2AwvOAJBKlHuMHAFInTzzTfbv2ayTqTVB9UjBAqJAISYVLakkaWgaIDMU0h1m41QF7KfaksICIHSRkAEorTnR72rYgjwAW/btq21KPg18EBxyy23mIsuusimyUSL7wgEvyFg8+51111nhV7y3D/zzDMWQT+BOO+88+xlXhRHIM455xxz5513rnSZ16xZs+yFW34CscMOOxgsDnEJBKQAssBlWVtssYVp2bKl1YSedtpphovDXHFECWEGAYffsIbQZprFEQhShUKKXMEP36Xh9BII/p9L07hFGJJ24oknWkLkJR7XXnutTf9JHVhWWrVqZY444gj7vCtYYbhPgHSmYNizZ0/ToEGDit/5d+aFS9Sw4nBZGtYQLhzzp0d98803DTcjL1u2zNSrV88SSdrCcsRaCCqQToibStVDgMvshg8fbtfT+PHj7TmBiyR/cit2165dqx4oGrEQEAKxERCBiA2ZXhAC+UOAW287dOhgtt12W7Nw4cJVGuKDj9DqCIYjEFxChXYfoQABvX79+vZdNP0Iwl4CASFAYHaXefkJBEJ169atK9pGU+klELRPPyhxCQTaTy4Cc24SXMBFfv3999/fXqLlChd/TZ482ZA7n+dxXyo2gcAihGsYF4i5Aq5YTrhpmH5mconikjIIHxYlsENQ87pGgcepp55qHnroIVs1F5XddNNNpkWLFmbKlCkVc0Ub3CWA2xmFeBgucfOSHAgXpIJ55y6BoMJNyligVKoWArg8smfZdw8++KA9a1zBKsmZwBqjkMjhoIMOWgUgyD/ulTwPMYbU4xLFXth4440NlkzOCwoX9p1xxhl2vZP8gYK1knWLVRILKHubM+WDDz6oaIs9xf5XEQJCoHQREIEo3blRz6ogAmPHjjUnn3xyqAXCCdOOQCBw3nDDDRYxXIhcrABWDBcfgVvRRx99ZP9OQRhGkIxDILAInH322ebSSy+17eH643dhom1HEBASKM6FCUGDPuMKhQCNEIIrVqNGjcz06dMrBAyECoRibu9FMCk2gXBxJZCvAQMGmAsuuMC6a2FBgbCBBXPgLEiQgUceecRaAXDtgsghIDFvCP+M/YUXXrAB8ly+xg3NjBXLBmTQEQgA4bZk5grL0/PPP2/JIYIXlpBzzz3XNG7c2JISCMP9999vrRnMAYQFcoF7CvMGuaR/WCcQAIl7UalaCLjzhTWJlYxbszMVEjUcdthhq/yMtatbt252DUOMWV9YENkjrGn2BTFcRx55pBk5cqTp3LmzwaLI/7OnsUKiKKFAxjlDnKujtzG5DlattanRlh8CIhDlN2fqcSVGAMFwr732sm47CJTcmOstfHyJDzj++OOtD3MQgUCgJ97AK7g7CwSCOpaKt956y1x22WU2iDIqgUDbSFA3rlITJ060bQRZIBA6nBYTgdfbj5NOOsmMGzfOYGGgPsrFF1+8EoFASKcNBFxcK9wNw8W0QEAAEHTQ4CJ4OYKGoERsiLMIOQLBv+FuBmnA35zg96eeesoKWFh3dt99d/Phhx9WTC3peXE3g5jhpuQIBDEppPOlvPjiixYzhDYsM3vuuae9tZj1gIaXAl5ogdEkQ0zQ5CLQYflgLfF7NqGxEm8tDc0Y69J2xRVX2DNmxowZWTHBAsY6hJyyntu1a2f3bhCBgCizrjhLunTpYuOHILJ+AjFp0iRLLFzxEgj2u8suh3tdJuuZJlIICIHSQEAEojTmQb0QAhYBNPS4F+ESg1CIcOgK2umjjz7aavHQ2qOJdgSC/0fAxMqAxhqC4RUYnYaPP3v37m0GDRpk3RPiEAj64Vyk0KJTf1wXJgRaMj05gQMBgj57LRCDBw+2fTz//PPt+BDei22BIJAcAoH7hcseBR64Xbk0r8yLIxBYA3j+xx9/tP1nLGDO77h0YHkgfawrWJ3QDvPbfffdV0EgcBdxweRYaHD1AgvqZZ3gzoRQBiGjQBYgGBAIyMWuu+4qAqGzpQIB4mP69OkTiUBgXYPwsl/r1q1rY33GjBkTSCBYu5BTYitQfkAEOCu8BII9TbYn/p1n2UteAoErI3E8KkJACJQHAiIQ5TFP6mUVQgDLAh9rPrBkOiIwFmsEGZFwDSJbEJo+ijeImqBkBEwXn8BvCK4URyDwe8dtidK8efNYBII6CGbGPQchOgmBYCxo3tGsMzbcG3BvcgSCvyN0IIAzZoKQS4FAIJhDCCA+TugBQ6w5BJ86tyK/CxOEEJckfMGJb0BLC1nAekCAuisEWuPWRdB0//79KwjEbbfdZt2UKM4CQT9wU8OKQbD1Y489ZuukeC0Qzm2sWBYIrDUQYdYKQiVWJYRHiBbEJ6ggqGK94j0sTtWqVbNjpC6sPIzdW8CBcUKYsLJ4tda4cLGHCPhn3+BiQxYvCBbEl8Jcss54xllmqIv+QRrRiuM+5lzyqA+ff/6d/eYKVjPeJ7kBZfHixTaInhTFLngelx/6BGF22dF4lvVNe7Rbu3btlVItp33sQU5xJwIDLJWZrFEuiQD7D7LKXs9GIHCjAxvGAc6sVUiyIxCdOnWySSEgwfzHfgcPEYi0Z1j1CYHCISACUTis1ZIQiIwALka4vqCRQ7BACEHzTCAiAoArjkCQQQmNM+QAYYePN+5DTnhBaEHoQXh3blFYKRBshw0bZt0TyAqEewIk4aijjqpog3r4HXKCwAyR4OOPFQKBjrgK+ogQhrCKkOYEPTIGIfzxDH0gIBh/aYQmBEUEXzTovMufuOjgxkU2KBeIiTCD8Mh/jvxEBjLkwahZmBCOcFsikBqMEIjoF8GgEAEwY1yOQCBsPfroo9aiRKAq8RBoZ8EVwRjBjXHy/whyaGaZazJS8f/eGAisHDxH7AluTliOwNFl0gIzNMDUSQwEawGCQv3MVTEIBHcLEGeBEO4K84dmGherTBmgiCXBxQvBm7nBncsF17P+Wb8u3a83k5hrg7sMaAMswIn17QgWc4fgjosdZBxBFxLLeiVgGJc8+st7uJ6xPiGM3HNCnAv7xhFG2sF654oj6M5vn7+zD5lbxsu/49qDQE2WI9YChTnCvY2gZvYq+wiXNVyN8nEfg9eSNmLECEvgXWGtMl5nQQAn1iJ7jvFkIxDOojh16lR7nwRECGIGYaENFAIQSc4vXJuYB84FEYi0TjLVIwQKj4AIROExV4tCIDUEgmIgUqu8ClQUlUAAhdddyQsN5ActOQKgIxB+6BDA0FyTXQsf9KD0qi7+gXcdgeA9bzApGmGEUgRwSA3CNH/3Ft5BA+405IUmEGisHYHEogIR7tGjhw0Qx+3q/fffr0iRixBPoc/8h8sW2mwIBAVLAYQZVz6EfG96YwR7XLdwyWGM1A1WkBeIwb333mtJlyNcfgIBueA3MCRehELbuJaRipdsQridkULXBcUnJRAuNoA2vAQCcgFeuCRiUcJCiCIAjBDe81EgaMTjUFiLpPRlveAeifULxQLZvyD9ECl3ISWJAxg/SQQgBbgcuSBqyACkDesncU78OwSCOXAkBaKLSxQpjEUg8jGzqlMIFBYBEYjC4q3WhECqCIhA5AYnqXJxpyKolMwyrqAJRoCEFHgv1+N5AkQR8nCZIWYBX3HnCoJlBaEZoR4rDc/g4oSlAq0shboRGIcOHWoDshH0ybBEH5zFyBEINLgIcPzJc9TtsmhRF5prrA5Yb9ACIxBjgUCA846lb9++9nc0/PnQbHtnAQsNhAEBGEHYjRmihaAOhhApCpYV3Hq8cRy4wUAgEDIhXe6iQdzEsEI4q4ZzjXJtu3tMEGKxXiHUYiVjTnAxAkevBYI7UyB8CLm4BYIPVgaICFYlCA3B6pAYMMPiBAliPuNYIJhvYlGYKy+B4B4WrChY/iAqFJeRDIufy1SU2wpf9W1wI2ifsfgLxIIYJG9K5aD2ITpYGxyBgExQIHLOuoY7mXNhwvrIHLAfRCDSnlHVJwSKg4AIRHFwV6tCIBUE8Ksn2BphN9OlYak0pEoKioAjEN4g6oJ2IIfG3I3m/jXptPsIxgjIYQQCFyiyflEgYxAAhHpntUDDjbsPLkgu6xQxEbhzca8ABaKHNp3YEMgDAcFYcSBzkDe06VgwqBcrEoI+7bjL+nDrcRc6UgdCMwQC9yZvPIZLVxzkwoQrEDEduL3huuQsELg0YZmgHufSBYmhj85qksM0ZH0V6xWWGqwMuM5BSnF740+SAkDquCfCXyBjkDMIBGQHV0swdy6JkC0sKe4melyUeIa6HWlk/iCM7h4J4lxwO2MOXWa2fI1b9QoBIZAeAiIQ6WGpmoRAURBA6OAjnG/NclEGV0UbLWcCQbYdtNhelyymkcBZhE6yhBE0HodAuKBetNusd+e+hVsSliOsG1gTcEvyEgiHI+QFiwh3ZyAkQyqIS4FUoG0neNsRCOrCrcdbsHxAekhfDIFA805MkCsuXbGfQBDjQywMmnhuFMeC5AgEfxKHgEBOHIS3UHexLvqDQGBBC7rIEhIF+fImY6iiW1TDFgJVHgERiCq/BASAEBACpYaAE4Tx4ce1qZwKQjHCMdmLsACg3cfPnyxMuK+gsXYa92wuTDzDXQU84zJQIbxCGtCeo9UmBgJtNsVl8HIEgtu4sWLQLlYKfwwEyQPw63cpdbFyOL9+3Kj8d7DQRpwYCDdnxIAQw4GbkpdAuIxI/nTNxZ5rrB/ERAQRCHdzPIQMy4KKEBACVRcBEYiqO/cauRAQAkIgdQQQPhHuETbJTNWkSROb6QshnjstcMtyJRuB4BkIAy5AEAjqQ1tPjAOxCVgNIBm42uByQzwBxREIgoGxduCiNHDgwFUIBHUQI0Hcibu0kRvBcZsixgESRMG9BrcnMoPFJRDu9ncsFrhLeQkEVhQyP0GucGci3S/xHWSNIo7EBZKnPkEhFeJKhOsWKXeDCrElWDxdvE6h+6f2hIAQKA0ERCBKYx7UCyEgBIRApUEACwGBumj9EUaJKyD7DzEAXsETtyYCpcmGhfBOcUHUWA8gCbgNURo2bFhxUzF/Jx0omn1cmhDQiQGCREBQcFGCnNC2C97F/YbMTQjqkAxvHWR6ImUswjHZiLB8UC99JQUpLlmk4508ebKNr8DNh5S6rpBNiWddRixS/tI2LlvubghuJscKQcA2wewUgsyxQLi7LHDRYixYT9xt55VmUWggQkAIVCoERCAq1XRqMEJACAiB8kbASyBcEHV5j0i9FwJCQAhUPgREICrfnGpEQkAICIGyRUAEomynTh0XAkKgCiEgAlGFJltDFQJCQAiUOgLEM+B+xN0ZxB+oCAEhIASEQOkhIAJRenOiHgkBISAESh4Bgn/zVSpzamLSLbtLBfOFn+oVAkJACOQbARGIfCOs+oWAEBAClQwBshZxazHZllTiIUCmJQK5MxUuWCPrFJmfyq3Q9yVLltg7LxgnaXshg9x+zZ/+QnA9l/KR1YkAcsZM+lwC0vmTezogWzVq1IgEBe1wh4YIWiS49JAQyAkBEYic4NPLQiA3BLh4Kp+a3Nx6V/pvI2Bwz0BQ4XZccvurxEdg/fXXt4JdpgKBIC0rKVpV4iFA+lh3U3PQm6RRJTPVzjvvHK/iIj3NOiBr1AsvvGBdzrjZ2l2ol2uX2NuQC4gJN3Zztwi3XTdo0MD+t9tuu9mLAV0hmxVExWW+yrV9vS8EhEBmBEQgtDqEQBERQMglVz2XXanEQwDtJgIFufSDCqkymzdvHq9SPW0RAFv/7cheaEQgki+UykAgIDmzZ882XJIHgUiLMMRFFYLRvXt3M3ToUGvBEIGIi6CeFwLJERCBSI6d3hQCOSMAgSDrDNo0lXgIcLHYihUrMhKIe++915DfXyU+AtwyzF0HmYoIRHxM3RvlTiC++eYbS8y5X6NUCmQX6wd9kwWiVGZF/ajsCIhAVPYZ1vhKGgERiOTTIwKRHLuwN0UgwhBK/ns5E4iHHnrIdOvWzVqoSqkQM4ErqIu5kAtTKc2O+lJZERCBqKwzq3GVBQIiEMmnSQQiOXZhb4pAhCGU/PdyJRBDhgwx/fr1CwyGTo5Gem8OGzbMtGnTRhaI9CBVTUIgKwIiEFogQqCICIhAJAdfBCI5dmFvikCEIZT893IkEA888IC1PPz+++/JB57nN4866igzcuRIEYg846zqhYBDQARCa0EIFBEBEYjk4ItAJMcu7E0RiDCEkv9ebgRi4cKFNl1vqbkt+Wegbt265p133hGBSL409aYQiIWACEQsuPSwEEgXARGI5HiKQCTHLuxNEYgwhJL/Xk4E4q+//rKZzkj0UOqFLExffPGFCESpT5T6V2kQEIGoNFOpgZQjAiIQyWetlAgErh1oaElnyf0JXHyV6X6K5CMu3JsiEPnDupwIxLfffmvQ7HMPQzkULrBTFqZymCn1sTIgIAJRGWZRYyhbBEQgkk9dsQkEZOH77783F154oZkwYUJFcOlqq61matWqZS6//HL7G5rRcivFIBDgoPAJfwAAIABJREFU6e4TcP/v/kQT/uWXX5rFixebzz//3GbcIYWvv3Dp2LbbbmsvYeNulerVqxvmg/9KhdCVE4EYOHCgDZwulyICUS4zpX5WBgREICrDLGoMZYuACETyqSsmgUDLedJJJ5nnnnvOcKlWprLWWmuZRo0amYkTJ1phtlxKvgkExGDmzJlm0qRJNn8/rifgCCn4448/rMYb0gDO/Dt/hwBEvbDMkQXI29prr21q1qxp9tlnH9O5c2dDsG0xyUQ5EYjBgweb3r17l8uyNSIQZTNV6mglQEAEohJMooZQvgiIQCSfu2IRCIQUhNA5c+ZE7nydOnXMiy++aINRy6Hki0BABi655BLzyCOPGC6ji0oI0sRsww03NPvtt59BOK5Xr16aVUeqq5wIBHO0+eabW1KXj4JlCKsRBDEbEY/atghEVKT0nBDIHQERiNwxVA1CIDECpUwgli9fbl1GECJ++umnwCws6623ntXwrrvuumaTTTYxtWvXtu47hXDbKQaBwGWpadOm5tNPP4095+DzwQcfWIGs1Eu+CETHjh3NqFGjSmL4xKq0bdvW3HrrrWajjTYqWJ/KiUBA8K644grDHRC5kD2sb4cccoj9b/vttzcQav5t4403Nuuss44lD5wzrDsIJv8ft0BGcHNTDERc5PS8EEiGgAhEMtz0lhBIBYFSIBBo/2bPnm3ee+89M2PGDCvkfvTRR4a+4UYSp6BN5B1cdxCYCcCEZBBUvOWWW9p/w50EIWK77bazfupJS6EJBAJUw4YNLUZJS9++fc2AAQOSvl6w9/JBIEixuf/+++ckiOYDAITYxx57zAq3hSjlRCAcHtzsvGjRoljw4CbGfjn77LOtux+KhSjl66+/tjEsnD9xCufKvHnzRCDigKZnhUAOCIhA5ACeXhUCuSJQTALxzTffmHHjxpmhQ4fawNRCFwSMzTbbzNx+++3m2GOPta4McUohCQTkoWvXruaee+6J08VVnmWcTz/9dE51FOLlfBCIK6+80lx77bWF6H7sNtBeMy9HH3107HfjvlCOBOLxxx83F198sSURYZYILApNmjSxSQQgZUniTXhvypQpsaA96KCDzMMPPywCEQs1PSwEkiMgApEcO70pBHJGoBgEgpSjI0aMsK4CmPtLoQwaNMi6SsQRNgpJID7++GOzxx57xLbI+LE955xzLGEq9ZIPAnHyySebsWPHluzQWXuvvfaaadasWV77WI4EwgEyfPhw686E8oFzBMwgX1gZseSccsopdh/j1phLwa2MDGZxytVXX22tHXJhioOanhUCyREQgUiOnd4UAjkjUGgCsWzZMoM7AjENpVZmzZoVK8i4UASC+x2I7UgjkJSsQ4cffnipQb9Kf/JBINAQI6CXcll99dWtNQ53u3yVciYQXkywRBBzsNVWW6UOFQoOLH5RC0Rm/vz5Np5CBCIqanpOCOSGgAhEbvjpbSGQEwKFJBD4Bx9wwAEGwbsUyx133GF69OgRuWuFIhA33nijufTSSyP3K9ODzZs3N5MnT7Ya21Iv+SAQxD9Mnz691Idu2rRpY8aPH5+3flYWApE3gIwxJ554Yqw5ICCbu0H4TwQinzOjuoXA/xAQgdBqEAJFRKBQBALtHH7JZBEq1dKuXTszevToyN0rBIHgfoJddtnFumvkUshKhRsUgePlUPJBIPbdd18bqF/qBYL3/vvvmwYNGuSlqyIQ2WElCQPJFpYuXRoZ/xYtWtg0yQRgi0BEhk0PCoGcEBCByAk+vSwEckOgEAQCd6XGjRvbDCWlXAic5FKxqKUQBKJbt27m7rvvjtqlwOcQSBFuDj300JzqKeTLVZlAgDN+/r169coL5CIQmWFF+MdSN23atMjYk/ENco5rpghEZNj0oBDIGQERiJwhVAVCIDkChSAQBO7eeeedyTtZoDe5ZI04iKgl3wRi7ty5NiaDNLdJC8GkBA6TfamcSlUnEAMHDjR9+vTJy5SJQATDSuro448/3nzyySexcG/ZsqW9EZ4iAhELOj0sBHJCQAQiJ/j0shDIDYF8Ewgug9tiiy0CL4HLrefpv03udzSJUUu+CUSXLl1C07YSvMnFcGShYS4JUscFg4v1cNkh49IOO+wQdUgl81wpEggsOQQ585/LAJQLucsENhrtd999N2+3VItArIw8+5j0yKR9jXvvzAYbbGAtq1xMJwJRMseHOlJFEBCBqCITrWGWJgL5JhC43+CGUw6llAgEmkxcIrJlXlp//fXNgw8+aFq3bl0O8MbqYykRCG6JPvfccw2WNO+N0WQAgnByK/jEiRPt5YfM22+//RZrrP6H+/XrZ0gJmq8iAvF/yDJPL7zwgoGoJ4nNgrzfdNNNpmfPnhVTJQtEvlat6hUCqyIgAqFVIQSKiEC+CQTCEO4Y5VBKiUB06tTJkoNMBeEFofWII44oB2hj9zEfBIIMYG+//XasvmBtwK1t9913j/xe//79zfXXX29+/fXXyO+4B0nX++2335o111wz9rtRX6jqBAKrEbfds3fImpS0tGrVyjz55JMrvS4CkRRNvScE4iMgAhEfM70hBFJDIN8E4sMPPzT169fPyY8/tcGGVFQqBOLPP/80G264Yda7Mo488khLICpryQeB4Jbn559/PhZk7du3N6NGjYr1Dg9DHkiZi/VtyZIlkd8vxD0dVZlAMJcEp4NB2I3W2SaNS+uwPNWqVUsEIvLq1oNCIF0ERCDSxVO1CYFYCOSbQNCZDh06xEqPmmkAaIMbNmxomjZtajXCxFbgxoPPOFpFsj099NBDVnOPEB63lAqBuOCCC8ywYcOydn/kyJHmrLPOijvEsnk+HwQCNyTu+ohTHn/8cRtYm7Tggoab0yOPPGK43TjIKkH8ynXXXWfvfyB9aL7v6ahqBAJBf/DgwRVpVnMhDqwD5ufNN9803CviL7JAJN0pek8IxEdABCI+ZnpDCKSGQCEIBG4C9erVM998803sfnN/wcknn2xOPfVU+8EmaDGsvPTSSwYNfdwAVywlM2fODKu+4vd8BVFDjL766quM/YBIffbZZzZGorKWfBAIiCWuYXEKPvJpuokRcMs+wOe+Ro0aNviWTFuQ4EKVyk4gIAjvvPOOGTdunJk6daq9UyOJQiHTfLCOUIoEFRGIQq1itSMEjBGB0CoQAkVEoBAEguHdddddNhA1qlC/6aabmtNOO80Gria5/CzuTbL08fDDDze4kEQt+SAQzzzzjMG3OpuWFBL1ww8/GOIgKmvJB4FAcN9qq61iCZPEMqRxC3gpzVNlIxDslTlz5ljSwLqZMmWK4QLGfBTOMCxJmaxEIhD5QF11CoFgBEQgtDKEQBERKBSBYIjEQxBUje++P1MNwjCpR/fee29LHM4444yctLIQlh49esRClmwscS5tS5tAQK6wKpDdJ1vx5p2PNcAyejgfBILh447kD3zNBgspcsmuhKtcZSmVgUDgrkiq28cee8xMmDDBkC46V9ekbPPL+cQFcy+//LJN45upiEBUll2icZQDAiIQ5TBL6mOlRaCQBMKByIf+0UcfNQsXLrTuHNtvv71p1KiRjW1IqzzxxBPmhBNOiFXdAw88YDp27Bj5nbQJBFaFzTbbLFRDfvbZZ4feDxF5EP//QXz1EYzy7X8ftV/5IhCQV4Kp4wibkFkIaSHdjKLilOS5ciYQ9H3o0KE2y1XcOxuSYMU7WK1wo6TNsCICEYaQfhcC6SEgApEelqpJCMRGoBgEInYnE7xwyy23mIsuuijWm7Nnz451eVfaBIKLrIYMGRLaZwJueTbXgsUDH3FIE0SO1KG4ZxAnUGz3qHwRCDBr3LixmTZtWiz4SAH76quvGmJyyr2UI4GA8BF7AHkuFHFgnom9IqkBcSrrrLNO6NSLQIRCpAeEQGoIiECkBqUqEgLxEaisBIKA6+nTp0cGZKeddrKuKnE08GkSiBUrVtjUrVEuIUMbnuvlfEuXLjX77LOPWbRo0UraeMZ/5ZVXmgEDBkTGLh8P5pNA4C+PQBi31KxZ09x5553Wxa6cSzkSCNY7t0VHjaFKY35waSQbGnuT+zmiFBGIKCjpGSGQDgIiEOngqFqEQCIEKiOB6NOnj7n22mtjuangF0/wcpySJoGYO3eu2WOPPSI1P3r0aNOuXbtIzwY9BHlAC096y6CC33+2LFCJG47xYj4JBNpsrDgQpbgFgsU83X777aZZs2ZxXy+J58uNQJBNCUtAIS0PWOBIv4tiIU4RgYiDlp4VArkhIAKRG356WwjkhEBlIxCXXHKJ1Rri0x+1oPlfvHixDeKOU9IkEIMGDTJ9+/aN1Dx3CiBQJS2dO3c23CORqSAk49LEnQTFKvkkEIwJSw9WiPnz5ycaIgLmYYcdZrh1GvemcirlRCCwOBCDUGhCi6saZ2PcG8FFIMppJ6iv5Y6ACES5z6D6X9YIVBYC8fbbb1tf5ffeey+W5QFhGd/2JNrktAgEGnGyL0FiopSxY8ca0tQmKW+88YbNJhMWREwQeuvWrZM0kco7+SYQdBJLDCmCmcekxRGJ888/3xxzzDFJqynoe+VEIFinW265ZcEJBAkFyIZGUoM4RQQiDlp6VgjkhoAIRG746W0hkBMC5U4gFixYYLOj4B8dJhQHAdWiRQvDZWFxYh9cPWkRCLJR7bDDDpH7P2bMGHPSSSclmncyU0EOwkqublJh9Yf9XggCQR8gY+3btzf/+c9/wrqU9XeIBJpyrEiHHnqo2XrrrYseiJ6pw+VEIBgDFjfmqJDxD7T78MMPx453EYHIaRvpZSEQCwERiFhw6WEhkC4C5UogEILItAR5SCpYcFldktux0yYQXF7HzdlRS1IXpjgXqb3++uuJrDJRxxD2XKEIBP3A7e3mm2+OTODC+g6ZgEScd955NlCddZbt7oCw+tL+vdwIBOPnNvAXX3wxMRTMiZsDYimiKBuwfJBYoXr16pHbFYGIDJUeFAI5IyACkTOEqkAIJEeg3AgEvuvcTn3//fdHEgIyIVOtWjV7c+1ee+2VGLy0LBDEbOB+FbU89NBD5vTTT4/6eMVzPXv2tDn0wwrWGDLPFPPeg0ISCPDAXeupp54KgybR77Vq1TJnnXWWXbcEqONfn8TilajxgJfKkUAwDNILs/azBVODK0SBlKu4p3FxIGSufv36pkaNGhYN7lshdoVLI//888+ssHbv3t1m3opaRCCiIqXnhEDuCIhA5I6hahACiREoFwLBLdYdOnQw8+bNM7///nvi8boXydQ0cODAnOpJi0BABrAqRC24a5EPP24hexDZnsJKrpaZsPqj/F5oAgEx5TJDUrzmq6AFR7AlHWzbtm1N7969Y/vYp9G3ciUQWA2+//57g3vds88+a88CyNm2225rb7DHSrHrrrtajPkPJUG2MmvWLGshykZIICNkgYKIRCkiEFFQ0jNCIB0ERCDSwVG1CIFECJQygfjggw/M8OHDreuC/76CRIP9/y8RgMxN2Lm6laRFIFq2bGm4ITlqwc8+7j0NEAe0sFFSYfLczJkzo3YnL88VmkAwCDL99OrVy4wfPz7nmIgooGCJQEsOMb7iiiuivJLKM+VKIFIZvK+So446ysZAZSt16tSxKV0hK2FFBCIMIf0uBNJDQAQiPSxVkxCIjUApEQiyEL3yyivm5ZdfNgiQaZIGBwwaR+qPIgyEgZkWgSANKFmkohYIEMG/cQqXn0GaohQyCnEjdTFLMQgE4yWgnfsxBg8ebF577bWCQUAWLi4IjBMLk7RzIhD/Q455xhIUVkjZ+9JLL4U9ZkQgQiHSA0IgNQREIFKDUhUJgfgIFJNAIMjwUSZgF2Hts88+i6Qhjz/K/3sD15ypU6ea7bffPmkVK72XFoE4+OCDbSrZqGWLLbaw5CqOH33dunWtcBNWcLOZMWOGadCgQdijq/xOJiN81H/55Rf7G3+iZSfTVdybn4tFIOg3RJaMSnFvM48NmO8F5pPEABC4fBYRiP+hS0azU045JRRu5oa1HXb/ighEKJR6QAikhoAIRGpQqiIhEB+BQhMIghYRDu+44w4btJpGPEPYqBFiEWAJvK5Xr17Y45F/T4tAHHfcceaZZ56J3G5cIR9C0LBhw0hB55AT8t/HLQSmDhkyxNx4442rvEowNtr1M844I3K1xSQQrpPfffedvYMgzqWEkQeY4UHmlqxckK58FRGI/yFLfEPUlMhYLcGO8yRTEYHI16pVvUJgVQREILQqhEARESgkgfj8889t9qA47jq5QoMmGeHcBcnmWp/3/bQIBAHR9957b6yukSKU7E1hhcDT3Xff3aajjFK4J2LChAlRHq14hvSwjRs3tlaRTIUbfQmE33HHHSPVXQoEgo5yn0PUC/4iDSzCQ1xIF4dQRqhypUdEIP4HxzXXXGNIqBC1TJs2zey3334iEFEB03NCII8IiEDkEVxVLQTCECgUgSAQmmDhKEG8YX2O+jvZWQgeJhibOIO0S1oE4r777rNpPuMUXCpmz55tyUG2QtYabtONivvIkSNj9QXtPDgTgBxW0OZDMtCyh5VSIBCQrw022MAsX748rLup/k4cRJyg+riNi0D8DzHI2nPPPRcZQrIxPf744yIQkRHTg0IgfwiIQOQPW9UsBEIRKASBQNBFa4cVoFAFIZW4ggMPPDBvTaZFICZPnmxz1cctWFc++eQTs/baawe+igBMatL33nsvUtWQkvnz59vMQFEL6UijWiyYEwKUuXU7rJQCgSC1bpL7NsLGFvb7Aw88YDp27Bj2WOLfRSD+DzrcKTfccEPz008/RcYS96Vst5bLhSkylHpQCOSMgAhEzhCqAiGQHIFCEIi49xwkH83/3sRfeenSpZG03UnbS4tA/Pjjj4ZUkVGtBN7+8h6BoM2bN19lGMR8nHnmmZGHh7vOF198Efl5+k3MRBxiePjhh1sf/7BSCgQCy823334b1tVUf+cuA2KD8nmJnwjE/00ZsQ/EQMQt2W6xFoGIi6aeFwLJERCBSI6d3hQCOSNQCAJBCkTSsxayIIChWcT3Pl8lLQJB/44++mjz/PPPJ+oq91k0a9bMkgVu1v71118NblEjRowwf//9d+Q6Tz75ZPPYY49Ffp6gaLTlcQpWDlyC1ltvvayvFZNAICDiUgYBy1YYS7du3WzqVTTZFMZGQDmuc9ylwW3nrMMo80CbZGEKwyYO3kHPikAY8+CDD5rOnTvHDpDfZJNNDMH1mYoIRK6rU+8LgegIiEBEx0pPCoHUESgEgYgbqJjWIEeNGmXat2+fVnWr1JMmgeBuinxm3okCAvMU50Iz0uFyb0LcgpUDa0e2UkwC8cYbb4S6vuGOxQVkWFSyFcgI4yWAnGxYZLgimQApbrE4QRZImdumTRsbpxMlPiQu3v7nS4FAgAsuYhDWJUuWGPbSRhttZNPnNmnSxJIybpVOu0DkINfdu3e3LkxxS1jyAhGIuIjqeSGQHAERiOTY6U0hkDMChSAQ+AwTA1Ho241J3UoAdZz7EuIAmiaBWLFihRWq0V4Xq3A5HZfURS0Iv6yfuGXOnDlmjz32KEkCgQBIjAZWnGwFiw/3l5RjKQUC0bNnTzN06NCM8LFnsXDxTI0aNVKBGetQv379zG233ZaoPsjdvHnzzC677JLxfRGIRNDqJSGQCAERiESw6SUhkA4ChSAQ9BRfctx0EOiz+RDzLB9qAoOJY8A1hEvQIAMu+JZAX9x9CCAOixu48sorzaBBg9IBy1dLmgSCqskGc+yxx4bik5fBGGODrbmpO0ohuxPxF2FzGVQXl/mhZc5WimGBQCONX/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1npkgcgZZlUgBCIjIAIRGSo9KATSR6DQBMKNABcRRyAIAkaA5c84Be03WWteeumlrK9hxcDPOlO60zhtep9Nm0BQNzdzk/1n2bJlSbuV6D1cRtDAR/XBv+yyy8z111+fqK1Zs2ZZi1K2UmgCgZaajFJRNdQLFiyIle42EVB5eqnYBILUwu+++27k0XE2MC/cyRG1MJ+4QOGWl8Zt99x1AmkMc4cUgYg6Q3pOCOSOgAhE7hiqBiGQGIFiEYjEHfa9GDVXf7t27czo0aPTatbWkw8CQb1YIEjLWkgSsfHGGxsEy6jl4IMPtvdsJClRtPeFJhBk5enUqVPk4RD0nuTujsgN5PHBYhMIMoXFjYe65557DDe2hxVSCmMp4GZ30gynUapVq2a4gTqKe58IRBqIqw4hEA0BEYhoOOkpIZAXBMqdQJAeFn/qsIJmnQvbDjrooLBHI/+eLwJBB9DS47NN0GYhSsOGDWNphbHqcM9GkkKguEt7mun9QhMIXJfipLDt0KGDTQVajqXYBIL4F+Y3TiGQmj2R6ZJDMlvdeuutdg6zpVmN06Z7tm/fvmbAgAGRXhWBiASTHhICqSAgApEKjKpECCRDoNwJBIJIWECuQ4YgbISQddddNxlYvrfySSBoivrJGDNy5EizePHiwIBlXCpw5WJMuHggnKOFjRvcDAkLcwVzwyerFm2RijRuIfD6q6++CnVXKzSBIEsYdzZELdwvQmxNHLeaqHXn+7liEwjilohfiluIOenTp4/Zd999rTsie4I5I6aGIOkkaVnD+tC1a1dz1113RXbtE4EIQ1S/C4H0EBCBSA9L1SQEYiNQ7gTi2WeftZmLohYyHbVs2TLq41mfyzeBcI1DBsiQhDUC4RuhlaBw3I523HFHs+WWW67UT7LcEKMQx8/8mGOOMc8880wkXFzO/iQC25133mlz8IeVQhOI+vXrm9mzZ4d1a6XfhwwZYnr16hXrnVJ4uNgEIu4N6cXADIslwd5clBgnNksEohizpTarKgIiEFV15jXukkCg3AkEWVGuvvrqyFiiURw+fHjk57M9WCgCkaSzzCvuHqRbjVLIfDV+/Pgoj1qtLxr7uIVgWPoV5XbwQhOIJG41WH9woUvTLS4upkmeLzaBwELGjc4///xzku7n/R3mlXMF16W4RQQiLmJ6XggkR0AEIjl2elMI5IxAORMIMq2Q+hWtfNRCICTa/DRKKRMIxhcnMDgOgUgaQE1Of26ujpLpqdAE4swzzzRoxuMWtNMEkzdt2jTuq6HPY3lC2H7//ffNsGHDDDdkk42IC/zIPnbTTTfZm5vjlmITCPp78cUXG9KzllqpWbOmwYJHoHeSIgKRBDW9IwSSISACkQw3vSUEUkGgnAlEEleIzTffPBbhyAZyKROIRYsWWQ1vvXr1Iq2T4447zjz11FOhz5IOF6E1bowFFXMHyPHHHx/aBg8UmkDgqkLazyQFy8qll15qrrnmmiSvB75DimNIzZgxYyyJCCqQFy5KjGOBo55SIBCsTdzv0g54TjoBkNpu3bpZUpNLumcRiKQzoPeEQHwERCDiY6Y3hEBqCJQrgSAVKMGUy5cvj4UFAnVcX/dMDZQygWBeSX150UUXRcKncePGkTLjcPcD8RVxC3EaBL1GLYUmEODF/Rv8maQggHIJIDdUJ7EKeNsktuSQQw6xFoewgrvNl19+aSDGUUspEAj6imVl//33z0vwc1QsyO7Uu3dveykiN97nWkQgckVQ7wuB6AiIQETHSk8KgdQRyIVAkGf9jjvuMFyqRWYebpPmwqXDDz88kY981MHNnz/ftvHFF19EfaXiuZNPPjlWus5sDZQygaDfl19+uSHQN0qpXr26zfqULWAUwZNMVkl81wcNGmS15VFLoQkE/UKQHDx4cNQuBj4HflgybrjhBlOrVq1EdfXr188MHDgw8rvgCr5RS6kQCPr74YcfWncsBO9CFAgXsUEnnniiPUO41C6trGz0XwSiELOoNoTA/yEgAqGVIASKiEBSAkE2I9xR/vjjj8DeE5twySWXmC5dukQKmo0KwYQJEwyB0EkviRoxYoTp3Llz1OayPlfqBCJOsDMadFJhZvPlR7hGyI5b0MhjMcLVJ2opBoFA+CMbE6lwcy0bbbSRtdTgFoOWO2rh1mRIOClioxZiS7gHIWopJQJBnzlDuMOBmJ25c+cmco/zjx2iwHrbeeedravU7rvvbuMaiIHyZy2LiluU50QgoqCkZ4RAOgiIQKSDo2oRAokQSEIgcJlAyCGIOaxw4RZC+1prrRX2aNbfEXrw9SYnexL/eypHqPjkk0+sFj2NUuoE4qeffjIIsplInh+Dtm3bmrFjxwYGOWNlQriOe/cDxOSWW24xF1xwQSzIi0Eg6CCpbFu1apV4jfkHibCKFQiyHcW3njgK7jqIU9Cgx5mXUiMQ3rFyT8ukSZNsogOSI6xYscJAqrBwegtYYvEkoJzA5/XXX99suummZtddd7XuXBAHiGuUgP04WIc9KwIRhpB+FwLpISACkR6WqkkIxEYgCYFAiO/Ro0fktrgI7ayzzor8vPdBAkiffvpp065du8iCcKaG0nRfoo1SJxD0EcGdDD5RC1pz0lfi0uQK4+SeiKlTp0atpuI5BLmPPvootiBXLAJBx+PeSh0FFIRc3P1atGhh7+8IEmzBeaeddrJBznEK70CMo5ZSJhBRx1Cqz4lAlOrMqF+VEQERiMo4qxpT2SCQhECgoUWoj1q4+IxsK9WqVYv6iiELDf7RtJUk1sHfENaHTz/91HCbbVqlHAgErl7k3AfPqAWtLsHXaM25jA4f+7hCrWsrTuYlb/+KSSAIYiZAf+bMmVEhi/UcJAJMcadhT2BRw6pHQPGyZcvINqt+AAAgAElEQVRi1cXD5513XiySKAIRG+LIL4hARIZKDwqBnBEQgcgZQlUgBJIjkIRAIFzFvUsBqwX+4FEK/t9HHXWUJRBR3KSi1Jlm7INrrxwIBPhBIJYuXRoFppWeQUue1F2MikgNS1aiJG4kxSQQ9B3ccNnCJz9fBR99/gPjX3/9NXEz06ZNi5W0QAQiMdShL4pAhEKkB4RAagiIQKQGpSoSAvERSEIgWrZsaSZOnBirMWImyJ6ULcsP2u5zzz3XfPDBBzm7K3k7t+eee9qUkXEsIFEGVw4EgnE8/PDDpn379jmRgSh4eJ9hnnFdIoA1SSk2gaDP+N5379490QVzScac5B3WNFYmYgCiFhGIqEjFf04EIj5mekMIJEVABCIpcnpPCKSAQBICEdev3nWzefPmhngIbxAzdzKgpSa70pw5c1IXchFgZ8yYESsTTlRYy4VAoOEmwDSpG1JUPLzP4e8fJ07G30YpEAj6BHb33XefdekiKL3UCrFF3PcRx8ojApG/WRSByB+2qlkI+BEQgdCaEAJFRCAJgSBTDe4pSQqaaYR6UltikUAoy8VNJlsfaIfLuOrUqZOkq6HvlAuBYCC4j919992hY0rjAYJ6yaYTJetQpvZKhUC4/hGH06tXLzN+/Pi8rde42OOahsCazaoXVKcIRFykoz8vAhEdKz0pBHJFQAQiVwT1vhDIAYEkBIL0iqSnzJfgn8NwKl498MADrbBHxpt8lXIiEKTD3GKLLRIF6cbBD9KwaNEiG3eRSyk1AuHGMm/ePJulavLkybFvQc8FD/+7uCyR7pTA67hFBCIuYtGfF4GIjpWeFAK5IiACkSuCel8I5IBAEgJBcx07djSjRo3KoeX8vEpQ6imnnGL91uNqZuP2qJwIBGPDpYhg9nwV3GguvfTSyLdfZ+tHqRIIb59Hjx5tXfLI7vX999+nFvAfNj+bbbaZzYLWsGHDsEcDfxeBSARbpJdEICLBpIeEQCoIiECkAqMqEQLJEEhKIEjLWrdu3YIJTVFGV7t2bYPgucsuu0R5POdnyo1AkJ6UW4uxIOWj1KtXzxDTkkYpBwLhHSdZlMaMGWOeeOIJM336dPPzzz8b8OYSvzQsdZAz3P64Rf3GG2+MFfPgnw8RiDRWaHAdIhD5w1Y1CwE/AiIQWhNCoIgIJCUQdPntt982TZs2jXXHQD6Gym3LBGI3atTIpsUsVCk3AgEuCLht2rRJRaj14gzuaOIhKGmUciMQ3jFz5wY3J0MeuAjxs88+s6Ti888/t4kCSA2LxWLNNde0mZ6CCtmVuLtkt912s3ehnHnmmTaWJ9cb3WlLBCKNFSoCkT8UVbMQiIaACEQ0nPSUEMgLArkQCDr0/PPPm7Zt2+aUxz7JwDbffHPTtWtXw+3S2223XUGJg+tvORII+n7VVVeZAQMGJIE94zv9+/e39aZVyplARMEAqwTkgf8gGd4CsYAo8GfaqYdFIKLMTvJnZIFIjp3eFAJxERCBiIuYnhcCKSKQK4GgK2hUr776apuKNc6Nx1GGgesGwhTWBS6wa9KkidXKkgo23zEOYf0rVwKBdpy0pKRaTaMQsP7yyy+nSuIqO4FIA/ekdcgCkRS58PdEIMIx0hNCIC0ERCDSQlL1CIEECKRBIFyzCxYssMGdU6dOtZeIkaYVTSv/+YkFmlVu+4Uc1KxZ02Z1Wm+99WxcxVZbbWXvLSAdKBfQbb/99kUnC0HQliuBYCy412A1GDx4cE6kj6xL77zzjiH+Ic0iApEmmivXJQKRP2xFIPKHrWoWAn4ERCC0JoRAERFIk0AEDWP58uVm6dKl1ucbElGrVi372AYbbGD/K2TMQtowlzOBcFhgNeJiwKSB1WR14o6JtIsIRNqI/q8+EYj8YSsCkT9sVbMQEIHQGhACJYRAvglECQ019a5UBgIBKGQL6tSpkw2w5r6IqKVx48b2or58uJKJQESdhfjPiUDExyzqGyIQUZHSc0IgdwRkgcgdQ9UgBBIjIAKRGDpTWQiEQwArBBl/Pvjgg1C3pnXWWccsWbLEWpHyUUQg8oHq/9UpApE/bEUg8oetahYCfgREILQmhEARERCBSA5+ZSMQIIGbGXc5EBjNXQZBhbgVbpsmrWi+ighEvpAVgcgfssaIQOQTXdUtBFZGQARCK0IIFBEBEYjk4FdGAuHQIFPTtGnT7P0DCxcurLg3YueddzYTJ060we35LCIQ+UNXFoj8YSsCkT9sVbMQkAVCa0AIlBACIhDJJ6MyEwgvKmTTwl2JbFl77rlnXu4m8M+CCETydRn2pghEGELJfxeBSI6d3hQCcRGQBSIuYnpeCKSIgAhEcjCrCoFIjlDyN0UgkmMX9qYIRBhCyX8XgUiOnd4UAnEREIGIi5ieFwIpIiACkRxMEYjk2IW9GUYgWLfjx4/PaxxGWB/L9XfuXznmmGMydp+sXJMmTbJ3s6jEQ4B01dxbs80228R7UU8LASEQGwERiNiQ6QUhkB4CIhDJsRSBSI5d2JthBCLsff0uBISAEBAClRsBEYjKPb8aXYkjQN7/vn37SpObYJ5+//1307VrV7PJJpsEvn3VVVeZ6tWrJ6hZr+yzzz7m0EMPFRBCQAgIASEgBAIREIHQwhACQkAICAEhIASEgBAQAkIgMgIiEJGh0oNCQAgIASEgBISAEBACQkAIiEBoDQgBIVBWCAwfPtzeheDKGmusYfbdd19z/vnnG25oVik9BLjT4rnnnjOffvqpqV27tjnyyCNN69atS6+jlahHBBSPGzfOTJ061d4j0qRJk//H3nlAW1Vcb3zURMUWrMGu2LtiBwUUhAiCBVRsWFFsEUQU7KKCBUWwoiAoSEcsqCCigChWrFhiVyz8I2qMSUw0+l+/SfbL4XLvu6fd/u213nq8d2fOzHwz57G/2c0df/zxbtVVV62iVWopQkAIlAoBEYhSIa9xhYAQiIUAGWxQRjfYYAO34ooruk8//dRReG2HHXZwL730klt++eVjPVedCoPA3Xff7U4++eQlHr7MMsu44447zo0YMcItu+yyhRm4hp/6j3/8w8dVZVYz552BzK2//vo1jI6WLgSEQBoIiECkgaKeIQSEQNEQMALx4osvut12280tWrTIf6fY2ujRo90xxxzj50I6zOWWW86hrGYT0mnymSmw/Ex7BEKC8kXxtt/85jdLdefZZIFaYYUV3CqrrLLU52TX+vHHH/1tL22Cwm3w3/72N4eSx+eQoKAwD+YUnPcvv/zib5Ftfplzt/4//fSTwyKTOd7333/v6LPGGmsUbZ9sICxGX3/9tTviiCPcSiut5Pr16+fuuusu/zG/X3PNNYs+p2ofkPMFaevWrZsn1pCGww8/3J9rsD/llFOqHQKtTwgIgQIjIAJRYID1eCEgBNJFIJNA8PSWLVu62bNnu2HDhtXddqO4m1UicwYo77jSNGnSxJGylOJe3Ngee+yxXtE94YQT3DfffONvasnJv91229U9YsyYMe7cc8/1xAXp1KmTu+eee3zGp48++sideOKJfi4I5OPGG290p59+uv/3M88843r06OEtJSYDBgzwz8NygovPVltt5dZaay3/fCM3zBUCABEgcxdEgCxU3377rWvYsKGDYPTs2dMNGTLEPf/8826PPfbwj6eKNWt64YUX/M/UFnj44YfdTjvtlO6mRHja66+/Xjc+aySL1ldffeXdbbAsQcy4Ke/bt6/bZZddPJGCsJFVi/Zkh2KPjExBJIcOHerd18DaCJTVU7j99tv9Xm6++eb+GdQJQObNm+duvvlmd/DBB7sjjzzS/+6TTz5xF154odtrr73c2Wef7Unbu+++67CigCtChiqwrqQ6DZwPzjeEjTPC2iC4Tz/9tLvzzjvdZ5995s9Rly5d6ogea50zZ46799573dprr+3PKN8RzuE111zj3xssSS1atPC/592YOnWq34dGjRr53z300ENu3LhxHmOwZi6cR4gM2PKe4tJ26qmnesIuEQJCoDIQEIGojH3SLIWAEPgvAkYgnnrqKU8AUOzatGnjGjdu7BVwUyxRPCEQKKyZgoWA238U6VdffdV9/vnnXmlFicLywHcULG5yN9poI69YIuPHj/dK1qabburT786cOdPdd999bsstt3Rvv/22u+GGG7wS1blzZ/fdd995RQqF6Y033nDbb7+9a9q0qScZfA5huOWWW/ytMEpX+/bt/VxQmrmVR1kOroXxUWiZH59jbbAbfOYAUUCefPJJt99++znWiJLLGq688kpPPPr37++VcdbDuoolkB0IEPO/7rrrvBWC8T/44ANPrFDKFyxYUJd2F4UfeeWVV9zOO+/s9xilHkIFnlibIHc8j33HjS2IM32JiYEgQMZoy/NZO6QKMjFo0CCvFHNTD/FERo0a5bp27er23ntvTyzZAxRhyCGKLmswgsOYuaxbxcK1vnGYK7gjnG/OH7+bP3++23HHHT3pPemkk/x7wB5wXmgP2b3tttt8P1sf3y+++GK/b8hNN93kSRSy//77+/cAgUzff//9S5BYziXnE6IBGQG3jTfe2K222mqe7Nl7xj6z3xIhIAQqAwERiMrYJ81SCAiB/yJgBMLck1CKcANCoefW2gSlZ9ttt60LuEYRtPiIXATCFHAsGtyyQiQQuymHKKCAvvPOO95SgBJvz0QxWnfddb2Sa5YDyACk4LXXXvNKG0o87c0t6qKLLvJK/bXXXuvOP//8WASCtWyxxRZ+LjZ/CAQKHooe5AHlD7HfoSgb4SjGwcIiAolC4UdJxbUG8mTYPf74415pt7odKLYouOZuAynC8gBRpC0kpHfv3g4SiQKLRWLChAnu6quv9hYELBqQBogJRAC8ufXec8893RlnnOFuvfXWUAQCcjd27Fh/e24EgnliQfr444+9IlyuAgno1auXnx7rgCCDHecWef/99/05hcjxLmGFYD0QDfYqeLax2nDOvvjiC7+HWDPAFDJFO4hZWAKB9Q/iyDx4xuLFi71lA6JH4LdECAiBykBABKIy9kmzFAJCIINA4FuPEoIbD4oSN/somLgcIZm3wyhJW2+9tVf+UHiyWSDoB3GwTDWtW7f2t6soY9zMouSg8EAMzDpg7khYP1DkuWXl5pubVW69zzzzTK+sGmlAoSWLFBaKl19+2bvSmJJvFgieDfkxQaFDMi0QuJC0a9fOExoUadxFzALRtm1brzBiLbE4gy+//NLfRhthKdahuvTSS73CChFjfiiuYIvLkuECEcSygFLK3uJ6NHDgQL+33Gpzu43rDdhye80+4A42cuRIN3nyZO8GAzHBJWfw4MH+s3333dfffCM8nz0064JZINjLjh07+jZYq6ZMmVLXxvBBAUfpRVnu3r273zOzjhQLw6jj4H4EjsyZc8C5Xm+99TzpggibgKMRAyxyWHRYK5YucEYga9dff72bNWuWdzMCM1yhIGsQC6xcxLeYBYIYCwvUZu84v2aBsHGZD6SFfWFcyDrvskQICIHKQEAEojL2SbMUAkIgg0BYEDW/RrHh1p3YABQiIxDcnOJ/jYKDEotSxa1/nz59chIIFCcLjDYlHB97fLSJRUDxP/TQQ5fKHoQbDEoQCi234dyCQwiwPKAoo1CZgoWSxu9Rqt98882lCESuzc4kEFgRCBznNh9/dlysjEBAKFAWuXXn9jkoKOUo0qUQsyYwNu40KKMQKJR+2zublxEIXMPOO+88r8Si7KL8Q5rAkxt0LA+4s2FxgNBhceF32QQXNKwKRiCytTGSwW05wceQUrtlt/blTiCC62IdnD8UdNbD+QR70rpy/oJiBAIyZ3EenGX+zR5gycPSh/schIT3ASLAGbPznQ1TIxAQRMge7y/kwUQEohRvo8YUAvEREIGIj516CgEhUAIEsgVRYyXgRpubdhQbIxDBGAiCh7lp5sYeRTuXBYLbV5QolC5u77k1xz0JBQqFiVt8a1Pf8vHJJ65h2rRp7pxzzvE36Si73P6+9dZb3oJBADW3uJkWiLAxENze474DieD7pEmT6ggEcRbczBPsesEFF5Rgp7IPCX7giBD7gXsTyiduMU888YQPcr7qqqvc5ZdfXmeBMFcvlE72hsBrCABxDtyEY3nCuoRlgxt3rBRYIFCQIXTZxAgEe4T7GMJNPcTDCIQR03322cdbQbBAofzSrpIIBGtr3ry5J5nUTMGdi/cASxjxCYcddph3A8RqZwSCM06sCP1ICkCMAoHquJ1h+SLmh3NKvAqWNAicEQgsH9tss43HlL2cMWNGnQXitNNO81Yi9hdCgtsa44pAlM0rqokIgVAIiECEgkmNhIAQKBcEjEBwC4rPNtYFfP25BUVpJpuPEQiUIYKacUFBicb1BP93AmVzEQgUWYJFISXc1KLs4vaDdOjQwSu9ZJPBrQNlittZlMvhw4d7ZR2lC5KArz/j4Np0xRVXePcansXXo48+6l2cjjrqKO96FZdAbLLJJl55w/LCzXKQQDBP5gtGKNTcHBODgVWCGINiBVGT0erAAw/0mHDjTPwFSj+CkopVBcxQOHEhYq8geuBvFghbmwWN4zPPvkMWCAhHsQUDCATEj/3CvQ0FFyUZdzAsCNy2cxPPV5ggavBkbMgZVguei2UHy1E5EwiyfUFceVcgBsRrEMfBmYRYsXZSH3N2jAwbwTYCgYUCiw77R72Os846y8eksD9YeDizti9Y9nAXCxNEzVlgbrwzWPJ4J0kuIAJRLn9hNQ8hEA4BEYhwOKmVEBACZYIAihCKvYkpjyhL3HyaoNxbYDG/46YTNyd83FGk8O/mVhUlyrIw0Y7bZ25oUXZRagjmNR95+hFgbXEUtEdp5dYclxqIB242KOr2GUGpKFj4jqO4o0CjzDI/FK4HHnjAK2RYIvAVx7WJm26IicVZ0BZFm/Xgc24xDdwMk50Iof4FZInfcWuMYPVA6QsWFOP2HgUTpb0YYnEkwbGwnDBfFFMLdudGG9cxiAFzQ7ElWJo1sB5qGaC8IqaEkj4UKwG/J8iZZ3Ejzr4R74BbWabrEXEiEKswBAI3HuJaIHuQNUgqgfL8vpwJBCQRq0zm2sGVs8gaILuQcDCDNIM7Z5mzBfZYDXgGFgQsQKbocyaxIkHiIOXsEeQK17AwBAKiQhVySy2LSxPkj3dGMRDFeCM1hhBIBwERiHRw1FOEgBAIgQAKMDfEKAvc4nLLiRtKIQRF29KBovRkVt9lHiiypJIMEgiUbZQpMsJwK25KfHCOfG4pSCEPwWJxKG2sDaWT/pmF5FCY6MutOLfDPAsSZJmbICnMKzguCjIEwp6VrQ0KGc+yAHCbL0QIKwfj4pJVimJykDbiQMAcVyOCoS3DFfNkfSj0ZKtCaeXWG1ciSCEBtrghsZekXUVYC+25AbcaHViAIF24I1ktCEgJpBI3NCw/KLm48KA0YxmCcGFRMMLF3pN6l5t3xkb4He42WD8skB6XMYhNJtaFOMdxn4nVgdgYSA8EAWsY6womF4BsUuOCM4GVjFgPcMbN6MMPP/S4s1dW/wHXI84sz0IgUvyOnyEnc+fO9W5o7JMFYEO0IMlY7XBzQkgugNWQcw6J4Tn0NVeyuGtWPyEgBIqHgAhE8bDWSEJgCQQIDCUlKEohCgoBupmCDzv/IaM84kdvfsWVCCW+1pAFFDKUbNbEjXPwdrxU68okENmqS5dqbhpXCAgBISAEhEC5ISACUW47ovnUBAKkMAxWXeWGD7eA4K1zMNgUUHCPodZBJQq1DsiCxG04bifchOJOBCGyysClXJcIRCnR19hCQAgIASFQaQiIQFTajmm+VYGAEQhuunG3wPcXdwvcO0wgDJdddpnP5IP7By4GKOGVJrgtmc8+WXSskFU5rQP3H9xncO/AZaacKwyXE26aixAQAkJACNQmAiIQtbnvWnWJETACgdsSwYz4HAfTbeIrboGNZPuh8JcRCG7xCT4lFSkZaLBa4H9MIC45/03wTSYAGN9tgiZxHyJdI9lPCHzE9xi/ZOIR8PeGzBBgivAsXKdwrSJ4lPllCv7L+DbjgoS/OkGu5ITH95nnQX5owxzxvccvmvEefPBB/3uCa/mSCAEhIASEgBAQApWFgAhEZe2XZlslCAQJBMG6KO9k3iG4low7BBSSFpFMNVglcF0yAkENAeobkD8fxZz+KPsECRuhINMPOfB5Lll6CKgk4JOMQ1gxSMFIKk0CJAlIJaA1WEPBipCRwYcsQtmKjkFcCFollzvEg0BUqtFSKIygVTK3kMHFioDxDDK5mNCfCs8UaJMIASEgBISAEBAClYOACETl7JVmWkUIBAkEWU/IkU9ANakTuZVH+SfoGEX89ttvX4JAkIGHzCaWvhNYIBTkuIdAQAQsCPjZZ5/1yj9WCxT7Aw44IDKBOOWUUzzyZMrBYoLFgvlbBhqKrEFeLH6DeVMhmbEouHXGGWf4NdCXjDhkzsE60r17d5/RBfctvkuEgBAQAkJACAiBykBABKIy9kmzrDIEMgkEKQ179uzpLQJYCAiqxu3oiy++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BOxPVgx999FE/FQpHbbjhhn7uixcvrnO5KslmaFAhIASEgBAQAkIgEgIiEJHgUmMhkA4C2QiEEQNG2HnnnX2cA5JJILjN51a/Q4cOPqMR1WRR2HkmBKJx48auUaNGPrbgkEMOcUcddZSvjDxr1iwfk2AEglgEajKQ8YlMTxAXrB8I1gIq9RJEXZ8Lk60DSwLVjskcRfzGuHHj6ggEMRMEiDMO1goyRZGi9uGHH3adO3d2EyZMUNrUdI5VVTwFaxxB/ZBT4nqs0nRVLE6LEAJCQAhUCQIiEFWykVpGZSGQjUCgaGM5ICsSMQ8o2dkIBGRgt9128+2MKDRp0sRbL6yWxOuvv+4VeAK0TSAcZEsiXSwpXMPIsGHDvKUDyRVETRYmMi0hVNXeZZddfDzGjjvu6GMgEFyxLrjgAv8ME4LFqW+BFUIiBAwBCASxMcTWvPrqq74uh0QICAEhIATKCwERiPLaD82mRhAg8BlrAEpSu3bt6lYNCfjss8+8RQFlHKG2wvTp0/3NPS5CCNaFyZMnux9//NF17NjRoXQ9//zz3uJg/SAkU6ZM8S5CpGJt2bKlW3bZZb0lgGxPjJ1PICEEZSO0x2pAxiRckqzYGr+fOXOme+ONN3zsBUTlqaee8rEY++yzT90QpJKdNm2aJxGQC+ZTDsL8FyxY4GM4sPywLvCEhLEGMmSZQIzYH/pgbQHXTGGdWGOIPYFMgRfYZApWG/oTeE7VcQrsGdaMjwWK2BAsSrUkWB5wwwPjOXPm+CxiEIpswlmCjHPmLStYsB17mhkDxO94XrBYIC6DwedUQiFB/oZwicBcwYt3Oy354Ycf/N8WLEGZ2GfD9Oeff/bxTIYbc+PfwTllw90SMPAZa8jcK57LZ3xnHg0aNEhriXqOEBACCREQgUgIoLoLASFQ2QigLKF8ouhDtiANBHavs846bptttvGZrlBgIHoQr6DgHjZmzJi6X1k2LfsFbmGQq2DKXfvMUtgS+wJZGDt2rOvSpYtXnLH8UB8D5ZlUvLUgkLPzzz/fFycMCiSKgoYUMzRyDHHA3Q5rGkQZadOmjceN2BqEYogUOCQjGP9GINQUUzzuuOPcvffe6y10WMboZwKxpVCjkfVyxJ7LA9wYSaiAbLbZZu7uu+/2tWP69+9ft97g3Dnj1I2BGGcK2d9wW+T8U3DSzjQKPS6GXFJABgYNGuQTJmB1vP766/1jHnvsMf9ucHkBvmRVg1wjlgVu4MCB3k3y0EMP9YUsESq/Y92kNg1CVjaef9JJJ/mxsKZiabX9pc22227r9719+/ZyeyzHg6k51RQCIhA1td1arBAQApkIhCEQKDFYAnr16uVOPPFEX28DxR9FlhtzlB8sQBAFlFyUMZQoSAAEAEsMVgWUK25qCY6HqKAk0SdIIPg3LmlIrRAIcEA5NKsMyiUCKXjmmWe8IopVzshFq1atvHscCQL4PfE977zzjlcqrRo6SjExN0F3QPaF7GYooAT7T5w40e8nP2MBmjRpkt+Ttm3bemtZOcrIkSP9nLmN79SpkycR5ipIKmU+R2GH9GJFQBnnrPF9iy22cCQ7wOLCzT7ug3wRDzV8+HBv5USh79q1q4+PgkxwvrGMck4pZgmZM8IBPpCvbt26eYsilkcsahtssIGHjr6QaCx7WOFwScP6iAUVd03mgCsjlg7cK7GO3nzzzZ4cQZKIkcKKR0FN9nXAgAE+bTXxWaxFIgSEQOkQEIEoHfYaWQgIgTJAIAyBYJrmRmFT5jYVhfbFF1/0N6VUBuffxINwS4tAGsyNw25muS0mjsUEsmAEgptciAo3wbVEIA466CAfD4OCyE01N98WA7HRRht5hRTl8uuvv/ZZvyBpkDd+pnAie0M7XMEgEyi/YQgEyihfFofDGCjbmXtUBsfUT4F1QkyxnJDdDCIFTlhRsAhgwRo9erRfEwQJggEx43wFXQ5pj7WMavEkVYC4kYyB5x155JE+CQLywQcf+JTR9rs4BGLu3Lk+Axvn3KwNlnHuuuuu8/uNPP30076aPe8LhJ35QyDMysc6IRq4molAlMuJ1DxqGQERiFrefVppow4AACAASURBVK1dCAgBr5ShsKJgoYRxo407CMqsuTABE7EPuL5QHRxiQIpcyAeF80iji6LG7TWpalGYMiUMgYCQcPPKbSxkolYsECj/4ItyyI11ZhA1FgFihshUhjWH2BFLE2w4W8Vzc68xAoG1hy8ExZsbe7NA2O+GDh3qb87ZV6qmE8tDLEu5CZYDlGgsC8Q/WMwMKZw5gxAh2iDEK+F6RBYrslkFBUvajTfe6MkDpAAhacNll13mXfesECVEBJcnO4dGICBxJHBAsAzwLmSzQDA2leqJb8CVj3ginkl/9hrrHM+294tzgEAEsTxBILA0QGz4mXXgJsW6KiFOpdzOj+YjBNJEQAQiTTT1LCEgBCoSAXMLyZy8EQhuunG5gGjgwoGigwIGecgkEKTWRcGJSiBQarmFx23kzDPP9C41tUIgIA3cOqMYg3EmgYBM4WsP5rjZNGvWbIm6ImBtBQvBb/DgwXUWiGwH0ggEhO3oo4/240L6mAduTeVKICywGZIQrDLPzT5WMMSSI0QlEMSfQKA5d7gZBQVscJsyApEN02wEYocddqhLrjB+/Hi/d7gtYTXCvcnenUwCAZnDbQoCwVyOOOII7zYIsYfgQEZ4NyVCQAiUDgERiNJhr5GFgBAoIwTIxEQgLzebuImgvBuBIHgaf3yUKJQYxJRaU4L2339/7wNOkT8K/CH4m+OShFKczwJBe8Yk8xC+7LVEIPBzxz/ebpeDBGLrrbf2+8BNNkokwedYFFAk+R237lgO8NHHhYx4AKwTYVyYsGZws81z7fab/S9XAoHbFso3li/OK1YvhPMG6SSWgaBnJCqBsDo0EKr77rsv65sZx4UJZZ8Aa6xGxEFAcLBwYGXAVQr3KIT95xwgEKVMFyZ+zxpZK7VwsDhJhIAQKB0CIhClw14jCwEhUKYIZGZhggigxKK0crsNaeA2HDECgTsGiitKHi4XkAbS71pQbz4CQbYhbl0hDvh41xKBsOxVEDey7EDUUDRRFrHK8IV/PH76CDER3FITpI4CCvYES0MucFHCZSYMgeDWnGeSdYgbfFyZiGEpVwIBJswZkgkexDCw3u7du3vXJVzoLO1wVAKBSxG44tLHflB/A2sBpIy0zRCAOASCBAO4V+FmBSnA+gPOEADIEC5jxLSQKQt3KeIicEOzIGrc13AnhFQce+yxnlxDkiBLEiEgBEqHgAhE6bDXyEJACJQpAvjKE/SJ/zXWB264SS+JHz4EgXSYZJ4hRSiuNVYPwmInyDKDUgTpIJsPN+r2TPpiqTAhGBvlisw5dhuL/z0pOXH5IDNQLYilUw0WP2TdBDWjLKNQ8m8EokXAMBYIxKwGEA27le/Zs6dXhPHrx+0MobI6pMPSiUIeuB2H5CFYO7BooExTy6McBUUaywmZqlD2ESq9Q6Bw3zIhFgdlnVv9+fPnL7EUsEZRJ+VrsKjknXfe6eMiiPMxIV4BxR/rGO0hLWSyAlsEawWKPSSD94N4CIuhsAxllv0KdyTLsEU6Xd4d1oOQVQrXP8gcgdQ8CysfMRMmkGwIFJYLFaAsx9OpOdUSAiIQtbTbWqsQEAJCoIwRgKgtXLjQ12Dgtp0YBfzvcymLWHUgEVgMLFA6uDziBIhryPwdyqplx0JBJQUswckovijlfGHNKGeB5HAbj7UFUppNyCqVq/haNmzsGewBJAI8sAoFA5ZzYQpeZHNCINngGyxCR4wLPwf3kna4DSJY3DKL1lmBP9bB/ljQeDnvi+YmBGoFARGIWtlprVMICAEhUAEIQCIyg6grYNqaohAQAkKgphAQgaip7dZihYAQEALljYAIRHnvj2YnBISAEAABEQidAyFQJATwL8Z3WRIdAVwZLENLtt7EFOAiUWwhvSvZcAi6JuCUOeCWwb+Dvtu4YOCSYz78/o/vMsvUpSzF9YNbd3O3wV2DKssEmfJVCH9v6giQOcry+Rcbu/rGI4gczIhJIJZEIgSEgBAQAuWFgAhEee2HZlPFCNx8880+M4wkOgKkeNx5551zdiQYlurDhRKCmsn0QwAoqSjJAESQLf7g3JgXSiAWPB//cogEWaAgGXyh+BPgSpYbPiODDsQDn3hiAgisrU+oMoyvP77nUYQMQJAPSTQE2EcI26qrrlp/x19/dR/OftKTUEk0BJZxzm22b0u3XJnHr0RblVoLgfJEQASiPPdFs6pCBEQg4m9qsQkEmWEgDGRgImUkBKKQRCE+Mtl7Ys2AdJDFiQxGpJdt2rRpXZArveISiNGjR3uyIomGAAHfZIiyjF25ev/673+73qee4r74x38qSkvCI7Dyr7+4wYMGuZUarRu+k1oKASEQCwERiFiwqZMQiI6ACER0zKxHsQgEKShJI0mKS9ySqklQ+lkbVZzJkCMCUdzdFYEoPN4iEIXHWCMIAUNABEJnQQgUCQERiPhAF5pA4JLTr18/N2jQIB+rUM0COerVq5d3wYrjwiQLRLzTIQIRD7covUQgoqCltkIgGQIiEMnwU28hEBoBEYjQUC3VsJAEYtSoUb64mBW0ij/Lyuk5duxYXx1YBKJ4eyYCUXisRSAKj7FGEAKyQOgMCIEiIyACER/wQhAICEOHDh3czJkzq97qkIk8FX1nzZrlMxxFDaKWBSLeORaBiIdblF4iEFHQUlshkAwBWSCS4afeQiA0AiIQoaEquAXi/fffd23btvWVfGtVBgwY4A499FARiCIdABGIwgMtAlF4jDWCEJAFQmdACBQZARGI+ICnaYF48cUXXbt27Rw1HGpZDjzwQB/zUekWCNKdfvXVV27RokV+T7/55htfj4OsWdTi4HOyUvGFNGjQwKdS5Yu6HFhh+E5K3NVWW81nryqEVDKBAEcwpR4LuIGT1TQxbK32CTFEtPvhhx98mmP+Tc0TapnQFrxJT1wIEYEoBKp6phDIjoAsEDoZQqBICIhAxAc6LQLx9ttvu1133dUXKat1oVbE9OnTK45AoJi+/vrrvh7Hm2++6d555x0fy5FUUHL5QrlFQbYiftTZ2HzzzX1hv80228ytt956sYaqJAKB0g/Rou4I9Ua23HJLt8UWW/j0vWTwiiq4C3777bee4JHd7K9//auvJfL99997kkHxRf7N72jL2HFEBCIOauojBOIhIAIRDzf1EgKRERCBiAxZXYc0CMTChQvdpptumoqyGX8l5dMTJe2VV16pCALBrTYpdidNmuQeeuihktXkgGBQDO6Pf/yjJxlRpBIIBFabtdde23Xq1MkT7VLIW2+95UaOHOm+++47T+iiiAhEFLTUVggkQ0AEIhl+6i0EQiNQTgSCG1u7+eP2L5i6lBtYXA1++9vf+ttYvnDriHPzGBqcPA2TEghuVHfYYQf33nvvpTWlin8OyhkWmXJ3YWLvhg0b5iZPnlw2we7cxg8dOjSSglvOBALigGvSFVdckb9SdpFO/vXXX+/f1ygkQgSiSJujYYSAc04EQsdACBQJgXIgECgK1AG45pprPIHg58wKy+bKAWGwf3Pbetddd7lDDjmkSGgtOUxSAnHppZe6K6+8siRzL9dB2V9whVhFkWJmYcLt5bTTTivLon7U0jjooINCQ1euBIILhL59+3oXpSjKeuiFx2xI3MUxxxzjfve734V+gghEaKjUUAgkRkAEIjGEeoAQCIdAqQkEt80HHHCA+/zzz8NNOKMVCucnn3zi/aCLLUkIBH332GMPH0wr+R8C7Odzzz3n60FEkWIRiI8//tidffbZPhi3HAXLzR133BF6auVIILA89u/f36211lqh11HMhhdddFGkZAciEMXcHY1V6wiIQNT6CdD6i4ZAKQkE5GHfffd1ixcvTrRelEduBYstSQgE8x0zZkyxp1wR4z3zzDOuadOmkeZaDAJBQO2xxx7rg23LVQgwHj9+fOjplSOBuPjii92GG24Yeg3Fbnjrrbf6gPmwIgIRFim1EwLJERCBSI6hniAEQiFQSgLRpUuXSMpOrgXdeOONrmfPnqHWm2ajuASCrC8oSLVUZToK7uVIIMiQddxxxyUmu1FwiNO2YcOGbsqUKaG7lhOBwG3ppJNO8pcK5SwjRozwVrKwIgIRFim1EwLJERCBSI6hniAEQiFQSgLBLfO8efPyzpOAaWIigkHVwU64O+AvXWyJSyDuueced8IJJxR7uhUzXjkSiHvvvdehOJa7EBf04IMPhp5mOREI0tL27t079NxL1RDL4ezZs0MPLwIRGio1FAKJERCBSAyhHiAEwiFQSgLxwAMPuMMOO2wpYrDyyiu7Jk2a+LSNe+21l6M2AIW4Tj755Kw3f0OGDPF+6cWWuAQCJWngwIHFnm7FjFduBII6AJzTzMD+cgSUrEWklA0r5UIgKAhHbMHWW28dduolazd27Fg3a9as0OOLQISGSg2FQGIERCASQ6gHCIFwCJSSQDDD4cOHu8suu8wHpUIcIA1kJsqW5eTZZ591zZo1W2phTz31lGvZsmW4BafYKi6BIC3l5ZdfnuJMqutR5UYgKAxXCoIaZ1crlUDw/t93331xllz0PiIQRYdcAwqB0AiIQISGSg2FQDIESk0gmL2lbSUDT311HXAdyAyWxr1p0aJFvkJvsSUugYAI7bPPPmVTP6DYuOUbTwQiH0K5P69UAkE8EK59lSAiEJWwS5pjrSIgAlGrO691Fx2BciAQYRa9YMEC16JFi6WCWEmFShxFKQrKxSUQxHKQq//RRx8Ns/Saa1NuBILaJNQaodBhuUulEggK851zzjlul112KQjEEBTcIJF11103UW0JEYiCbJEeKgRSQUAEIhUY9RAhkB+BcicQ1Hg466yz3LRp05ZS4AgYJS//6quvnn+hBWgRl0AwlXfffdftuOOOjswzpZAGDRp4t69dd93Vbbfddj7nPl9U915hhRV8xW/+TeEs3Ev+/Oc/e6KGexmF1Aop5UYgWOtLL72UOMCXgmi///3vfVwPe0/GJBR+w5txUKQ587j2ffrpp5FhrlQCwUJXWWUVHxuUpHAcmBFEvnDhQp/ljC/iK7ByYq1EIIJrr72269ixo2vVqlVkjEUgIkOmDkKgaAiIQBQNag1U6wiUI4Hghp4sJ8OGDXPjxo3zSmymoAyQGefoo48u2RYmIRBM+rbbbnNnnnlmUeZPfMnBBx/si/Zhtdlmm21iKWooZN26dfP+6rmyYiVZEMojKTKZYxQpdB0IziB7BfGLKiuttJI79NBDPWHbbLPNQuEOaTv88MMjp/oldojkBGGlXIKomS9KPilcu3btGnb6vh0knAuGp59+2n3xxReeiIQR+v3xj3+MbPUYNWqUmzt3bpghfBsFUYeGSg2FQGIERCASQ6gHCIFwCJQDgUAR/dOf/uRee+01N2fOHJ9FhhvEXAoqSmaPHj0c9R9KKUkJBLUFuP3/6KOPCrIMcNppp518bn1qGHDjnZZQKZpb+bQFV7SXX37Z7bzzzpEeXWgCwWQoJAeWuMLkI09g37hxY0/YOnfuXHf7HWVR999/v+P9jCLEAk2aNCl0l3IiEEyaiwGK9WGlyeeWiKUGq9iMGTN823zts4FC4T2salFk6NChbv78+aG7iECEhkoNhUBiBEQgEkOoBwiBcAiUmkC88cYbPsNN2LzquGjgj471odSSlEAwf9JB7rfffqkuZfnll3co+ChGaT/bJsq8999//7yKdNSFoQQS7xI1nWcxCIStZfr06b4A4meffeatY5AJCANzRyHdcsstPWnYfvvtoy5/ifa4Mx144IGRMN5kk00i1asoNwIBAOBJ3Mlpp53mUzjzznOmcUWiCjiXC1hZmHtYa0OujcBV75Zbbom0T1dffXUk9zIRiEjwqrEQSISACEQi+NRZCIRHoJQEAiUUH+Qo+fXxb+7QoUMoN5DwKMRrmQaBQFlq166dt76QTSoKFpmzRtECT1y/ipGVCjeod955Jx54OXqxhhdffNFttdVWkZ5bTAJhE/vpp598vAIxIRAHqovHuQXPtVDISZs2bSKdifbt27vzzjsvNHblSCCCkwcD6nAQt0DcDucjTeF9u+uuuyI9Ele2KAH1IhCR4FVjIZAIARGIRPCpsxAIj0ApCQS1EKiJEEVQtAlALQdJg0DYOlBkyMrUpUsXf/saRRo1auTjKQgKtUDRKP3jtiX+hIDSNGXTTTd1jz32WEUQiDTXne1ZH374oTvllFNCWyCwgowcOdJttNFGoadW7gQi9EJiNoSQRCnq+MEHH/i6NcQUhRURiLBIqZ0QSI6ACERyDPUEIRAKgVISiK+++spnASLwMSgowfjrb7DBBu6tt95y3PSaEPQ4ePDgUGsrdKM0CYTNFfLwyiuvuBtuuMFNnTp1qZtObrgJyoVoHH/88W7zzTf3t99p3nyHxa1v377ummuuCds8VDsqPvfv37/mCQQ370cddZTPfhVWeF8I8I0itUwgIO1Y7HiXwsr111/v3n///bDNfTsRiEhwqbEQSISACEQi+NRZCIRHoJQEglninvDCCy94/2ZuA9dbbz23/vrr17kqLF682Ke+tExMKMoEiZLVptRSCAIRXBNZYiBZBFsjrJ0sO7gnFdPSkAvnQhAILFJHHnlkTRMI3NpGjBgRmQxYsHyU96KWCQTku1evXqHJN/vSvXv3KPCKQERGSx2EQDIERCCS4afeQiA0AqUmEGEmim85gZMmBIrie0/+/FJKoQlEKdcWZmyy5ZDONS2BIJFRBwJZCTEQaa07+ByINEG9uHFFEYg37ksEBUeRWiQQWDQpWHfqqadG+huC5fPNN98MTThsH2SBiHIi1VYIJENABCIZfuotBEIjUO4EgmBFbt1RrILCvCkwV0qpZQKB+wdB1KTfTUuaNGniJkyY4N22apFAUP/i1ltvXYIsh8GW2IeLL77YZ8WKKrVEILAgQLCwXrZu3ToSVKTu7dOnT6zkDSIQkaBWYyGQCAERiETwqbMQCI9AuRMI8q0TJ5Ep1DUodSrXWiYQ1CggVWm+egjhT6JzZFIi/3+tEQjqgPAecp7i4Nm8efPIyQhsX2qBQBim1Fzh0iGq+x9kmZSyceOMRCCi/BVQWyGQDAERiGT4qbcQCI1AsQgE/vynn366u+eee3w13ksvvdQdccQROV0u+E//9ddf9xWJ6ZspBDNGSVcZGpAIDWuVQFCfAGWMjDRpyW9+8xt/804F5logEJxv4nsohkgxtLhCQD2B02ussUasR1QzgQBjvnCBvOSSS2JZDwCVKtcQZiw9cUQEIg5q6iME4iEgAhEPN/USApERKBaBuP32290ZZ5yxxPzwQaaqazYhWPHOO+/MeiOLGwLZaXBtKqXUKoHAIhSlEm+YPbrwwgsdBbogJdVOIFDaSWFMHE8ci0MQT9L34koWV6qVQEBEqWZOxfqocSFBLKnzQUHGqFaL4DNEIOKeTvUTAtEREIGIjpl6CIFYCBSLQEAIMsnCiiuu6IMSsUiYYJlAKeJ2Npf069fP3yiWWmqNQGAJwsUorqtNrv3iZvfLL7/02baqmUA8/PDDPsaDzFpRCpHlwo2UxlRlj3szznOriUDgavT11197d6O999478QUDBQJ79uwZKdA6216JQJT6L7XGryUERCBqabe11pIiUCwCkc0CwcIpHIZSCmF4+eWX6yUOtCf2gcqxpc7AxFxqiUBQmwKXs6g58MMcbm54CQJGqolAkH73qaeecrNnz3Zvv/22++tf/xoGjlBtUJCT3oxXA4HAnQ5i26JFC7fvvvu6rbfeOnasQhB4yAiXFBCSpCICkRRB9RcC4REQgQiPlVoKgUQIFItAUCyOQldxXTYIYMTNha8GDRokWnNanWuBQEDsqM0AAUzj1jwTe4rgcTbMRaSSCQSZwqiUzhfuSZlFENM6d40bN3bDhg1LZHmwuVSaBQLCQLFFsnQRh2NfSVyMsu0L5x3SnMS6Y88VgUjr5Os5QiA/AiIQ+TFSCyGQCgLFIhBM9tprr/W3esHK0vUtgv+8KZpGtdjzzz/fkeaznKSaCQSF+8aNG+cuuOAC9/nnnxcEdnzTqXfA/ppUEoGADDNfLGekYMUdrxAkKwg+hIvYoLTif8qdQIAxlhwCoTfeeGP/N2D33XcvyHnkoewfhSqpR0JgfxoiApEGinqGEAiHgAhEOJzUSggkRqCYBILJ4s4Bkfjwww/9TaIJLknERKy11lr+q1mzZm6//fbzgZDlKtVIIHDdICsQVY3TrPGQbQ+pOA1JCUolEAhuwZ9//nl39913u08//TS2VS3KuV5llVX8u4AL35Zbbhmla71ty5VAQGBXXnllt+OOO3rXOarUF1IgKm+88YZ3pYOckd0qLRGBSAtJPUcI5EdABCI/RmohBFJBoNgEIpVJl8lDqolAQByIbzj88MN9+txCC244jJfpIlLuBGLRokXunHPOcXwvlqy99truqquucj/++KNXqNOUciQQnEWCw9u3b5/mUnM+i/GoKfPkk096MpgmeWBQEYiibKMGEQIeAREIHQQhUCQERCDiA10tBIIYBG55n3322aLcpuOvjtvPTjvttBT45UwgmBsZfrgdL5ZgmZs8ebJ3+2vYsGHqw5YbgVh++eXdoEGDUnMfCgPYmDFj3KxZs/y+puW2FBxXBCLMLqiNEEgHARGIdHDUU4RAXgREIPJClLNBpRMICMPZZ5/tffezFeuLj0z9PTlzVATOJuVKIEjpiXWmmOQBfAjmJbNQoaScCARB6JyNQhClXPhR54G4rEImZhCBKNTp1XOFwNIIiEDoVAiBIiEgAhEf6EokEASJUotg4MCB3lWp2ArxMccc40aOHJnzprdcCcTw4cPd6NGj4x+WGD1x76ICciEV6nIiEGRWOvfcc2MgFb8L8T6cx0KKCEQh0dWzhcCSCIhA6EQIgSIhIAIRH+hKIhDMFSX4wQcfdJ999ln8RSfouckmm7gXX3zRB8nnknIlEBRBzAz4TgBF6K6MSYG9Qkk5EQgqalM5upiyYMECd+ONNxbEdcnWIQJRzB3VWLWOgAhErZ8Arb9oCIhAxIe63AkE7hkUMiPtJ2lG49bgiI/Q/3riW05dhC222KLex5UrgVi4cKHPgFRsIZiYoO1CSTkRCCwuxD8U0p0oE0cscmQcK+SYIhCFOr16rhBYGgERCJ0KIVAkBEQg4gNdbgSC9KKkxyVAmWrdc+fOdWSYKbVQ72HatGlu//33zzuVciUQkC9uqh955JFERAwlmWfZ93yAUEBx1KhRbr311svXNNbn5UQgWADZuc4777y6woJRFgUZoNo3X5x70rGuvvrqeR/B+3LHHXekUsE622AiEHm3QA2EQGoIiECkBqUeJATqR0AEIv4JKTWBgDB8//337r333nMjRoxw9913ny+6VU6CAkwxuv79+4eaVrkSCJs8rkxTpkxxYF+fkE2IuibUL8B1i+JnFEJDQaa+wUcffeSmT5/uCUm+Pdt+++3dTTfdFEupzgd6uREIyBX4UI9hjTXWyFoJmrgdasiQ1pY6HHPmzPHVv7/66iuP92qrreZdkgh8J36EFLj53MB69erlfvjhh3xwxfpcBCIWbOokBGIhIAIRCzZ1EgLRERCBiI6Z9SgVgcAtiSDomTNn+uxJpXRNyodex44dfdxFWCl3AsE6uOkeP368JxLffPONv7km3So1GlD2sbSgsGJlyKxzkYkDynCHDh3ykogzzjjDZ4FKW8qNQNj6ONOQLApKQiTAafHixb644V/+8hdvkYGkhRHekSFDhtRbjA5CeOqpp3rSl7aIQKSNqJ4nBHIjIAKh0yEEioSACER8oItFIObPn+9v8F944QX39ddf51U2468o3Z4tW7b0t+xhFT1GrwQCEUTJyFs+olAfsqRqJTNWfYIb2PXXX5+1dkaSXStXApGJcRJ8eRZWDVzQ6hPiXC6//PLULT0iEElOqPoKgWgIiEBEw0uthUBsBEQgYkPnCkkg3n33XTdgwAAfBE3WpHK2MmQiSOXk5s2b+ziMMD7owf6VRiDin57/9USJ79KlS9493mijjdzdd9+dqoJbCQQiDYwhYLfcckveRw0ePNiRmSkpYQkOJAKRF3Y1EAKpISACkRqUepAQqB8BEYj4J6QQBAJ/7uuuu84HHRe7RkN8JP7TE1eefv36OdJx2lfUZ9YigQCj1q1bh9rvgw8+ONVUp7VCIDibWHryCe8ctSiIr0hLRCDSQlLPEQL5ERCByI+RWgiBVBAQgYgPY5oE4s9//rPr27evL2pVacQBBEnP+sADD/j4AL6aNGkSC9haJRBt2rRxP/30U17MVlppJTdmzBifYSgNqRUCAVYEwIeRGTNmuLFjxzqsFmmICEQaKOoZQiAcAiIQ4XBSKyGQGAERiPgQpkUgKK7WqlUrn36yEmW33XbzdSYIciWoeOutt469jFokEGQL6tSpU14XJgP1oIMOcmQNSkNqhUAQh8PfurBy+umnp5YCWQQiLOpqJwSSIyACkRxDPUEIhEJABCIUTFkb5SMQzz//vNtzzz3rHeDJJ5/05KFSZdNNN3XEa3BbCwEijWYSqUUCQUYn6hCElUaNGvkb8jSkVggEaV1vvfXW0JDxd/HNN98M3b6+hiIQqcCohwiBUAiIQISCSY2EQHIERCDiY5iPQLzyyitul112yTkAloc99tgj/gTKoOfEiRNd586dU5tJrREIguMJoEaRDyvUOYiSGre+59YCgcCljorepMsNK+PGjfMJDNIQEYg0UNQzhEA4BEQgwuGkVkIgMQIiEPEhTEogqBvwxhtvxJ9AiXuussoq7rvvvks1K1CtEQjOEEG7UbJsYeV56KGHUtn9WiAQ4EUK3CiZlajxQSKDNEQEIg0U9QwhEA4BEYhwOKmVEEiMgAhEfAiTEAhqOuy1116RFMf4My1Mz3322cc9/fTTqT68lggEyvuxxx4bKng6CDIB1ASspyHVTiB++eUXd8kllzhS4EaRUaNGublz50bpIZ9/VwAAIABJREFUkrOtCEQqMOohQiAUAiIQoWBSIyGQHAERiPgYJiEQkydPTtX1J/4q4veEAM2bNy/+A7L0LDaBeO+99/xt/qeffuqreuMrv9Zaa/lA8L333juy4hkWDNbZp08fXxgwqqy//vpu9OjRUbtlbV8MAoGViqxcG264oS8qSIrUzz//3FeVJvNUgwYNUllL5kMgD+edd57baqutIj+fonPE9qQhIhBpoKhnCIFwCIhAhMNJrYRAYgREIOJDmIRAkLUIBbWSheq+ZF2KUmk633qLSSBmz57trr322pyVvXF5adasmTv77LPdOuusk2/qoT7HVQnXmCFDhsSuNVBJWZiovwDGxG1kk9dff9098sgjvgL5csstFwrDMI0aNmzo922DDTYI03ypNt27d0/NOigCEWsL1EkIxEJABCIWbOokBKIjIAIRHTPrkYRAENi5+eabu08++ST+BMqgJ9mACAJOS4pFIMCfeZN6Np9AHqiqnUsJztffPv/yyy99NeRnn302bJel2pHtijoQWEnSkEJaIKhnMnDgQIcyn084R0888YS3ACURLBrEFp111lmxn0VyA/ZpxRVXTDKVur4iEKnAqIcIgVAIiECEgkmNhEByBEQg4mOYhEAwKkrT0UcfHX8CZdCzZcuWqWWrYTnFIhCPP/64GzBgQGgEt9tuO69UxhFcdsiaBAlJWiSQrF6416QlhSQQWHCipKe99NJL3aJFi2ItDXclLGEES1NsL4lcfPHFjsKOaYkIRFpI6jlCID8CIhD5MVILIZAKAiIQ8WFMSiAYuXXr1m7mzJnxJ1HiniiJjz32mGvbtm0qMykWgbjiiivcrFmzQs8Z95rp06dHdrOhFshFF12UmDgwUdyBqFROLEFaUkgCQZauG264IfRUcesbNmxYZIypP4LSv+2224YeK1fDd955xxPLtKwPjCMCkXhb9AAhEBoBEYjQUKmhEEiGgAhEfPzSIBB///vfHbf4uE0UUnAN4YYW5ZMsPgjKOgGuSW/FeSZByGlIsQjEOeec4/C/jyJU3OaGO4y89NJLvm2U+g75nnviiSe6rl275msW6fNCEoiNN97YXXjhhaHnQ3xIjx49QseGEIBOe2qprLDCCqHHqa/hmWee6XBvS1NEINJEU88SAvUjIAKhEyIEioSACER8oNMgEIyO33a/fv1c//79Ha4YcQVrAO4bBP5SAZsgbTL2rLHGGv4rm2sHt7dkIqJK74gRI2IHjlJMbsKECZFy7WdbZ7EIBIG9UfP8g+8999xTrwUAVyWyOn300UexscyGC+SF80EMRJpSSALBLf7gwYMjTRdSN2jQoJyB+ZBdSPdpp53mdt9998TuSjY53jusGJCSKPUiwixOBCIMSmojBNJBQAQiHRz1FCGQFwERiLwQ5WyQFoGwAebPn+9dOO6//35/c52ruBiuLCiSuGxsv/32vto1aUcJym7cuHFkFxDGZ6zx48e7Y445JhaJwcXn0UcfdW3atIkPaBFjIKZOnRrJvcYWhfXmhBNO8ORs9dVX9wrnggULHHv3zDPPOAhZ2rLZZpuFDkaOOnYhCQRn6s4774w6JTdnzhwfO8EZ5wvCgAWNcw7ukOM0lXzmOXToUEfl+EKICEQhUNUzhUB2BEQgdDKEQJEQEIGID3TaBCJ4G/rWW2+5jz/+2P3www8+oJOUqVgRUGC33HJLb1kohPTs2dPddNNNsR4NiWDOcVNnMmixLBDff/+969SpU2x3FUhccL9iARaiEwXQCJpec801Q7SO3qSQBAKMbr/99uiT+i+h5f2CkOEKxVchBHelcePGedKSJikJzlUEohA7p2cKAREInQEhUFIERCDiw18oAhF/Rsl7olivvfbavqhaHOGWmJv4uMXBikUgWFu3bt3c+++/H2eZBe+DMot1iTiKtPz7s026kAQC1zxiCnbdddeC4xVnAMg5lg5c+AopIhCFRFfPFgJLIiALhE6EECgSAiIQ8YGuRgKBOwe33gsXLowNzJVXXun9yeNIMQlEXDemOOuK0gfC0KFDB698F1oKSSCY+7fffutv+IMWm0KvKczzOWdXX3116jEl2cYWgQizI2ojBNJBQAQiHRz1FCGQFwERiLwQ5WxQjQSCxZLi9PLLL48NDLfnpEht3rx55GcUk0AwuTjZmCIvKkIH3L9uu+02t+qqq0boFb9poQkEhPTkk0/2cQvlIMynd+/entgkLVoXdj0iEGGRUjshkBwBEYjkGOoJQiAUAiIQoWDK2qhaCQQ389yAJxGCuonjiOpXXmwCgSJJetS//OUvSZabqC8Y4fpF9WSsP8SSFEsKTSBYB3EG1MIgwL9U8u677zr+1plrXtRzmWTeIhBJ0FNfIRANARGIaHiptRCIjYAIRGzoXLUSCDIKkTY0VxaosIhRWRhrRhQpNoFgbgSp9+3b1wdwF0vILsSt/AEHHOAzaBF3Ukyl1tZZDALBWKRJhZR27NixKBCTuWnGjBmOQn7E9RDvUMhYkvoWJQJRlC3XIELAIyACoYMgBIqEgAhEfKCrlUDMmzfPNW3aND4w/+2JUkyQ8mqrrRb6WaUgEEyOm2kqgpPK9pNPPgk933wNIQWQha222srfwFuq3U022SS1Ggb55lDf58UiEMyBoGoyiVG/oV27dqm4af3tb39zWBeI2WHfFi9e7L9Ir0vmsmJac3LhLAKR5ISqrxCIhoAIRDS81FoIxEZABCI2dFVrgRg5cqR360lDcF256qqrQj+qVAQiOMG3337b13X48MMP3aJFixxKKjfYfJlQJI3K3qussoq/2ebnhg0b+i8I07rrruutClTp5nu5SjEJhGGAZYsK6MR7kJ4VrMCPQofB7F1YEWjL93/+858e/2+++cbHL5DeFcsRpIQ9oH+5ighEue6M5lWNCIhAVOOuak1liYAIRPxtqVYLBOQBEpGGULOCG+KwUg4EIuxcq6FdKQhENeAWZQ0iEFHQUlshkAwBEYhk+Km3EAiNgAhEaKiWaliNBOLf//63L1qWVlAxmW64wee2PoyIQIRBKb02IhDpYZnrSSIQhcdYIwgBQ0AEQmdBCBQJARGI+EBXI4GAOKy11lqxKzRnQ3PUqFHu2GOPDQW0CEQomFJrJAKRGpQ5HyQCUXiMNYIQEIHQGRACRUZABCI+4NVIIK699lrXp0+f+KBk6cnzBgwYEOqZIhChYEqtkQhEalCKQBQeSo0gBPIiIAtEXojUQAikg4AIRHwcq41AEJS6/vrr+8DUNKVz585u4sSJoR4pAhEKptQaiUCkBqUIROGh1AhCIC8CIhB5IVIDIZAOAiIQ8XGsNgJx+umnuzvuuCM+IDl6durUyU2aNCnUc0UgQsGUWiMRiNSgFIEoPJQaQQjkRUAEIi9EaiAE0kFABCI+jtVEIFDwjzjiiMTF47KhecEFF7hrrrkmFNAiEKFgSq2RCERqUIpAFB5KjSAE8iIgApEXIjUQAukgIAIRH8dqIRCzZs1ybdq0Sd11yZC95557XNeuXUMBLQIRCqbUGolApAalCEThodQIQiAvAiIQeSFSAyGQDgIiEPFxzEcgpk2b5isQr7POOr4qbjnKnDlz3IEHHuiLdRVCll12WV/4K2w1ahGIQuxC7meKQBQeb2VhKjzGGkEIGAIiEDoLQqBICIhAxAc6H4GgCnP//v19DYTevXu7yy67zP32t7+NP2DKPW+66SZ37rnnFsRtyaa63nrruc8//zz0zEUgQkOVSkMRiFRgrPchIhCFx1gjCAERCJ0BIVBkBEQg4gMelkDYCKuuuqobMmSIO+GEE+IPmkLPf/3rX65Zs2Zu/vz57pdffknhibkf0apVK/fEE0+EHkMEIjRUqTQUgUgFRhGIwsOoEYRAKARkgQgFkxoJgeQIiEDExzAqgWCkZZZZxvXt29ddffXV8QdO0HPs2LGuR48eDsWx0MJaH3nkEe8iFVZEIMIilU47EYh0cKzvKbJAFB5jjSAEDAERCJ0FIVAkBO69915feVgSHYFGjRq5Jk2a5OxoLkyZDVCsBw8e7Nq2bRt90Jg9vv76a3fVVVc54jJ+/fXXmE+J1m2TTTZx06dPj9Tps88+cxtssIGPHYkio0eP9v0k0RAQgYiGV5zWIhBxUFMfIRAPARGIeLiplxAQAmWEwMKFC92XX36ZdUYrrLCCW3PNNYs2WxTFn3/+uWjjMdBKK63kGjZsGHlMiNlyyy0XqZ8IRCS46hqLQMTDLUovEYgoaKmtEEiGgAhEMvzUWwgIASFQUwg89thjjkrakmgIEANDoT/ic+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KN76KGH3Jdffunat2/vNt9884hPUHMhIASEgBAQAkJACMRHQAQiPnbqKQSKisBPP/3kjj32WE8eIBEmm222mZszZ45bb731ijofDSYEhIAQEAJCQAjUJgIiELW571p1BSJw9NFHu7Fjx7pVV13VXXzxxW7bbbd1L730khs0aJB79NFHXbNmzSpwVZqyEBACQkAICAEhUGkIiEBU2o5pvjWJwIIFC9zOO+/s1z5jxgzXsmXLOhw+/PBD9/vf/9699tpr7qmnnnItWrRw++yzj/986NCh7ocffnBnn322W3755d0XX3zh7r77bk8+DjvsMPfvf//bzZo1y1swvvnmG/e73/3OtW7d2j/jX//6l7v55puz4n3ccce5RYsWuYcfftgTF5vPL7/84m6//XY/Vrdu3ZaY48SJE/34DRs2dB06dHC77bZbTe5lNS+a/ecs/eMf/8i6zGWXXdbtt99+/nxICocA1sqZM2e6lVZayTVv3rxuoOeff96/57vssotr1KiR//3PP//s/6asvPLKS7Qt3Oz0ZCEgBKoBARGIathFraHqETjrrLPcrbfe6vbaay83b968rOvFCkFMxMYbb+w+/vhj34Z/f/rpp27x4sVujTXWcCj+o0ePdsOGDXMnn3yyO//8893111/v1l13XdegQQMHGUGmTJnidtppJ9e4ceOsY0E6nnvuOdenTx932mmnuTvuuMO3wzJy9dVXu0033bTuWe+9957bcccd3XLLLee22GIL98knn7i///3v7oEHHnB/+MMfqn7vammBKKdrrrlmvUtm3w8++OBagqXoa/3666/d2muv7TbZZBP30Ucf1Y3P3w9IxMiRI93xxx/vf/+Xv/zFk3rk119/LfpcNaAQEAKViYAIRGXum2ZdYwhwwz979myv9KP8ZxNuEjfYYAN/w4gCsdpqqy1BIPgcSwWKPIQCa8PgwYN9m0MOOcQ/cvLkya5z585esce6cOedd3pLRM+ePR23x9dee62/1cSdCutGkEC8+eabbtddd/XtjUAwJrEZf/7zn92LL77orQ6022GHHZYgGcXYTiwmzCdTWM/qq69ejClU/RhGICCjPXr0WGK9I0aMcF999ZUbNWqUj+WRFA4BEYjCYasnCwEh8B8ERCB0EoRABSCAG8LTTz+9xG1/tmlzu4trEjePc+fOdXvssYf7/PPP3VtvveX69evnxo0b5/r27ev69+9f151bR1yZ+E5wNsQDRR+FH/nb3/7mVlllFU88/u///s9bMhDIhBGIIUOGuLXWWstbMbjRhDRgzVi4cKHbcMMNffvvv/++znVlxRVX9Lee3377bVHQD96yZg7Ytm1bN23atKLMo9oHMQKBFQIlNihNmjRxr7zyyhIEApcniOp9993nrVJ77723t4r99re/retKnM+DDz7oXW5OP/10T2QR+nKTzg37Mccc47beeuu6PhAVzvif/vQnb/269NJL/RlGrrvuOk9kzjvvPH9OIZVYzngHrrrqKu/yhxVtu+2284TdhPijl19+2bfh/JazJCEQY8aM8e/+ZZddtoRlgp/5u3LSSSf5S4Irr7zSQ3DCCSc4EjmYvPvuu97KyWUF+8XfDfadveKiAhe2TOHvExcSWEjl2ljOJ0tzEwL/Q0AEQqdBCFQAAq1atXJPPvmkJwdYCXIJSlDv3r19YHU22Xfffb0lY5lllvEfE1vRqVMnTzLsdh4SEYVAEOuAwvHqq696/3fIjlkgIBFB5SI4p2ISCNa5/fbbe2WG2+/f/OY37p133nHPPPOMa9OmjZs+fXoFnILyn2JUAoHSj5IfdJ2BwOKCZ1Yh4nnYJ+Scc85xN910k//3JZdc4pV5hDPHuUawcKD4Ewew/vrr+7MNecCVj2eaGx9xOGQ0I25o//33d6eeeqp3xcMV8KCDDvJxRJB2BGKOZY73C8KCIl3OkoRAnHnmme62225zRx11lINMIFOnTvVxS+3atXOPPPKIT96w++67+894l7hYAFssjbhDghPy/vvv+/f/8ssvd1dccYX74x//6K2emQJ56N69u2PsW265pZyh1dyEgBD4LwIiEDoKQqACEOA29aKLLvK3/5999pl3I8om/CfNf9aQggsvvNDHRHDbSswCihG3ryhbKE3c5EIUuFVF6cI/GhKxzTbbRCIQxDUQ50AsBfEQKIBGIFDacJFCUNiDwbPcMuNyVQwhbqRp06Y+gxVKLkqPKS3ZCASYYJXgVhwlF6XThNtXYkT++c9/LjV1lCrwyycoeBMmTPCkJhjkChEjGJ7xVlhhBW8xwuULrA444AC/hqAwF5Q8lHDWdvjhhy9RF4R9R6nj9zx70qRJXsFDWSvELXoUAsF55lx37NjRDR8+3JO7a665xp9RLANYryC6WBBYg8XzEIiP8HvOGuQCzLnFhohg/WBv3n77bbfRRht5hRdCgEXhjTfe8BY1lFrmyjtx5JFHeqsZSjB9rb0RCCwSWD/oh1Q7gYCI4TLJu8nfGoR3hEBrEjCceOKJ/t048MAD/d8krDUQDP7W3H///e6II47wlgYuOniPsDyJQOT7i6DPhUDlISACUXl7phnXIAJ//etfvdKDIkWcAZmOUD5ff/11r3RxG0vQJMo8yibKEd+DQdQoaChmZMjhhhflyj7H6oDC+thjj/lbxigWCLaDrC4EZ6LQcttrBALlC8UW4TbXskPRDkXZbjELvaUo4tyoYvUAGxTTXASC+A6Ue7tFZW6s54UXXvBuWtxa5woCRolCmcon8+fP9/uIsLdghkvOlltu6YPMUWbB5oMPPqh7FPuHS4hlxiKIHaJoCjUNaQOJow0EEbxRAiEfKOkmKN+QqlxENN/8c30elkCwF5BJ1oyrnaUghgSg6CMo9RbHA9lh7bg34fbG3qyzzjpu4MCB3iUPYg1ukGUIEucRlz0ECwSECTw4+4yL5YJ3hrMJ/rjiDRgwwLcPEggsU+wD8+LsfPfdd1VPILhEgDRDlLgYIJEClhzOGXFE4E4cFpZHzhBEgvcBF6UuXbp4QkfWtwsuuMATND43AsE+QdLYC/5WQUC4uJAFIu4bp35CoHQIiECUDnuNLAQiIYAfOO43KOWZgjLOf9YoU/gY4+6EZGZhwhcc32VupFGSuf3FBx0ygqLAv1FCSRkbNgYC1wWUN5Qxi5cIZmFCccU9BGVxzz339M/nxhwyw7yLISiHWGTIPIOig2QjEFhiunbt6vHAL5810Q8CAqmCRHDLijsLGKF4Irhq4EePssQ+5BMUWQgfeOH6RcYr/MS5rYVEoLByO3/KKad4hdhIC6QPrBFiS7ilZz/BF0JhxIbbd5RAc/9BacN1hFSdrA+l2W6T8801yudhCQT4MRfOBFYB8DYcUSwRAv3BH4UfXO655x4ffI+VDXLMvkCgsdZg6WJsMCCOIpugvEIw6EsVdyu8aITbYiSMQEBqwI9YHwLAGRfiXe0WCLAjpgl3MS4T+DfV7jlbuHIhxD2wH5BTSCwuguDC3xvIKm6UuEvSFzJhBIJ95u8TbbmsgBjSF4uGXJiivGlqKwRKj4AIROn3QDMQAqERQHlEEcStBeWL/7DJkMR/zCizKJ78Z43ChfCfMje2KEDcNmPBwD+cG3gIBH7i1o8bVpQlbme5cbRAa9rgtoA7D0o1gdIIt7OkliXbDj7kCLeX3OCjHPOZCYQG32bmgvsQyi/+0FbbIjQAMRsSKP3444/Xpa/lMZkEwtxfmCNkDXKFYAVAgUL4jPz6lqkKJQjB+sJNalgCQR+7BYck3HXXXT5olVtzFC4ULxsbaw2khKBfI37chEPcIBTEmUDKEOaF6whY409uBAICgg87AoGAKHGjj697mhKWQOA2hPLIGeYWG+wQi1Xh3xBl1okrDbE/uGpBAlgra4dYELCLwsr54nxyQw55zRfXAsZgBGkGP84vLjrcjBuB4KYdSxDxR5x12kJUaoFAgCsElL8Z1IXh/HCu2AeEc/7EE094ksffFv4GnHvuue7GG2/07pG8L7zjkLt77703qwsTf7PYb/4OcW5EINJ8E/UsIVB4BEQgCo+xRhACQqCECOAPj+LJd5RS8/3PJBCQH27qyRaFpcHcq4KZpHCHQeFNg0CgHEO0GJd/o6hihcBVhAw2CEospA/B5Qnlls/spp10u0ZiaNOrVy+vxBk5MAIB4TTXIGIMcC9B8YZUpSlhCQSWNPzkzaoG2UR5h0ARS0OsB64wKO6s0dIXm+JP2xtuuMErrhBRXLbsBtwsYVhhsGZADJkXZIVYBiMZ7DVudbTBJQqiCPkwAgEuEGn2HzFrXiURCMiXBYKzhkMPPdRbvHD9wnKAYI3CpQ0JBrNjQcC9DIG0YbXhvCLgyJmFQNDHiB3feUd4h3D3g5hhXTALBPVsCILHZZIxIW/sMZiKQKT5JupZQqDwCIhAFB5jjSAEhEAJEbAMMkG3KqaTSSBQIlEq8b0Pxmtg9bGsOyjzBJmmQSBQaFG4GA/LDqlIg7Enptzh7oTVCYuQBbZarABuNqbk0R4ljHXh1oRLlREIXH1w/0EseDlYADCt7YlCILCsoJCibAYFTAgyD8apWPYlXN+22mor39zWZJYcbrq58cZKw215ZlE0yBWKs6VEJuMSGFjxQ4gEgf4QMoKuGZ8YAMsiVokEIsq+sl7OpAlWHUgtYhmr+Df7RrwUlkgIBN9xTYR0QwpJMIBrHu8SZB2iYQQicz70gwwrBiLKTqmtECgPBEQgymMfNAshIAQKhAA37bhb4LON+45JthgIaxt0I8JFg9z3kAhuqVGQwhAIfOaJ/yC1ba60n1Y9HIUMCwl9iFOx2hy4exmRIKAYwYqC0sZNOze5WBfIQoQijsWC5xBbwg2vEYhgBXPmYq5w3N6nKYzN/HF9wSUrKFgZmCtrZJ4IyiWuRJAgFFgUd+JULB4BIgcxgBhhgcGdDiJAf1zvwIeUoriAcbsNSQI71o8lhnXSFkWYvWde9Lf50R88eRaWIFz4UH4hYLi9WYFF5gqBwxoBCUk7+DzNPeBZEAGSK6DghxXOChYKE1zCiFNBcNszN0X2AEIHBliL2DfIxsSJE/3vcX2CjONaiRUCgoalAesSZBihL0HYEAhiUNgvzgd7ZIkWws5b7YSAECgNAiIQpcFdowoBIVAEBMzPmqHwm7f6F/yMsouyaOlkrfAdChC/x+WHz1B6cZnh1p/b6GC17vpiIPDRR9nKlfueOQTjLviZOWApgQxw481cIAsE/+KSE7SikC4TpY0be3zOcX1CwcX/HzcclONgDQXcTlg/rijEu3C7joInEQLZEMCtiLgPBCJiBSSFlhAQAkIABEQgdA6EgBCoWgTItAMZaNGiRc414mvPjSm34QjZp/Cphzig4JMSlNtUcwHi99xi4z7EbTuC4s6NKgGnfIZwAwzBICCaLEu5xAqbBa0E3CBTzRfXJogBN/Lk5icw2mpncGNOOk0yROFaRWwEN8jEP5jlwggEAcJYYIixgJSQu99cgap287WwRAiQ0Y0zjPWG8xMk34kerM5CQAhUBQIiEFWxjVqEEBAC2RCAQOBnX1+6WHzi8ac3AlFsJC1YFZcbiEqaki2IOs3n61nViwDuSZBX3JLKvfJ29e6CViYEyhcBEYjy3RvNTAgIgYQIlDuBICCVYFP88EmdSQ2INEUEIk009SwhIASEgBAwBEQgdBaEQAERwN88mCWngENV3aMJLLZaDHEXR/YXgo3NrSjbcwimphAcN67FFupHkKIUKwTVxdOWM844wwdx40pFXv44QpxFlGDcOGNUYx/c33ApI/YkiuC+Nn78eO9WR+wN30mjSjwNMTn2HRc2XNVoTzvLOmXZlPidtYGoWkwOz7Bn0sdck+w5meNZ3zTGszHAw8ZOYzzDhLgmEhzwzkuEgBAoLAIiEIXFV0+vcQRQTK0IWY1DEXn5+F9bpedgZxQOlGIUEFOcUIKCypC1t9/Z96CylatPkr7lPh7zIx4E3MIKefuptyCJhgDnlPc/aqwJyjD9iFWhZgWxLaSX5TnUIKHSNtW7ybJF7A0xMVYBnhkSgI8CTQYqAvGJe6FgI2lW99hjDx88j6WLVLlWh4RzARmhcB5Zq8waRopVYnNw8SOOh0J6FC/EYmZKOnUkiNGxzywDGOSYLEuWepc4HZ7N+nj3GI/fEchPG9LoWh+ewZxtDYwRzEJGdiiqYEOKLZ0v2OBqBRZpW/Ki7bxaC4HaQEAEojb2WassEQIiEPGBz0UguA2nIjTKE8oUyg7KFcpIUCHiptUUIhQwFLJnn33WFymjmFamghJUiILzS3/SAAAgAElEQVQKmLW1vvYsU+5QiFDIuSW2OdicTOGbP3++rw7+8ccfeyUHJS+oEKGAmUKE8oSyRnA3gdpkXyJNK5mYuM3mRhjlizFRAk0BQ2kyBezll1/2aU/JpEPmJuI7yLyE4omi9rvf/S70xohAhIZqiYZJCQRnmv0l+5Fl5+IcEdQPCeBzzuC6667r06OiVEMEUO5Jk0pBN1z4yB7G2TcSgFLOmeAdwn0OUs0X59eyLTEe59TIB+fZziDPJMUrZ5bxUNhtPObCeWVuRgI482RzokYIZxVcEBuP7GhWBJB3jbPPO7btttv6jGHB8SAejEdmMuIzeB9oy9mnLz+T2lgEIt6ZVS8hEAUBEYgoaKmtEIiIgAhERMACzesjECgRKNxBBdvIAq4WKDYQCFPyUaJQSHAnIy6gPoXelHtT9q2t9bVnmUIfvFHNJCxGAjIVeorHmRKPwocyFrwxRkmkBgKuTQsWLPApZVGmUNBw04BA1EdYyCRFJW0UQZQ3IxAodSiGIhDxz2XYnkkJBESPc4JyzjlG2bcq2JwzFGtu5iEYnHmKtnHuIROcfcgAJBWijWLN+8Leo8hjCaCdkVhzf+Ls23g8l3cAiwPjUZWbz208lHiE53Aeea6Nh9UEi4SNx8+0M5JublM8j+fwfBsPqwLrtfFYN++Y1d6w9TEez4MosR7eH9pAhkQgwp5StRMC8REQgYiPnXoKgbwIiEDkhShnAxEIEYj4p6f0PZMSCGqOoCxjaYIoEMOA1QAlHRIJCYQ4YHlAIedziACfIZBsSCZKOvFEEFVu+7FgoXjTFtJBGytcyO09z6ItJCQ4HuOyJpR0G49xeJ5ZIiASkB6ey5yxeqH8m7UCsmDucyj62dZH28z1MQ5rYNxc62Od4MF6RCBKf/41g+pHQASi+vdYKywhAiIQ8cEXgRCBiH96St8zKYHAzQiFGAUdZRvlHkWdf6Ogo4ijVKMwo+yjvPO59WH8YF/aoIBbHwiH9TUiYH34jqJuxILxMvvaeJl9mB99eTZ9bK6MRx/mgUAsbBzrw3ezptj6+G59eV4QE8YxbBgPqwTjiUCU/vxrBtWPgAhE9e+xVlhCBEQg4oMvAiECEf/0lL5nEgLxwQcf+ABhlGJu9Lm5J74GqwOuSbgEYWHAooBCjVUARRtl2qwBKOoo1Nzo426Hmw+39MQhQEawKBgZoQ+/4xm0QQkn/oLxGBcXKKwSuBmh+JvVA5Qt7gIlPzge8UjMne/mLkVbsyRkjmfrw52J8Wx9wfFsjVZBHgsJczEXL1yuWJcIROnPv2ZQ/QiIQFT/HmuFJURABCI++CIQIhDxT0/pe8YlEBAC/m4QA4Aij3KM0k88C1mV+AwFmd9bpXUUfbNOoGSb6xHxD8TNWKAxcRBYNlD0UeyxUFgsA0q5jWfxFsQ/WMA2JIQ5QSRwTWI8yzpGjA1uUTYeQdfEcBAHYeNBYLAYWCwDgdiQCQgD47E+xiMjE0HfxPyQYcpcoWwsrBCMBzEi/gGyYeMR4wNWIhClP/+aQfUjIAJR/XusFZYQARGI+OCLQIhAxD89pe+ZlECg+HObzq06xMGygVk6Vv62oKRjkbDsRoyZmX2MjEiWjpUsXDvssINX9LFwZEv/itLPZ5YNzDJ7WfpXyzTGWJb+NZh9LJgNzJ4BccmV/pXPIApkiSI1rc3V0r8GkyMEs52xZuZEmmzDhMQD4CYCUfrzrxlUPwIiENW/x1phCREQgYgPvgiECET801P6nkkJBNYF3HNQ9rn5JxsXqVSDNRnIcsRtPK5FwXSsuB9xq48rFBYAS8dqt/tYE3h+ZvpXxuNWHyXc0r9mpmO19K/BdKzBdLPMydKxWvpXrAmswQiLBWpjjbB0rJb+lb5kISPjFIHkWEtYixXWg0RAmoLpX4O1J3DvEoEo/fnXDKofARGI6t9jrbCECIhAxAdfBEIEIv7pKX3PpASCW3niClDOcRnipj4zHWswPSpKOWPy3dKxQhTM/QnF3tKjWvpX4gvMhQmXIkv/iksUxMXSsUJCLPYiM/2rjcdzgulmsZowPuuw9K/Z0rFmppu1uhGsm/UyL0s3a+lfmb+NF0z/iqsWxEIEovTnXzOofgREIKp/j7XCEiIgAhEffBGI2iUQBN9y042LDLfPpkDGP03F7xmXQKBkYznA5Qfh1j6YHpWfM9OjWjpWs0LUl/41Mx0rcQiZ6V+D4/E3DCsBJIA9YQwrnpiZPQnrAJ/xTGI5zHJAfAS/Y2wUfL7zBVFhLIiSpX9lnGC6WcaALFhWJ3C1dLPB9LZWE4LYCBGI4p93jVh7CIhA1N6ea8VFRKBaCcT06dPdQw895N58802vXPCfPC4K3Dbynze+2XzH5YL/0ONIJRAIlKKXXnrJu3twY4vLBi4lKHDcvqIkmfsGriH8jLKGgoTSh9LD77hFRUHipheliKJ33Dg3b97cK2177rmnD3it9kJy3Dbjzw5mVtyMW2fOFpW8KRaGCw/uLXyBEXhxW02ALu4uJuDL2cMth+/2b7C3L7AnmBj8+Zzv/Izia/UK4pxd+iQhEPzdoAAge56Z6jRbOlaUcEurmis9ajD9q6VwtfSolv6VvijwFEAEW1yemAPY8Hz2gnMKNoaPxULYdyvkyDNN6c/sS1veESMDzANSxDOpRE0VdcgF/YPpZhnf1peJDeMS4E17EYi4p1b9hEB4BEQgwmOllkIgMgLVRiAIljzyyCPdrFmz6hS8+kBBwT788MPdbbfdVleFNiyI5UogHn30UR+8OWbMGK/sorBY/nqIE5+1bt3aPfHEE+7kk092w4cPd0cccYSbMGGC22uvvXyQKEQAJRlBYQVXlCYqVlvfVq1auZkzZ/qbaAJb8VmnTfv27d3BBx/s3TuCwasEy86bN8/tvfferhIrUaNQTps2zSuW2QT3mIsuuijn52HPVb52KK2QDyp577///q5z584+K5C5z+Trb58nJRAEB5tCnCsdK6TJisKZJSFXetTM9K/B9Kgo+1gApk6d6s+01V5gfAiYZU9CSee8I+BkRInvKPT8jv1jLpBB+jIOeIKH9QVLxjRLBnOGGGFdsZS1ffr08alng+lm6Zct3SxtCLZm3rQRgQh7StVOCMRHQAQiPnbqKQTyIlBNBAKFAD9qlNao0qxZMzdnzpxIt7rlRiAgACNHjnRkssHagFKJzzUKjxXTSoNAHHbYYe7+++93p512mhs6dKj7wx/+4BVrrBJYOlDOICxknOGWGgKC5aPSCQTEilSe9QnWnkGDBkU9fonac3s+evRoB6GzGAMUYfadvcglSQkESrClY8UaYOlY2WfOH+9irnSsmelRg+lfM9OxcpY4V5xthLVh1UH5h3RgjYFcYCFAeSfw2bI90R4SAHEw5R8LHNYD5oZFh99DciAYEImgZYnnBcezPozHOGeddZbPQEU75oNAUOjD3yEsScRMkDUKa4m5dolAJDry6iwEQiEgAhEKJjUSAvEQqBYCwX/6++67r3dtiCu4n5hfd5hnlAuB4Db/wQcf9AoWbkht2rRxjz/+eMkIBIoUypj5ykMiKp1AcLM9ceLEvFYtSGy3bt3CHJ/EbbgRhzSQCQhlFcIQ/GIfUG7btWvnFddMC0VSAgFBxerCLbztLyQLdzYyMm2//fb+POI2mC0dq71vlqGIc7zHHnv4OhIQXdy+CLAeO3asdwszEoDiboo8z8d9zFKp4t7EbT9nz6wJnEWwss+sLa6NWM3sWWaRgLAgWAv4HZhaG+vDugng5mxjxYPQWByMWUUsOxWEHixIN8vfF54pApH4+OsBQiAvAiIQeSFSAyEQH4FqIRAoMCg0SYT/4FFgwko5EAiUN5QRFCkU17vuuqusCMStt97qzjjjjIonECjoM2bMyHs0UD6PO+64vO2SNmjatKlXriEFEAX7Qrk2EsFtOjf9fHET3qJFiyXc9JISCCwNlo7VYiLmz5/vU5zWl44VZZuYBRRsFPjMdKwQC2JtsG5g6cLqwzr54nafdWFFgBRhrUCRt1oTKO9YE7IRCBvX5gwJwM3OnoUVAeyCFgjG43fMJdt44I3bWn3pX61IHqlqsdIwjghE0jdA/YVAfgREIPJjpBZCIDYC1UIgcKMhcDqJPPXUU65ly5ahH1FqAsEt7zHHHOMVSWIRypFAdO/e3d1+++0VTyBQMoktySdYKo4//vh8zWJ/jhKN1YEbdRRbC762AGwUWiMRQQLBbTxEAmsFN/ZIUgKBlQBXHsgL8TK4qlldB5TzYHpUcGE+SGY6VnN/Io4GtyfIAIr9ww8/7BMAYAkwpZ5Yh2AsgrkjmRsSn4MLRI52FnzNMyz2AUsEeJnbk9WasOxMwc3BeoGLWKb7E0TFYh/69+/vCYtVsOZ5jI3VwjIvQXJwZQIrcBeBiP0KqKMQCI2ACERoqNRQCERHoBoIBAoIioe5HkRH4T89uO089NBDQ3cvJYFAAcJaQlAzQbSTJk0qSwLBrTcB7ZXuwvTII494BZCb/PqEm2r84gsluKehDLP/KKf2ZZmcjEDwHYWdL8gDCi2KMH2xWqGgJyUQkBFLx4pSDkFBabZYBOIMIA4WG5CZjhUlnHlBAlD6sRBYelSwHj9+vP+9BTQbGeDnzIBoxrHn80wkWxA164dkgIWRDQuetqrVlr3JgqjrG4/PrrzySj8e4/Mzz0Uy09uyTsZiXiIQhXpD9Fwh8D8ERCB0GoRAARGoBgJBulay/iSVESNGuBNOOCH0Y0pJIAYOHOgGDx7s/brLmUDgVkYF30omECjFO+64o0/5e+KJJ+Y8HyicZLTCklUI2W+//TwhQCG3OgVGIIJpYPncyANKLQTCSATKK0QbRR2SwfuPK1IU4badfrgZobijzAfrLYAD41qmJJR1IzBGAizFaTDVqREc+g4ZMqSOnGRLx8p4lpbVFH9L4RpM5cq6gm3pYz+bW5SlfbWUrkY8rGZFfelfaXvFFVfUrY9nggkYZWLDZxBM9kYEIsqJU1shEA8BEYh4uKmXEAiFQDUQCLIB3XnnnaHWW1+ju+++u14FMbNvqQgEFheCMlHOSWlZzgSCW2pqceDXXqlZmAiS5WygAJ566qk+WD8zIBll88knn3SQ0EIICj/ByZADbvatyFnQChF0YzICYRaIoBUCpZc4APzx4xIIKySHco8rkKU2ZV4oyVg5cFXCGoEiDVmhLTih8HM7D6mgLWvC5QlXPKwQWCbuuOOOuvosptDzHLvhh2xYtqOgCxLrNfcls1ywH7nSsUJgLEsZGBkZoQ/EAQlaO2hj4/F7yM7FF1/s18B4tkbWzhyD6yNbFJYVMBKBKMRbomcKgSUREIHQiRACBUSgGggE+fDxlU4qlUIgcJEhOBkXJhEI52666SbXo0ePpNufsz+BvlYTg0bg3qlTp7qieyi9uNsQQFwIQSnFMmbuQRCIbCQCAoGiHrRAWBwEyjqKOAoyXyi/KLnEG0S1QKDI83eDWAqeT1YjlGOCnckyBLlAQYYUgB1kgfkyLso967H0rwRS406FhYo+kGOCqmfPnr1UOtZs8QhGWOKkY4WUYcGD5BgpyJb+FZxYJ0SJ8Sx1rAVOn3/++f4ZrM+sGrgrsR9kbSL+gaByyDQZmcBKBKIQb4qeKQREIHQGhEDREKgGAoHygEKSVCqFQKDwoZCIQPxnxwtJIEyhtCDepGcsTn+Ub6weKKn2lUkizIUpWwwEc2cd5r5jJIIzRL+4BAILBgp1ZjpWyDyk3v62QHxQms11CDID6SDomjkQjA0R5jxjrcI6MmXKlKXSsRJbgAUgXzpWyAA4BNOxouwH079aOtYw6V8hiFh6rK2ljrXUruecc463uECsrAJ2MDsVBfdIUbvbbru5uXPnesuPCEScN0F9hEA0BGSBiIaXWguBSAhUA4EggBolJqlUCoFA0bKc+bJAFJZAcKZQklEiSyUWf8GNeZBA8G+zRJj7UjCdq/njG3kwAmFuRCjk3Kpvt912kZZmFgisC4yL1QBrBFnBiBOhZsNOO+3k30niJLiNh+RbTAGuPaTFhVRY1iasN02aNPGFD3lG7969vWtR1HSsYGSpV4PpWCEdPAsSYJYH5gQZYDyrmB11PPagZ8+engwFCQRWCsb56KOPfC2OV1991WNCqmgsEiIQkY6cGguBWAiIQMSCTZ2EQDgEqoFAdO3a1Y0aNareBaO0NG/e3LtKoDRkk0ohEGQ1IpUnN5ppEQhuuKkcjTsJufW56cVlBEEp5QZ311139Vmf8lWiDhaSq4YYiFNOOcUHR6clFj/BTTS37yiY3FxzK041dOoEBOXII4/0t+covCisKKYQByMQwUBqc1+ivwXyotjyFQwmNmUexTmqMmsEgjStnBNu25kLaVghFXyHOKBEoyyj0DNH1m2Vsi39K2eN2Afcn7gI4GeqNuPGdN999/k4gqjpWE2RB4PWrVs7LAD8zupF8N0Ue1zTwBIXNP4NLozJXC1uwtK/WvVrS/+KaxPkErJjLlq2txAW9iy4PvaZdbGPUTFP6+zpOUKglhAQgail3dZai45ANRCIyZMn+0DibIJPNsXVqO+AsoNSsM8++3jFO1MqhUCgnJx99tnuscce8ze5cYKowYDbUIgIqUGRvfbay9+0c+ONIkWAKEogWYUuueQS76bBLXOtEQjIE2SN2/E4glJJ0DsZnMCYMwl5sOxCwWeirJKSl2BtIxIU4qMtxMGsEPYdBTZIICwg2MhDkESYJcJiEcxnHxITRazCOOtgbZaOFTdClGbOEEoy5MRqJRBDYBmgOFusk58t/SvnzGIRLPB6woQJPug4SjpW1ohFwYgD67LxwDCYbhalHxIAlqyBuCJLs0q/zCBq9iOY/hVSYgQC3C2LE/0svS1YWHpbqwmB1UYEIsqJU1shEA8BEYh4uKmXEAiFQDUQCHN7yFww/0k/8cQT/kYzKJdeemld7vbg78eNG+e47Q0rpcrChBKEksK6UG6jEAiUPhS0Qw45xFeIZv+bNWvmLQtYGLiZ5faYW1YULATlCsJ1wAEHeGUsCoFgD9gffN0rNQsTGHA2jj766LqCZmHOCIrj4Ycf7k4//XRH5egoAkG85ZZbfBdcZFBcUXRRzI1ImPsSiimKLMo75wLLEUq+fZkFIjMOwkhi1BiIYBpX/m1j8t1qLKBMQ9jtO/Pny2orWKpT62NuVcE+KPfUZnnvvffqYhqCaVgttoM5gAHrINUt5MwsF+AXTKlqczVrDHvEHLFyYIF75pln6ohdmPSv7AEWCHuGWS6CmFiqWtZshEIEIsrboLZCIB4CIhDxcFMvIRAKgWogECgtKLcoACbcqk6bNs01btx4KRweeOCBrAXjKBbWrl27ULjRqJQEAoWxT58+Pm0obkLz5s3LWUgOpYzbV9KAUhkakoQrF2lgUZjCEAhuTXEFwWc9CoHgJnjGjBkVXQfCDkTfvn0dZ4RMOrkEBZL9aN++vaM97jJxhEBkYl1QkklTzHOMQJgrkxEIs0JYdiUU1lwkItONiWfGsUDY3w0rlkacAwSGGANckiCdxDhYbIHVhuA7N/lmDcAygQsUBAALBrEEwfSvuGTxrIkTJ/qsTijgFttBH8YEJ8g04wbH49mMx+/oY8o71g768j2YbpYAbv42IJYCNl/6Vwg51iJwZTxLM2vj8e4RbM37wzotS5MIRJy3Qn2EQDQERCCi4aXWQiASAtVAIFgwSgcxDvhfoxjjBoJykE1QaM1tJ/g5GVJQpsNKqQkE7h0oTiiYM2fO9PELzz33nNt77729exI/o7i0bdvW9evXz1seLJMMVoGoBAKrxYMPPhiJQJx55pn+Jr2SC8kFzwMKKfE2FDrDfQwFk9tnlHncnLp16xbpDOU6a8HsTwcddJC3YEAc7MuyMBmJ4AYdRdnIA//OtEKYtSBYII13BJefKGIWCJRglH6UcdKxcvNv6Vj5GZ9/IwVWb4FxIB3c/Fv6V6xenGPIKWSG3xNLAXGw9KjmbgVRsfE431i2ILaMRwwFyjprYv2QC/vbYOOBH+8N8Rv87bN0swSBY4V7+OGH66xMKPuQHUiAxT/wfAvCtj2nej3jWcVtq0/B+aAtweSMx1xZD/iJQEQ5cWorBOIhIAIRDzf1EgKhEKgWAhFqsf9tRBAyrg6ZQvaYHXbYIfSjyoFAoDRZBhsIEIoJN+SQKW5YUbJQWFCGcOtIQiCo9k3V7ygWiKFDh/ob2mohEKEPR8KGKMrcqEMkUIipNcCNPl8W/2AkApIYJA6ZJIKfzY2J7+YGhNKLhS4ugYCAWjpWIw4QVyxdxMoQ90HCApRnq5kALLjgQQIg+xCH1157zcfdYHWBhEEkIAWcX8PACryhlPM73JpoE0z/yrsLkeCZkA/GQFD+LVsUc7H3nExmlm4W4nLvvff65wbTv3IxQXyDpWwl0B2ixDwgFhDkbbfd1o+BJQhhbMgEc4GYYNkg0xVzZW48UwQi4Qui7kIgBAIiECFAUhMhEBeBWiQQBGdmi3UgEwz+/2GlHAkEwdFkekGpIQNMmgQC5QuFMAqBeOWVV9zOO+8sAhH2UP23HVmBunTp4n/i9nzQoEH+9hoCkVkPAncgSAK35XzPZokwEgGZNDcmbvlRdOPGQBiBQKHn7wiuW5AAYmkgFBATMhsxjhVqgwiYQo+CzWeQDc4rqU532WUXH4cDscF6YfUjLDsSbkBYESAZtMFqEEz/yngo7SjpkAYjEKyTs4vyz/vB3Dib9OW95/Mrr7zSPzuY/tVSwjIXcOedwp2MeWDpw3XSCJIRFggE1g8jG4wHVsyVufFMEYiIL4SaC4EYCIhAxABNXYRAWARqkUDgZjJs2LAlIMINhRtPCxwOg18tEQhcwk466SSvXIUlEJAx0pKicMkCEeZE/acNGEO6uCk3wYWpV69edUHUlsYVpRVSAGnI/MokExa4zHfO+4EHHuiV57gEglt7S8eK4k78gin2KNoo1lgbUMoZkxgBBGtEtvSvuPpAClDOIb6WJtUwwYrGeJnpUYPpX/kc0gEmWA4QnmPjgRt1KyASuDIxHu58uC5ZjIRhbvEMWO6YM8/DMsQzIBTsB9YgCBRYm8sUBAGXMvt7YuOBNaQGC5AIRPj3QS2FQFwERCDiIqd+QiAEArVGIFDOUGwzC8/hWsDvLI97COhKHkSNApTpwlQIC8TIkSNdjx49PG7cEoclEFOnTvU3yiiWIhBhTtR/MgZ17NjRJwAICucSdzBu6s0CgfKKdQLigPUh+N3IRCaJsIxEEBQIAO9/XAKBxQHl3NKxWkA0hCEzEJq1MFcLauZnS/9qAdim/FsgNFYHS49qqWeD41ma4WD6V9ZnlgdIA8LzjLig2Fu6WcbDOkCaYqs1YTUggkHU/BscWafVhIAs4FYWHI/5GOmw8Xge6zPywZqwGIlAhHsf1EoIJEFABCIJeuorBPIgUGsE4oYbbvBpF81NweC56KKL3FVXXRXpvFS7BQKlZ8CAAR4XbpDDFpJDueJWFtLAra4IRLhjRSat448/3vvhZxMwJesWir8Vk0MZzSQPwZ+Drk0WGwFZpnAgN+FJCASEknNhaUrtu5EFS21qKVUtjWu2PqagZ+sTLCSXrS/vcjD9qz2Dfkgwna0FkmMNwDqGdcCylNEPPK0+RzDY3P7Nd6wRF1xwgd8D+gbXZxmisqWO5TPIC0RLBCLcO6FWQiAJAiIQSdBTXyEgAlGHAG4W3OByIxgU/mNHkcqW8rU++KqVQKBgYj2g/gBWDggAQaNhCQQKFYGj3GzTTwSi/peQWICBAwf6zE6ZxDaz50477eQGDx7sA5RxpbE6CpAG+6rPIoE7GUUVUZKTEAhclayQXGZ6VMu8xG29FYWDVDKm1XtACQ9aA4LpX7FgQCjMkmCWC0v/GhyPNpZ5KWj1sPHAjzH5jHPJe44VjUQKzM2yQ4GFWSyyFa4z6wNzphggWdysCB1kgRgK/o7YGs1SgpUDIm4ZmQgcx+1MBEL/NQuBwiMgAlF4jDVCDSNQKxYI/pPH5YIbx0xBQcHv2hSWsMeh2ggEAaW4zlx99dXeegAmSFQCQWE7Cq+hdIlA5D5NKNpUSb/wwgvrqh6HOXtYIkaPHu2JgNVVCFodspEJzj/ubpBAk7gEAisAfzcICOY2HeXf0qNCPrndJ0MSe0+sAWQBsmNuSCjZkHjeNwKbg+lY+Tlf+leeG0zHmi39q8UyWfpX5kTQNCmcsRxYOlbICG3BzArxBS0XnGHIAOtkzqyHbGSQY+pSZKabNRdIYj8gFQRSk0XLLijIkEaMhghEmJOuNkIgGQIiEMnwU28hUC8CtUAguIGksFemX7kBgysGCkZUqRYCQYDu9OnTfRYarDRkwUFR4t9RCASZbVBUsT5w2ysCkf1EoazedtttvtAcN+BxhSrXWCO4OTdXJbM+BK0RKNEtWrSoCypOi0BwRkhdSuwQxMHSo5JWGKLCOwVpR1m3bEpW38LSv1IbAZcsS8caJf0r42GJIfMT6Vgz079CdMABksZcmGu2dKwo+Cj8fM75NUsEmEImIBlYDSAQN998c91ccTWDCEC0IdmMZy5QBFBDcjKzUz377LOeMIlAxD316icEwiMgAhEeK7UUApERqAUCgb/yddddlxObKVOmOIqkRZVqIBDDhw/3MQ4oeKSZxD2DYnRxCAQ3uFguUKZEIJY+Tbj0nHXWWd46w612EgFrlG/2CcUV0sdNP8+FMOA2g2LM5xYYnDleUgsEt+9WXyFY78DSseL+9v/t3Qe4bFV9//8VQ4zGFmtsAU1CQCkCUYooYkGQpog0EZAiRUSKiAWUKoiIFEEElGBBFBBBRBREpVowKlhAo4kYGyKxxdjj/3mvX773v9mZumdmnbPOvPfz3Ofce8/M7LVfa8/M+uxVNuG8uRxrBAh6ETjn2g1sVkRimGEs/9prOdbm/RV4bCzHGsu/0njn3hLc9JDy0ajvteD1uz0AACAASURBVBwrDXka/3Hn7FjRqleAwJsb+vH+iIDUDCy9AgQ9HbE0dCxnzDwXA8QkZ77PVWB0AQPE6FY+UoGxBZZygKAhxU3MaCT3G1seSzKOs/pSINcaIGjE7bfffokbadHAu+aaa9K2226buD/GJAHihBNOSAcffHBe9cYA8f/OEqzjztWs+BMrAo39Rm08gXP1wgsvTFtvvfUkL9N5DkQMYWKZ1lGWY6XxHvdIiFWIuJrPEJ/28q/8m96MYcuxMn+B+QSxHCuN8ksuuSTP2YkJ2TEZGiTc6U1oL8fKSlD0PPB7QlfcbwLjuMs4Zdl5551zjwL7i54Vwkd7iFZzCFN7uVmGZnEO8Dr2QEx06vpkBUYSMECMxOSDFOgmsFQDBMMq+NJnpZVBG+P+ufLeZaslQNA4woF7OfCTOufOv1xJ3X333XPAmiRArL322nmIDJOuaVDNe4DgCjm9DFdccUU2bk/a73KuNZ9z+OGHpyOOOGLSl+kcIGhYtydREyToaSAUNJdjpXFOo5w5BAxpi9WMCBX8m8fyO3oNuGIfE6Hby6O2l39lyBEToXmfEwpiKBivxWMJC9GY599xN/Y4N2M51rg/Rb9J1JSXu2Nvsskmd1uOld4ThkfFRPaYtM0+ea04PsoZy83yWM4NekUMEBOfvr6AAkMFDBBDiXyAAt0FllqA4MubFW2OP/743KAZtPFlf/755/e8K/Uooos1QNCzQKP1yiuvzMM7+DeNLGwYb87Y7Wc961npE5/4xFQCBOGBORSML5/HAHHrrbcmxrbfcMMN6frrr89XqLGexbbDDjsk7ssRw2wm2UfXIUw0xvncoPcqlitt/iQY8Ke9xGks49rrOTTk2drPIQjE85gfwXwHzl/Obx7LMcTqRzH/YNTlWAkWzcfy/Pg3ZaF3YrXVVkssCkD52FcElebSrZQxytlcxrV9nISRCBQGiEnOXJ+rwGgCBojRnHyUAp0EllKAYAWXjTfeONHQGGVj3DIrqXQZvsTrL6YAsfLKK6fTTz89L1F53XXX5dWmIiwwNCMaP9MMENzwjDkPZ511Vtpggw3ycJR5CBA0BDnHmJTPZGiugg9bfnWU83HQY2jccvM3hpuNu1pYv9edNECw0hLBNG6WxlX4XsuxMnwJn/ZyrM2r8zymufxrXNnn3OUcu/jii3NvBe/V5h2i6bHgMeMux0r4oJeAMkcvBPUa95zgs4GAxI0Zo1eluRwr4SKWm6Xs0cvSvJEcj2E/BGvqjCFPUX4DxKTvCJ+vwHABA8RwIx+hQGeBpRIg+HJmUidX/UbZ+GLff//9B06uHvY6iyFAsK4/N3ujx2W99dbLDUzWqKf3gVDBpNRpBwgmnDN8hIYXV4MZfrLKKqvMRYCgMctEaHpvSm3c++Gwww7L9cqQoGltkwYIGsE0+mlAE945F2NVJZYv5T4R9BQwSTka+JSd0EGYiHsjMG+B+RRMgiaUEEJ4L9PwxplVvaLhzbAh3rusjETDvstyrASRCCyEAMrDvykj5WI1MYb4EbYZ8hRzNZiUzvnOylIMRWouNxuP4/gIJgQR3hfM1SBgMsmcz1rqj/eNAWJaZ7Gvo0B/AQOEZ4cCMxRYCgGCq5uMUabRPOr2nOc8Jy+jyR15u24LHSAYX//CF74wjyFn1ZmXvOQlecnKWQeINddcMzeEuKM3y+NyNX6pBwjOMXobCA8lt+222y6HXBrnNG6nuU0aIAiovZZjZUlVhnVxThAsCAf0FNAQZ6PnIVZv4nfcG4HlWJmLxHwD5lfQSH/LW96SAwhX99nohaGxT69BBIfo9SKM0MCPJVd7LccaS7VGmeO5hCCCBGXkZpL77LNPDiwMZ+LCRK/Vogg1DG8iSBCU2G+EO3oeOFZ+RxDi/cFqUQwlZII4+zFATPNM9rUU6C1ggPDMUGCGAkshQMSX+ThMDIngSnrX4UvsayEDBA1aGi40ihijzQTpEgGCRiw3muOmZAyTIoDNQ4A48sgjE39mPVSpeQ4zfIaenhhaM875PcpjpxUg6GHgyjy9B8xR4B4Q7eVYuSrfL0Dw/m0vx8o8EoaIERYiQPBejeVY2wFi1OVYYygRZY4AQUhhAjchgPlTBJV2gCDUMKSJ0E6AZjUlQk8EpFjNCXf+TrnphWFIH48lbBGQ6IngGAwQo5yhPkaByQQMEJP5+WwFBgoshQBxzjnn5MnAo240EGgQ0AieZFvIALHbbrvlxgzDPkoGCK6G09iiEcVci3kIEDQAaRQzfKbkxmTpXXbZZWa7nDRA0Ahu3lGaXpIY4jNoOdb2EKYY4sO5TM8DYeCDH/xgbpxHr0sEN4YKjTOEiecxZKh5R+l+Q5joGTjppJNySGwvx9pcbpYg0b5jdr8hTMzlIGjH8q8MlXII08xOaV9YgbsJGCA8IRSYocBSCBDDbhTX5iNAMO6a4QSTbAsZIBinzfAP7uBbMkBcfvnl+crqPAWIE088Md/fovR22WWX5ZuXzWqbNEDQ2KfRzSTqWI6Vxn8MByJoMpQoeh6ak6hpoDcnGTeXfyWosQQuw6BiOVYa9REGek2iZj8M5eu3HCuGcX8IXp/X5Sfzg2jQUzZ+f9BBB+X3FRs9H72WmyUUcNwcH8+JSe28RnsSNfshZMWwK46Bzx97IGZ1Vvu6Cvz/AgYIzwYFZiiwFAJElwYecwaYKDnJtpABgnsv0JApHSC4BwENrHkKECxRy5yZksOXOC+Zo3PsscdOcooOfO6kAYIr8TS+28uV0oiOZU3bPyMENJ8Tf+d5sTwqE5CZc0IDP24IR3njPhLNnxxkLOHaXIo1nsdjez23/Twez9Am5vaw9VtuNu4z0V7KNe743cuE1+J5BC2ChgFiZqe1L6zAMgEDhCeDAjMUWAoBggYek6jH2bj/w/bbbz/OU/7PYxcyQLDq0tvf/vY8mbRkDwTDVI455pi5ChBUPBODGd9fcmNOAROMubI+i22SANG+kVzcLI2r8TSSaYhz9b59ozUa8zSkY/lXHhvLozJZubk8KsdOL0wcPw1zQkb0JPD6sRwrPRg00ikHPQsMWeKqP6/N35kozfPYNw39fsu/8hrcEJGQzOv06inhPccyr+3ji/tRcIy8ftwor7n8K3fPZhiTAWIWZ7SvqcDdBQwQnhEKzFBgKQQIxicznyFu8tTkYhlFGjF8cTevIL/85S9Pp5xyykSyCxkgaDAxMZP6GydA0CjlOeuuu2767Gc/m+8gzU/+zRKw8f+M2caVjcYSq9wwD4B5F+9973vz6k/zMgcCAyb1cq8Lxr6Ps9GoZHUe6ovGLX9oeDLUh0b0sI3GLKsRzWLrGiBoyHMO0cjmeFjViGFL7eVYOWc4jzjOWKGIxjVX+mPuBMPhYnlUzs2YW8DvCRQsm3vhhRfmBnlc+Y85FPRS8N6O+Qc01HlP8Ielb9liPgNBhXu+cM8SekUGLf/K8RHQCRM8lrric4TPkFiOlSVeY7lZQg+/b8+doM7j+OLGe0wY57gMELM4o31NBQwQngMKFBNYCgECrNNOOy3tt99+2Y0GCl/SJ598cm7ostEIYUnMCBE0MLjp2iTbQgYIGmRcBaaByd2mWTKSidVMKN9oo43SVVddlRsprMvPVVoaQlwRZeUmxtWzxCaPo/7XX3/9xNyG8847Ly81yf/1CxCsJEPIIDx85jOfmYtJ1HGO0FBk5S7uNk2jtbnF8BusufLNUroscbvpppvmRm6vjRDLzf9ilaFej+FqOROTJ53w3+u1Jw0QnCNcTadhzXyiWI6VkEnYJHQxT4LGOu/HGErEuRhLqcaka3p3WMKVCeucmzS8aawTHOjVwPsjH/lIDiM07OkJo4HOJH7OydgfIYRgQQ9I3A28uRwr73neI9Ql5Y/lX2OJ1wgN/O7FL35x3gehprkca5SV9x9BgoBByCZ4xFAqykCo4jEsDUsZ11prrXzH8oc//OEGiEk+eH2uAiMK2AMxIpQPU6CLwFIJEASDW265JS97yRV5Ghg0vmKjYcAXOg0HNhoVNK75cu+6LXSA4IovgYCbbX3uc5/LS7ly5RYLGm4ECBqw3GCOYSAxkZMrviyzyZXaG264IQeIaISdeuqp+QZ7gwLE85///NyoYkUmrsrPwzKucY7E8BsaxTSYaaTSWKXhijEBIibTDjuveK299947XxUftHGln5V8pr1NK0BQtrifA41/GunMkYlVlXoFCBrusfwr5+qwAMGxx83jCMuEC67ms79xAgSfd7zvea80A0T7/hHUzTbbbJN7MiYNEM3lXwndBohpn8m+ngK9BQwQnhkKzFBgqQSIYURc/aTBwJXP2F73utelo446athT+/5+MQQIrkxzxZerm1wZ594BXMVlXf0f/ehHubFCeIor5Bz/oADBFVMCAg28XkOYaKzx+w996EPp6KOPToceeuhcBYjOJ0ufJ9KTQwgbtjGJm16iSe5b0t7HpAGi3xAmgi2hgHOI849ehFGGMPGcuIM1Q47oteDcZWgSG69DQIs7WLeXf20OmYpen+YQprijNBcR6J2Mez/wWOY7ELAxicnQ9HYwkZ3PjhjCRE8EPSvNO2b3G8LE6/EeJCjFfSQI21zIcAjTsDPe3yswuYABYnJDX0GBvgLzEiBoSKywwgp3u5LL8Idrr72289mxFAMEV43POOOMPM9hUIDgRnyElksvvTRPml3qd6LufJIMeSLDXwi2DH8ZtBEc6Gl6xjOeMbWidA0QNOp7TaKmpyGWY6XRTKOc4MB+aEwzvKfXJGp6bmL5VxrtNLDby6Py/mUYEw70FhAkYn/0usX+YtJ2c/Wm5qRmhiqxL85x9st+eGy/5V/podx6663zEEAmYnN8wyZR81r9ln+lt8ZJ1FM7hX0hBQZ/bv6p9Np5VogCcyQwLwGCKmXYA1c4Y6PRwVXLrttSDRAf/ehH892mhwWIvfbaK6/V/9a3vjUviRt39qWhx1Vchonhy/hwJsOutNJKed4EQ6qYa8HKRlzNpZFGI5CrvCyvS69Kv3kDveqKq8kHHHBA12pc0OdFw3XQPIgoID403GlgT2ObJEDEpOBYsrS55ClBYdAyrv2WR20u4xpLpMbr9Fr+NfaNBY/rtU9+x/6a+8SQ+T5szeVfm0vA8rsIHswtorclXiNWcuq1T46hvYxr83ku4zqNM9fXUGA0AXsgRnPyUQp0EpinAEEjoLmKDl/2NGC7TlBdqgGCuwCz8s8oAeLMM89MZ599dtpjjz0MEB3egVxNJxAM64GIl37nO9+ZJ8tPY5s0QDRvJEcA5Ep++0ZyvXoS+i2PGsOW+H2zJ4EgSqO91/Ko7I+hSPRcxI3rmHTN4+Mu1u2eC+ZJ8ad9I7lY5QlbPhv4N41/eto23HDD3GMRKzL16ylp30iOnhJ6LryR3DTOWF9DgfEEDBDjefloBcYSmJcA0WsIE1DR+B0L7X8fvFQDxHHHHZdXvBk1QOy0007p3e9+twGiw0nERGBWECLccnNAGpo0UumhYfx8uwOeCblcQZ/GXIhJAwTj+GM5VoI5CxewqhLzA2IuQyzH2pzLEMuwDpvL0Jw70Z7L0FwelR6s5v7oWSS4YMkWcyei8X/CCSfkYVA07AlvlIdhRTyHkBDmEQboQeOeMfyMuQyx3Cyvwf/HUrLsj+FL9E7EMrMMW2KYGs9lSBdh0TkQHd4sPkWBMQUMEGOC+XAFxhGYlwDBlzaTh/nCb25MomYydZdtKQYIGjnMDWEbNUAwUZbHOoRp/LPo/e9/f2LIGI1VJuhyjjJ5mCvwzDN5z3vec7cQweOYPMyyqZNukwYIVvFiUn6spkRwiKFpDG1jIj/nBMdFo5r5A2zMQ6CXoLl606qrrrpsMYBeqzfR+8CwplFXb4pQwP6aqzfhx8Ro/OJ8JeTQe0EZ6UWJAMGQprjhHEu6ElRiwQImQ1NmggThj4nUMVGcvxNeCDUEBxY1eNzjHpdXmmIYJfsxQEx69vp8BYYLGCCGG/kIBToLzEuA4OoiY8j58m5uDL2hF6LLthQDxKjLuNK4ZQ4EQ5iikUZDjQaTcyBGO5toFHMvCIbSsBwvDVHCGENv4p4JTGaP8frxqjTSuWfCpNu0AgRX4FkatV+AiPs5jBIg+t0/YtQAEQ36fgGC1cNYfpcyR4CIngg+G2j4x3yUXgEilowdJUD0Wv7VADHpWevzFRhdwAAxupWPVGBsgXkJEDS61llnnf8zJGT33XdP73jHO8Z24wlLLUBwlZTx3kx4HnYfiHaA4CouV2sNEKOfSpdcckn68Ic/nBiWxB+GALEx3IfGPb1mXM3eddddl90Ujd9zJZuG9qTbpAGCq+g0vhn+M2gIUwwpiuVYYwgT848ITu07WNOrwXnUawhT+w7WfH4xF4P981qxIlOvIUy8z9ln3PNhlCFMhDt6hHbcccfcOxSTx0cdwsRFi1huluc6hGnSs9bnKzC6gAFidCsfqcDYArUGiPhSbt4sbtDBc/dkbrbW3l71qlflINBlm1WAYEUjhrUw9IPGJGWnsRdDJOKuuTS8pnUfCALWIYcckq+Gf/aznx0rQHDVloYuY/ZrDBBcPafsXCGnUUyDeNYbQ5e4Wzg9Dly5p/eBoTM0fKnz+Em90/DlHh9sXBWn3hfDEKb2JGrOgxjSFJOaOQ48Y4Iyk8AZosTv6amK3haeSwOdhjqPjUnUsfxrv0nUDGmKeQz85DVjfzGfgf+jF4cbTTKpmZ6G+MnrE9R4LD0PzF1ga06iJlhzHw4CUMzb4HyP5WbZH8/lNXpNombZV4ZsMSeC46AOHcI063eYr69ASgYIzwIFZihQW4DgC3irrbZKl112WW6sMoRms802GyhE2OAKb68Vod/2trelffbZp5PwtAMEDZHnPve5eSlTQgR39KVheccdd+R/b7LJJmm//fbLDRnCxLQCBGPZn/nMZ+b9ElbGDRDcm+Dqq6+uag4EDfPTTz8930iQhl1sBNIVV1wxr7rDakfTGCrUPrnY7ytf+cr8+ixtS0Oc/dLYprFLiOMP/6Zxy/0f6Klg45znTsw0QifdJu2B4D016jKulJfhcfQQ0Nhu/qEc/JvGN8dNiOBO1rGUKz8HLePaa/nXeC5WhIdovDf3y2uywlNzKdf4N7Y8luPbYost8n1OYjlYftcsW3M51+Yyru3lank9wj+hyQAx6dnr8xUYLmCAGG7kIxToLFBbgGCpR4ZExLKXNKQZj0xDu9dG44Q7J0cDrP2Ya665ZqQ7Afd67WkGCJaVpJybb755njj7ghe8IF100UV5ZZ7Pf/7zeXgLQYKGCw2ibbfdduIAQUP5+OOPT8cee2y+wsr+ugQIJqXyGjVNoubeFcw/GLTRGHz961+fXvva1+Yr1pNu+Bx00EHpAx/4QG4Qc+8K6pcr7xEcGLbDH66Sc47TuGW4WPRAUJ4jjzxy0qLk508SINo3kovlSuNGcgz74ZjiRnJcuaf3geOOMBBX6zmnY7IyjW6Oeeedd86TlNlocMeN5Pg3V/+by6M2byTH/mio8xq8twm2PD/uxh7zc/Ad5UZyPJ5eSnoq4kZy/OT4msvN8nuOh/02byQXgaG5IpM3kpvK6euLKDBUwAAxlMgHKNBdoLYAQY/D3nvvfbcDPvDAA/N9C3pt9FRsueWWPX/HlcNojHQRnGaAYClUJsy+5CUvyZO6+wUIykmYYAgMw5e6DmGiYfX2t78993JwDhBILrjggrEDxFlnnZXDGcGnlgBBECNwjnrvhdNOOy3tu+++XU6R/Bwaq5yHXFlv7pM7HDO/gfOQxijDevjDOUkjmKvhNEYZWsZPGqis6EOP0TS2rgGCY+CcwZDGOcOWGM4Tcxn4yYpFLJvKEC3CAZOXeU70AtIwj/df3N2ZlZCYn8DwJY6doNRc/jWWYx20/CuToxmOx/ySmHMRPRuEjliRiRDA/ITYH/6EAEwINDyHfT/rWc9Kq622Wn7sd7/73TyskHkUDDvjuPk39cXvY6lZ6obgwOsxNI4LHrH8Kxc7sLIHYhpnsK+hwGABA4RniAIzFKgtQLz0pS9NZ5xxxt1EmBzNsJv2xhf8CiuskBtnvTYaAaxb33WbZoDgKjQNo1EDBI+/9NJL89CsWFqSq9RPecpTciOTJTRpvNCAi6uvNIxoBL3vfe/LS9fSEGQSOVeGuwYIGryvfvWr8xCPWgIEbs973vNGrnYaszHnZuQn/e8QGOqCfdGAbG/UB2GRQEjIwJKGJ+crjWsasVxF58Z+bAxhu+KKK8YpwsDHThogGE7F1fTmcqycB4RShiBFkGAOAO9ZjjF6BwgDcXM1gkOcO4QOGtz0NNJbw/nL/AG25nKsrGbEPTQ4z7/0pS/l/fEZwNyhuEFc834OsURrBId4b8Sd0gkBHAvvlehtYn8nnnhifh8RFGj8Mx+ClZgY2kad8hlC7wLBJXqM6IXg/wgKERx4j1JG7sTOMRkgpnYa+0IK9BUwQHhyKDBDgdoCBFdtGdLR3Phyb95hOn739Kc/Pd9xtt+26aabpssvv7yz7jQDRNwYbNQAwVV0rmpz5X/UAHH++efn3hsab8x5oBdikgDBFWiGV9FArClA0GvCErTjbEcffXQ67LDDRn4KYYCr11wNp6Heb6PxzDAyrmDTiKXhHBOOOXc512OsflzNHrkQQx44rQBBKGVSN5OUuVrP+dhejpUhYzTOo2cFn34BgsY4jXfC8Z577rksQBCuaOSzP849lmNlmNMnP/nJPE8k7mQ9aDlWztVmYCFAEMZjYYIIEPxkbhQ9fASkCCyc56yC9aQnPSn3qDAMkNDTL0DEKlGxctaNN95ogJjWCezrKDBEwADhKaLADAVqCxDbbbddHmrT3LhCHMtJxv8z5IQJ0oM2hvCM25Bsvt60AgQNGoaCsI0TIHbYYYfcmzAoQNA4ete73pWHg9DwolHGEAwatzS6ugYIhqScfPLJeR4BV2ZrChC9hsENe4vRwMeNuhq00cjfZZddcs8Bw3RG2bjizRXp9dZbL/c8MPGXFcPoQYthMVxZpwdimtukAaLfECZWWeLKPI1zeikIC5yDcTwcAzbNIUXRsG8OKeL3G2ywQQ7JbM07WFMfzBViyWGey3k+6I7S9EoM219zCBPDHglDPIeAQL03l2MlOAwbwsTQrOYds3nv0WvC/Al7IKZ5JvtaCvQWMEB4ZigwQ4HaAgTzHWi4tjeu4jJWnO3www9Pb3jDGwZe+aWxQENtWINwEP20AgRDWCgPV07HCRBMwGVFqmc/+9n5/g3NIUxMJj3ppJPy/ASuoHLll6uqNHwYtjVpgCC0EdKe9rSnVRcgmCy+zTbbjP2uwprntldAYugKPQXnnHNO7tUZdW7FKAWgZ4or4azcNO2ta4DgPGpPoiYAM2yHHgLCPFfkOZ9jOVaGNX3sYx9bNok6JkvHpOaYRM3KU8xdoGw03jlv6WGk8c3f2QcNesJJ9GLEXa55zeZyrLEUK26xvxgexnPZT6/9cU7TO0nZeA1CDcfXXI41jo8gQ303J1FTTo6H9wi9Is3lXwnxTqKe9pns6ylggPAcUKC4QG0B4phjjsnj99sbV/UIETRSGDPea8nW5nOYpHzhhRdO5D3NAMEVSRr24wYIhsiwghJXrxnWxHHTWGNoEcNKuGoeDTIaS9MIEIzpj5WBnvrUp1YXIBj6wrK4XTbGwLNaFg1jGpaMv2fsPY3aWWwM2SO0zGKbJEDEDdViGdfmTxrd9KQ0lzplpSQmo/O7WLa1vZRrrGIUy6o2l1jl+Hs9j9cYZTnW9nNjUnpzCVf2wSpkmEfo6HV87JNw017KNSZf93oO7z02HAg59kDM4oz2NRW4u4A9EJ4RCsxQoLYAQcM1vuC7stBQ4UoxcyQm2aYZIBhKxdj8cQMEQSFWbOKqOqGIHokrr7wyr9Zz2223TTVA0GNz3HHH5Umk1113XaoxQHA1mrHtDC9ZrBvn6Ite9KJ07rnnTuWeD72Oc9IA0byRHFfaaRgTpJg8zBX4uDrPUB4a+SyHyoRoGtgcH41qGvDRK8AV/2bvQ8wFiZ6EXsu/xnKs0fsQPRccLwEkggc/2R//x/5o7Mf+4kZyfB7QMxc9TAQFXp9/M0eC44vlWDk+3gu8ZkzyppeieSM5ejnYD6EhloGNSeQGiMX6zrNcS0nAALGUatNjWXQCtQUIGip8cQ/rYRgEvfHGG+eeikm3aQaICEaTBIh47iwCBA1DbnzGqkGxyk6tAYJ6Z9nfV7ziFZOeAjN5Pg1VhuGxutUst0kDBL1ZvB8JCKyixLAehjaxhCv/pgcsJjbTSGf4DoGIv9OQp3FOo5vGOY3weG/TOOffhIKYG9Rr+Vca5TTO+y3HSi9IhA5CQK/9MZyI14nJ2vQsDVqOlR49VnZrHh+rRhEkeB029sO+m/d+YC4Iz+W4cDdAzPLM9rUV+H8CBgjPBAVmKFBbgKBRwRVOVqzpsnFFkAYwk34n3aYZIFjuk5V+aDzSyBp2HwiGK8VN5uKxswoQrEBDg5vlcmk8xbKZNQcIJsAuv/zyI090nvRcGfX5NMJZ6pOr+7PeJg0Q9HDhSAO6vdoQPV8ssUpDmzkMsTISQxAJCgwBilWVYinVWFqVUMBFglh6tddyrO3VlGL5117LsdK4p0HPkDMa8NFLwjKzzONhWVW8ec24SSU9CYQcQgBlofEfSyazHCvvV1aAYvU3JpOzX+YdsfF3wgQ9XASHuHcHy7/yXuK4DBCzPrt9fQUMEJ4DCsxUoLYAQWOCL3JWROmycbM2bug1jW3aAYIrqTRqadgtdICgUUWDjonDrFpEwxbzpRIgqP8bbrgh3zdjMWxcxWdVsO233z4PeymxTStAcG5885vfzPNrWD2KoMnKXM0GNsN5aLwzhIc5TLyPY+lUQgivEWGDSdgRIGiI8xw2ehGay79yISEa6bEcKyGhfT+HCBBxV2gew93TeS5zHnotxxoBgrDB/Kp2/KFnbgAAIABJREFUQGI1JebRsEAB71lesxkgqE8WaWgu/xrzkuhhMUCUOMPdx7wL2AMx72eAxz9TgdoCBBisdrPHHnuMNYyJBgGTOJlrEGOjJ4WddoDgii1lPOCAA3LDncmz0cvASk30OrDF32fRA8HcAIIDw5UYs07jiCuqNP6WWoCgYcrqRvvvv/9Y59Kk5008nwbxk5/85LzELvcVoOFbcps0QNAIjuWTuRLPeRlBgn8TNulNiCE+cWdonsPN/OhpISjwGBrf0fMQy7G2hzD1uqN0r+VfYznWuNM1r8d9KZgAz9KshA16DRhuRejhfdXvjtL0lnDux3KsLHRAbwXBgfdKrDjFfApCAxs9DPSwtO+YzWctx8kQLgNEyTPdfc2rgAFiXmve4y4iUGOA4OoljQHWgB9l44uedeiZ8Bs3bBvlecMeM4sAwVKsND522mmn3BibdYDYaKON0lVXXZWvFnOfgTXWWCNtscUWuUHNeHC2pRogon65mSBj4Gc9qZrgyvwAzMOaeQILtU0aILjXQ3uicAxp4pyhh4Cr/wQjzifmM/CTScyEJ3opGOrE/UhirgON8HGXYyUIRg8HV/wZNkTwJSQQXggA2MdyrLHcLD+5f0RzwjfhozmJmt81J0JzfDGEkp4JggPHRxkYfhiTqGP5V97LsfwrvRn8P38MEAt11rvfeRIwQMxTbXusxQVqDBAgcSWQmz3RAOm10SBhVRWGK3HzOa5GTnubVYBgWA03Irv22mvzkrQ333xzbgjFUqGj9kDEkq2xnj5XPnkuQ6Xo7eBqLI0ehs3QmGJlJW4CxhAxrrzOS4CIkMRN+ej1wT6W3Rz3nImlPQkKNGIJuvydgIY5Q3UWyzZpgOA8obHP6+DFz7ivAw12zrv4iQt/CBA8J5Y65TkECnofuJM1G0ONoreBf3OO8jrxh3+zP8ICoYCeDkIC52t7aVWeH/uLMsZPGv18TvC67WVn2X9zOdbmc2N4Uxxf87n8rn188VyONYZRGSAWy7vAcixlAQPEUq5dj23BBWoNEMDR8GB8PuOuYzUWruhyIyjCQwyZmBXyLANE3F2aBj1DIS677LIclhhexNVWGk5cKaWhT0OVq5w0TmMZy7i7NcMtGJ7Bz5VWWilfLWV+A6/FJFjmAay//vqJCZ4M85jXANE8R2gEM7wGI4Iqxpxr2GIeYZThKFhypZur0Vz5plE9yc0JZ3Wu9nrdSQJE80Zy9DZgwnAeruBzbnKVHkeM4uo8DfW49wPDfOJGa7E8KsGW/+cnjfDm8qgEj7izN/uj8R77i5WeqKPYH+/9fsuxxk3hCByxHCv7iyFI0RsSITKOj88YXpef0fvA/nCMnou4z0UcXwQGAjqPZWgXx2WAKHmmu695FTBAzGvNe9xFBGoOEEWABuykRIBgpRiGYMWE07hCS2Mkfhdho3knaq52x6o2NI5o2HB1liEYDNswQCz02bPw++8aILgyz+cGwYmGPD1jNPpZppWwyk+CFI1merxoTMf8jrgPAo3wUZZ/5dyNCwE09mN/NP6Zh0BoY24OvTyUg0DH42JCcyzJ2lxult48VlXifTXucqy8Pu+79v5GXf6VFZkIVwaIhT//LcHSFzBALP069ggXUMAA0R3fAFHnjeS61/jSeuakAYKwwNV0GvLN1YbiPiE0tAkShAUazdH7QJClV625uhE9YGuttVYOts3lX+OeEMjTsxGrG7FvGuMMEWNZYZ5L7xkN+1iOleNjo6cjlm6N+1QQulmO9dZbb122P44hJnDzvFiOlV6D2B+9djyX3jpCCD17BCV6/whWcWfr9vKvlJH5Rdy1nFBlgFha7yWPZnEKGCAWZ71YqiUiYIDoXpEGCANE97Nn4Z85aYDg6j9X+ukBYBgdc3VY2vQLX/hCnk8TDWwa9IQFAgT7ZLhTLN0aqzaxxCkLBrA8KnNz4v4KMTk6et7oyaCHg6GKzJngsTfddFNexSqWY6XxTi9DM0AQWPg/hqQx+Tue85WvfCWXmSVXec24j0QElghI9LbwWOayRFl5LYIA4aQdIHot/4oJvYS4GSAW/vy3BEtfwACx9OvYI1xAAQNEd3wDhAGi+9mz8M+cNEBwxZ75C4QBAgKBgSDBz+byqISAGOITQ5iYv0D4oOHOsCBWVKNR3V4elXkIMYSJ12F+AmGAHg16HGj0N5djpUyEgFgAIIYw0QtC+GguN0uQYH/0ksQcouYdpen9iP0xr4UeFfYXwYEhggQLekYYwhX7Yrgg++u1/CshBCsDxMKf/5Zg6QsYIJZ+HXuECyhggOiOb4AwQHQ/exb+mV0DBPMSYhI1Q3aaE4VppBMO+i2PSoCgoU0YaE68juVfaYzTwB60/Cv7I7hwlZ8Q0nU5VvYT+4vlWGO52VgFKpZjJUjE8q/sl2FIHAPBIiZg81g8OMbm8q8EoOY9ISizAWLhz39LsPQFDBBLv449wgUUMEB0xzdAGCC6nz0L/8xJAgSfG1y5Z9x/c4nTCAg0uGlMM+m5ubQqDfT2c2IZWOYq8JxeS6vG8q/NJWN7LcfaXjoWZRr4vZabZV+9lpuNVbbay7ESMmIYVns/sZTrsOVfCVeEHwPEwp//lmDpCxggln4de4QLKGCA6I5vgDBAdD97Fv6ZkwYIJhCzwlKzF4KhQAznYUlVhhERFprLo7aXY6XhHcujNpd/jZuzcfWeRj7Piyv7/LvZ69Fv+Vca+Wyx/Gv0esT+WJmpudxsczlWnsf+4vgoW9wUjh6EWG62fXxxIzme37zJXiz/GkO4DBALf/5bgqUvYIBY+nXsES6ggAGiO74BwgDR/exZ+GdOGiCY59BcHpWJxAxtomfijjvuyPMDaOjTSKehzZV3Nob3EBwYEtRejjWWfx20HCv3XGD+QXM51piPwP4YmjRo+deYdzHucqy8LvMuuHFdc/nX2B/lYiNctI+P4+G5zIvA3QCx8Oe/JVj6AgaIpV/HHuECCjAhkFVB3MYXOPXUU9NrX/va//NEGkZcfWSCJjdpY6lIlpuMezDQmOKKKo0MGlqMp2ZJSpavjHs5xL0dvA/E8Ho5+eST0x577DH8gT7ibgI0ZGl4c4PBcTYa50wGJkA0l2NlCdU4b5kUzZKnvD5LoNKojp4IGvk0pGnI87uvfe1r+f3BKk4sdcqqTgQJhvvE6k1cuWcoVHM5Vh7D8qgsx8ryr7wGDXsmUjeXf20ux8pnHe9HyhbPjSDRa/nX5nKs3DeCJWqf8IQnLFtu9gc/+EEOSs3lX/k7PQ78Lm7aiDE2lI0eGwPEOGecj1Wgm4ABopubz1JgJAG+mGnQuo0vEBMu2880QPw2N/YYakIDkyvTNChpRHGH5/XWW2/ZMpqs2EPDM+4kTiOShlqsojNKrTAWnrpwG1+AEBt3bB7n2TEsiCE7MSyHQEKdx8/4//gZddTrOXwGcc60nxsrG1G2+Hu//fV6Ls8bVMYu+xtU1vb+epU15oeM4+1jFVBgfAEDxPhmPkMBBRZQgAYGPQs0Thg33W5wNBtS0YCJx9AY5jlc5aVx127gcFjtRkk8Np47aH/x3H77i/+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TwFFFBAAQUUUEABBeZQwAAxh5XuISuggAIKKKCAAgoo0FXAANFVzucpoIACCiiggAIKKDCHAgaIOax0D1kBBRRQQAEFFFBAga4CBoiucj5PAQUUUEABBRRQQIE5FDBAzGGle8gKKKCAAgoooIACCnQVMEB0lSvwvO9+97vpXe96V/rc5z6X/vIv/zI9/elPT7/4xS/Sv//7v6fHP/7xafvtt0+PeMQjCpRk4Xfxq1/9Kh/34x73uPTnf/7nywr0pz/9KX3ve99LX/rSl9I973nP9KQnPSk9+MEPnlqBf//736crrrgifehDH0o/+MEP0mMf+9i09dZbp2c+85npq1/9anr/+9+fbrnlllw/z3rWs9Lznve8uamTqSH7QgooMJYAn3v/+Z//mT772c+mD3zgA+nJT35yeslLXnK3z8axXtAHK6CAAmMKGCDGBCv98F//+tfpwAMPTA960IPS0Ucfnb8g+PL41Kc+lV760pemt771rWmjjTYqXaxi+7v11lvThz/84fT5z38+3ec+90mnn356ut/97pf3jwNfnl//+tfTq171qkTgOvjgg9MJJ5yQA9Y0txtuuCE95SlPSVdeeeXdvAk1O+ywQ3rGM56xrH6muV9fSwEFFAgBPvO4oPSGN7wh/fKXv8wXMvjzT//0T/kixlLcfvvb36YLL7wwXzzic/38889PT3jCE/IxuymgwMIJGCAWzn6kPfcKEDyRL4999903v0azUT3Si1b4oPPOOy99/OMfv9uxfu1rX0t77rlnOvHEE9O6666bAwVfrD/96U/TG9/4xvQXf/EXUzvSXgGCL7ZjjjkmvfOd70wvfvGLDRBT0/aFFFCgl8AXvvCFdNxxx6UjjzwyrbLKKunP/uzPljzUD3/4w/z5+sIXvjBtttlm+cIZPc0HHXSQPS5LvvY9wMUsYIBYzLWTUuoXIOL/f/azn+VG9TSH7SxGkl4Bgt6H173udemiiy5Kq6++ei42j6NBz1Wqv/mbv5naofQKEFdddVUeVsXVMb7Qoodoajv1hRRQQIH/FfjjH/+Y3vSmN6UNN9wwrbfeenPl8uMf/zgPJeXC2T/+4z+m9ddfP/dIuymgwMIJGCAWzn6kPfcLEDRcX/SiF+Ur8M9//vPTpZdemv888pGPTM95znPS7373u/xv5g5suumm6bnPfW7iC4ghTzyGuRMMD9p9993zGP73vOc9+bGM799yyy3TJz7xiXT22WenNddcMz31qU/N/2aoEMOl6Dq+9tpr8zCqJz7xifnxNKD/4z/+I5111llpnXXWSVw1+tGPfpSHFP33f/93HmpEDwINfR5PGV796lfnL4GYU3CPe9yjr0mvAMH/cSWuHSDa/zcS9JAHtQMEx0ZI2WabbdIee+yR1lprrbsFCHw++MEPpoc//OHZmiFYjFmOuvjDH/6Qy/3FL34x2/HF+OlPfzr7PPvZz0633377svrEi+FTl1xySXblyuNHP/rRXKdPe9rT8lXIeD3qiPr68pe/nOdkMKyLL17qjPHSbPTW/Mu//EtuiPz1X/91evvb355+/vOf5/NmpZVWynW99tpr56FZyy23XCKkUn+PfvSjc2DiNQ8//PBcd5w7zAPpd260j6XfuUn5L7/88uzA63KcDNXgfOP8bs/14Zy6+OKLs9GKK66Y/ZmfwjnBXBWccTjnnHNyPWy88cZptdVWS//zP/+Tj51zb4UVVsjnMeWPuuE1GKbGlV7mHPGHOsJwiy22yO+X2JgDQ4BdddVV8znNe4V9xRwlht698pWvTH/7t3+b3xfsZ+WVV87+D3zgA9PHPvaxtN9+++Wys1GGM888M/3DP/xDLudNN92Uh+Y99KEPXVZOjptzgblQmPEZwHup10YPGefoAx7wgPRf//Vf+TXoMWM4JOcPv8OauVQbbLBBruMLLrggbbLJJrlMH/nIR9K//uu/5iEy97rXvfI8o+WXXz6fS8wJuuuuu3JPH+cFG+V585vfnM+9OM8p52mnnZbH6N922215nhLHzPky6LzBnbKEBWWnjHxG8Dpchecnn2GUideibqjz5rnR7/OQ1+X4Jj1vsW1umDQ/67D7/ve/ny677LJsvfnmm+f3Gv68v+5///snLkTc+973zp+VPKbf5yif6aecckoexvONb3wjv0evu+663Jjmfcb5c/LJJw883ykrz+nlxnwvzlkuiGDKucdnBu+z+B6hB4Dzhs8I3lP0CnC+c8ycl7w25w6fi/x92HuLczy+F3pZ4cN7qt/7c6uttsrv/17bJJ/B8Z0Wn5+8PkPEvvnNb6Z/+7d/W3Z+96r/SeqA/cQQZeoCb+qaz2U+X3hPhBefI8z/47OJz7bmv/ls4xgY8sxzBn2+sZ9Bn5GUiff0rOqYz4o77rgjH8eoztP4Tvc1JhcwQExuONNXiADBFzFfkHwg0Ljkw/kFL3hBbuDwwRaP40Nmr732yh/4zJ34zW9+k3soaAgecsgh+erNPvvsk7/E6ALmS5nXvfrqq3Nj/L3vfW/+8qAhxxc/jWMaMDSgDzvssNxA40uZD7XtttsuzzegkUeDmv3xmjSI2XgsXxDHH398bsDsuOOO6RWveEVu2F5zzTXp29/+dm68jHIlqd8Qpp122ik3umKfJ510UjrjjDPuFiqmUUHNAIE54YoG+MMe9rB8XO0AwT4JWDSq8KF3gsZYc7gZdUTjnRBIo7fp2axPfs+XNg1ZXofGBsO0+P8DDjggNyD4oqZBxPHTG/W2t70tf+gzN+Pv/u7v8pcLz+V1+cnwL75gX/ayl6V3v/vd6X3ve18uy2Me85jcOKWRR4OA+ucLiP3jzGsfeuihOXi85jWvybTDzo1h5yaNwv333z+/NkPQOFfbr9mrDtuvy2PaznfeeWdu5Gy77bZp1113za9NQOC8Pffcc9OjHvWofJ7G8Lj73ve++d9HHXXUsnOIRuHee++dG8w8h/dHXA0mkLPQAXVMmKHxRR3wnuE9xXmCG8PpOEYC5Wtf+9pch4Qv/Hmf/f3f/31+b/Blyhc/G/XDuUxdEjja7wFel4Yp4Z/ftzcaf7wnCVEEF+qX0MOQPwIBPXUcN2WkIcQ5yLlAOSlfuw5orNCI4JyjwfH6178+f5bweDbOKf7O5wPnOec+v+e8ZnEBGvYcL40+jnHQecP7ifLxet/5znfyZ9qpp56awzPlp8F8xBFH5HC5884753CDH0GNcDDKudHe/yc/+ckcyKI+h523MRer7c55Ep918dnI+4iLA5yfXAigd5T3F1ucowzToRHd73OUBj3n8EMe8pBsQRCMMtKYx3XY+f5Xf/VX+TX6uVEeGptvectb8rAhLAmF/B9l53sDY+qPIEPdUKd8JtArQvBnMjfvH+qwfc5izv7jos8wK77vhr0/B32+sz/OO+qBc5KLEqN+BtOo5dzi3OX9z4WaXt9D7f1PWgeUGT/e93wuENbf8Y535Pcxn1/Nc6vtF//mXOA9E9/Dgz7fhpWXYDnLOv7JT37SyXka3+u+xmQCBojJ/Gb+7PiC4ENw0FyHdoOTL3q+CGnI8DyunBAU/vmf/zlfyeDL/eabb84NDxqYNEj5PR+WfGhyxZwvBxpeozQS+bKnwcy+4qoMVwj5suD/uCLCB9/LX/7y3BCjgcK++EAcZev1wc0x0JjgSivhhgYOH5oEk2avRLw+wYurZf02rj5Tzl5bM0DwJYwN4Yer8/0CBI0sro5Fw6EdIHCg4c6Y3m9961t9AwQ9NAQlAgNfDLHxhc5r0CBlPgxhIb7ouEpGnX7lK1/J/0+jtxkgCAk0ZKhrwkd7fgkNSc4V3Gksc0We4Eejqfk6fMGPEyA4hva5iScNFs5RrrDy72kFiPYXbLPBRgDnfGmeW5wfnK+cy81GDl/mhGYarpjxOK7MEtrwJ6BRB1yd58sWFx4fDV/OAxqGEfApB+9pGsi8Rwmlxx57bA4DcUU/vtgJczTYmuXk+fSi0DNDw5n3U3uj0UeI4bVpdLbfQ7EAAMNiuJDAlUiCIX/v9Z4n8HKBgUY2vSecz/SaUWZen3DF+yIMCTD00BA+eW+xNc8dft/vogRe/J4r2bw3wpH3Elcq6dXhyj6BjAm1TWseM26A4KovFzo4LuqfBuewz9RRAgT2hEyCXoT45ipy9DQRXDDkPLr++uv7fo5yflBGeh7jfY4p71XOQ4Ign4nNBmb7fI+LRf3c4hziM5Ur6VyYoUxciCKI81kR5yyPJcTG5z4XANru4wSIflbD3p+Dvj/4DOb7jfddr4s4wz6DuejGcdHjOmqAGPaZM6gOCPq8r7ngEBdTCDJ8nq+xxhr5M2OSANHv823QOYPvLOuYnrUuzqO0G3zMbAUMELP1nfjVuwQIhlTwvBtvvDF/+fKFSJd5e75Au3BxRZIrlXwp0cDninQ0JniTM2SB0BErHtHg63eFvdlLwdUoPqT4YKSxw1VKvgxHXTmk35UfvoC5kkuXPFdr+HtcUY+G2MSV8L9X2bliSGOIIQZ8CXAFML4sevVATCNA4E990rMTDZtmgCAg0BPAVT/+xFWnXsfcbvjHY3rZNq8U0pgjbNADQl1zBZ+hKDHnY5wA0evcpCFGPRI4aWzRiKXLngAcPV69jmeURmKvL/P2sMAIULw/6NkjbBHqmgGCoEfvHaGKRhONWHov+JKnAR/nN41EeqaaG8dML1s7QESDmoY4Q9FonDePt301kd/Ry0FA4Uovw284Dylvr43GJAGCslImGg9cqY8LEQRDeh0JBjTkucoZ53WvANHcB+c24YVGK6GWhiaNWM4L9sk+CCTUJ1enm41t6pchFwSEQZ8psb92OGj+P+91PkswoFeJ3pxxAwRX1OkR5Yo69R69qs3zq99528s96o33LA1xjpe6a66kx/lO2KIOCRdcJCCgcz61LzTE5yjnZ3g33+e8NnXHTz5P243B9vnOd0I/tzgeGq30HnGOY8M5QnDhOwWvmHPGZwCfCzyWuo+NHhZWTYpzlnqm14vPZ3qO2j0Qg6zi86nf+3PQ5zs9gtQrPVfjBghel/cQF9M4r3iP856hp23QxbxRPnP61QHBmItFcdGpGTYpT78eBz6D+Gwe1AMx6PNt0DnDOUVv9izruIvzNL7XfY3JBAwQk/nN/NnjBgjeiHzZ8QVD13N8GfGhx5VThqNwJaPXFlckaYiyX65yRQ/BsEYiwzZofNHNyhcmGw1CusG5wskHeHxI8eFI+RjfSdf+KCuJjNJ1HKsw0c3OWO9Rw8kolRg9EAwx4QswhkwNChB8yfClS5Dp9eVFw4Audb4wuPrebwhT9EBw5RfDZoDgKixXx6gz5hfEylyTBggaGDRKoheCc4PenmgEcX7whcQXHMPUBg1vi3O437kZjUt6OZgzwHnLFc/ma04zQMSV/RiaQIDgCjBXsmlA0pPVHmZBgKDHifOW+sKdYSC77bZbDhDRA8Fr8O/21ivsRA8E7xeeT8O1ebW+ObSFem+/B2jYUF6CFu+v9sb/c2wMgyKIxvMJ/YR4GnS8Br2CnD+EHM7BeD8O6gWKcExDiIBC44VeBs7j6M3q1QPRLOOwz5RBASLCE+cI70n2G70UDLtho1Ha7PFpvwfZP6GOcMVxM3yt13tw2Hnbdo/PBK4m0yPFZwAN6GaAaD6HIRycU7y/mSzc73OUzx3Ow/Y5xnuV+iBc8H7sdzWZ852gSl33c+O84LykvAzP5CfvR4ag8plKg5zPhBj+R5imvpuf+81jG7UHYpAVrzHo/dnv85sr21wUoxedXoRxP4PjdQntfBYSIuiNaffW9qv/aNTz++ZnzqA64LuCz1XOxeiBaL5+1wAx7PNt0DnDEFPm6cyyjjnGcZ1H+d72MbMVMEDM1nfiVx83QHBli16C+LKKAMGXIF+wjLGNq1c0CvlgiLkVcUWSq0M0PqKRzEG0v+xpONCgYjIjjQf2Q2OGRmZcnWKIB1erKQ+v3fyQoseAL0265RkWMmzrFSDoBSEUxThrGnVcneVLb9qrlESA4OpbjKWnzO0AwdwRrsQyaZQvdayZCNj88uIqHF/SbIQejr89p6Q9fIIxzxxvLE8bcyAYVkADhSu9TA6OK2Nc+aThiDlDZNgG9UBQ1viCiH3TICQA7rLLLvkqM8fC6+JLY5MJqwRMhhyNEiD6nZsEiLjiybHQkGoPb5k0QFD2GP7F3ALG7+MTV0nxw44GX69x2jEen14Ces44D7iK3jynaaxzztOoopeOuuV5NBhoGNBYpTcnAgZ1znuPhgJXSSkj53Lc14XGPfVN3fP8XgGCAMP+mAfT3NpXnWkEEPK5ksh+eP9Sr1xZ5j3DsD8aotHj2Os933x9jpUeP8rFOcLfCUD0VEUDixAYgSvsm5857Tpuf6YMChDNq+70QGDF8DjqkPqjTNTxsABB/XEeMHG8X4gfdN72Oi/jM4HPIN4rbM17+eBMaIlhXbEkN+ciTgxZ6/c5yhArAhuNWd43vB8Z8sJFId43MaSy3/lOb0H0VvRy46IRPUfUbww9bX5uxHAT3vOct9QngYS6j+8LLigwXJQhgu1zljrnnOX1+Z4YZhVzIAa9P/t9d/Adw2ct5eB1xv0M5nV5Db7XMGaeySgXsuKYutYBvWl8vvBZQx01P0f4Xu8yhGnY5xuv2a+8fMbPuo67OA9rM/j72QsYIGZv3HkPXJkilfNlwsZwA77o2mNv+RJh2AATr/hQ5gsoVuzgS5EPTsY1c3WLv7MSCA0FnsMVt+YqLnwREx7oNYjJzXwZ0EghWPB8vijo1mZoAl/aNKiZO8CXA19ONIKYVE04obHEFVa+lHg8X+zRAKfhwpAK9kXDsVePAfvmC4kvMxpcvAaNJRpvHCNXxbiyxtUyGkh8MXN8o86tGFY5BB8aXVxx40ubMvNBSy8PZeMLnRAVk2NpIPLFSnc33dE0CJhrwlXfqAt6g7giRZc/X9h8uTGMITz5MCeQRX3S+OBLhSuBhBFWA6IRwlU7eidiEj1Dz7hSSEOC4EYZCTJ8oVEG6pVhE0zGZKUsxq2z8aVI+VgVhjHnPI6r0/QOsT+uOtIQpp5oaNLQ49yJ1V+oW0ITV84IKwQ5zlU2eS6LAAAgAElEQVTCDcfPvwedm1z1pFGOJ8acS5xrlImAybnR9ZyPyfsMxeB42DgWGu5c9acuOG/4ybnNvqkLVsRh3gO9OhwbjXjONRrKfLkzbAxTen84/zin2QevzbAyJhoz3IMvfN6zTESkHnlfcP7w/uN9Tf0RGDhfqXMaYgRz/k0Y4f1C45AvWAIeV6c5T2hU0JtILx49Ib3eOzyWRjRl5Dym8ch4e0ISjaroiWQ/XNGnkRTvm+Z7nuczfC/mB/Gepa4ZpsJzaOjwmpz7Ucb4zIkVuzgmzmE+Ezi/8Rj2mUI4wZL9ccx8rnDu897ns5HPFlaBw5dGNRPEGSLJZx3nLfVFI57zh42r9zQoOR6OhXL3+0xrvwf7faa23QkDzc863gOc/5zfnOd48bnA5wmfU5wflIvPBsrF7/p9jvI7LgRxjhG4MeXcjAYerx+N137nO98B/dz4rOC7hM8vzmnee5x3zc8u3vP0kvFe4j3AucxwOs5lzm/KhzEXhxjqOey9RdiL74VeVhwT++/3/uTzKj7H4rOcOuDzj/qlHuP3zfrnfGeOUL/PYC5M8X7kPOdcogHOxvnNZx/nN0POer3vJqkDLvAx34n3JL3TfN/wk+9Q6oehyHgRaliFi2OlvngP8N0X/6YdQH3wvh9UB/jR44hTv3OG33NOzqKOCdiEXs79cZ2HfXf7+9kLGCBmb7zo9sDVST5Y6CZtbzTW+ZKhYdJ1o9FGo7jXxM6ur9nveVwdpFFGg4LJcr2Oadr7HPZ6+HL1lcnkvZampcwMs6KRPq4RX9B8SdCg7hWS+D1Xlfn9oGVxm8cQV9VovNMwpUzN8cw8NvZLqGz/rpcHx8hSj3T58+XQHss7zHBav292+dMTQN3wRTXKsLmuZehVR80eJcLLoDoa9P4ct0yjnGs0Sgh+zR7Hcfcz7PF8JrBN+/3J6/JZNmqd0nPH+RirIg0r9yx/zwWQeC/3ek8N+hzt9zkw6vk+rtswBz43WJiB4xj3M23Ya4/7exq7hBzCc/v+SFH/9IIQIrt8Bg8rz7TqgPduLGs9rQtivco+ankXUx0PqwN/X0bAAFHGeVHvhSsqNHhZBYOrq1zZ4oq623wIjNIt30WCL2uulnL1dprzUcYpS68JjeM8f1qP7TUHYlqvPe7r0OBmaUgmQTN0ijri6v4oyymPu6/F+Hh6HWg8zjIwLdRxL5bzfaGOn/3Sq0GYofew1zbr+q+tDmor70KeW+777gIGCM+IPB6V7lomH9LdS9fsLK/QSr54BBj2QRc38yfoCu/XLd+lxFxhZagbw18W4qpkczgJXfUMB+i3TG+X4xv1Oc0hhqzkRLc9w8sWaiNAsGwuwyJ4nzNPgCFI87LxWcccJCYjL6VtsZzvC23KkDd6f+mR7rXNsv5rq4PayrvQ55b7N0B4DrQEomuSYSbTHmIgtgIKLD6BUYY2Lb5SWyIFFFBAgcUiYA/EYqkJy6GAAgoooIACCiigQAUCBogKKskiKqCAAgoooIACCiiwWAQMEIulJiyHAgoooIACCiiggAIVCBggKqgki6iAAgoooIACCiigwGIRMEAslpqwHAoooMCcCLBwAzfyYs3+D3zgA/kmWdztdqHuFzIn7B6mAgooMDUBA8TUKH0hBRRQYHELsIQrd0/nhl/c9+WSSy7JS16WWrqZ4MCddVkymCUkufMuf1hGdqHuFbK4a8zSKaCAAotTwACxOOvFUimggAJTF+AO2NwPgzXy999//3TUUUcl7lPxpje9qci9Or7whS+k4447Lh155JFplVVW8X4zU69hX1ABBRQoI2CAKOPsXhRQQIFFIcBdej/+8Y+nH/zgB+mxj31sWn/99dODH/zgmZeN3g+CyoYbbpjWW2+9me/PHSiggAIKzE7AADE7W19ZAQWWkAB3L7744ovTpZdemlZcccXEXaW//e1v5yvpz33uc/Pd3D/0oQ/lcf2M6X/5y1+err766nTOOeekJz3pSemFL3xhbqifeeaZ+a7v3MztpptuSq961avSQx/60PT73/8+XXnllemyyy5LK620Urrf/e6Xrr/++jwvYPPNN0/3v//90wc/+ME8d2DTTTfNjX8ez1V9hiNttdVW+f94zA9/+MNcrssvvzztsMMOaZ111km33HJLvuv817/+9bTRRhvlYUPXXntt+tSnPpWe+MQnpi233DKXs73xGJ7H8XNXcQLIH/7wh/SiF70o3806TB75yEfm16As97jHPdJdd92V5zcQVlZfffX0jGc8I1133XXp8Y9/fPrGN76R1l577fxvAsyzn/3s3BvB6/YrP3dLP+WUU3L5t9hii7TaaqulL3/5y9mJXhWGR7XLwnG9/vWvz2V53vOel/dFHUWZGD71/e9/P5vf5z73yc7YOpxqCb1xPRQFFJiJgAFiJqy+qAIKLEWBX//61+nAAw9Ma665Ztprr73yOP599903Pe5xj0uvec1rcgP4xBNPzI18xvkTAL773e/m8MBQoVe84hW5gUpDm43G+RlnnJHe9ra3pQc+8IH5/2hAE1BoaB966KE5QBx99NH553nnnZcbv6effnpuON9www1p1113TRdddFFuUPP7m2++OR1zzDG5EfzjH/84l++QQw7J4YDHH3bYYflxNPg/+clP5iDwrne9K4eKflt7v4QgGt3vec970r3uda+7mTRfg4b7jjvumI97rbXWyn9/yEMekk499dT0oAc9KIXnxhtvnBv4w8qPF8Hs7LPPzseD9+GHH553ybAoQlizfr72ta/lkLXzzjsv62Vplolj/tGPfpT22GOPHHLCeSmeux6TAgooME0BA8Q0NX0tBRRY0gLtAPHVr341N1hpINMI5ir6HXfckcMFvQwrrLBCbpze+973zr0RNOxpdD/60Y/OTnfeeWcOF/vtt9+yUEE4oEeD3gpem4b2KAGCXgwaygcddFB6znOek1+fq/I0rAk6b3zjG9PnP//5ZQGC3x1//PF5UjX7HDVA8LqvfvWr0yMe8Yh83GzNRvuwAMGx7b333svmP7z73e9OH/nIR/Ix0pMwavkJQBHCMCZEEbyiLNjffvvt2QT/2JoBgt6St771rTkMrbvuugaIJf3u9eAUUGCaAgaIaWr6WgoosKQFIkDQON1ggw3yikKsYrT99tvnITCxESx22223fKWdhikbV9ff8Y53LLv6z/9FY5bhR4QOGvX0SPBvhgf1ChAMoaJHgSv/DEs64ogjcuOZHoftttsunXDCCXcLAzTMGV5FSODx9ECcddZZ6Zprrsm9HC996Uv/z3PalUjZ2S8NfIZHMYxo9913T8svv/yyXoTHPOYxuXflM5/5TN4fQYAytXsg4lhjH+HChG6C1Cjljx4UXoPhUHHcDLHC7Itf/GLuJfrJT36SzaN3p2lO+egVwpnXawa1JX0Se3AKKKDAFAQMEFNA9CUUUGA+BNo9EDT4TzrppPSVr3wlnXbaaTlEMKyGITbf+9738hX/c889Nz3qUY9KH/7wh9Oxxx6bzj///DxXgS16IF784hfnhvbPf/7zPJyIMMEciXF6IAgy9GYcfPDBOYCwRQ8Ew3QoJw1rXpOJzDS673vf+/YMHb0CRHPoFMdF8KCsrOjU7IFgnwzfIqzQ68Hj6KkgSDGc6glPeMKyngv2Qw8Ew7YYikSAGFb+5hAsns+wJno0KMuqq666rCwMzSJoERDohVluueXyYUVoW3nllfM8EHpEeJwBYj7ewx6lAgpMR8AAMR1HX0UBBeZAoF+AYK4D8wIY33/hhRfmIMHE4Le85S3ptttuy+GCScgEg3322WdZDwENcRrZ9FQwrIlJxb/5zW/y72Nfg4YwMWGbng4mOTNpmv399Kc/XTYUh7/TaN9ll13yECvmQBBU6OXYZJNN0je/+c3OAYL9cszMbegVIJggzrHFEC+OiXJeccUV2YM5HPQAMBxqjTXWyJO9mSQ9rPyEkQhhsbITYY0Vnpi83SxLzG8gJDDMiSFmESBYCYrgwNYOanNwKnuICiigwEQCBoiJ+HyyAgrMiwCN3RtvvDHPG2DoDlf7GT5Do/yAAw7IV7BpILPq0jvf+c68EtMFF1yQH8fEX66ScxWcIToMeeLvrBpE7wPhgavwrIhEY58x+7/73e9yQz8auPQWMAyJicEMS2IYFWP3uWLPJOxtttkmP+/Nb35zevjDH56HWNHQZpjSC17wgrzaEA1+hjvxfCYhM4yJidp77rlnnozNa7a3W2+9NR8T4YbH0sPAcW222Wb5D+GJ4Uc0yGmoExwIJttuu22eD0KPAcfI69MTgw3/jwFzH3DgLtSUnftU9Cs/j8Oax3I8vCblpw7wZc4I80woCxOiCQW4ElCYd0Lvz9Zbb50njnMcPJ+6wYU6Zf88lpWbvCP2vLyrPU4FFOgqYIDoKufzFFBAgY4C9C5w9ZxQwMZyp0z4pbegOZeC3/H/DAlirkNMHB62W4ZR0RjnKj9X5RfbRvmY2E35YmhRs4z9yt9cRYplbWnoNydIL7bjtDwKKKDAUhUwQCzVmvW4FFCgGgF6H5hLwMTfXhs9DKysFHMnqjmwKRe0vQztlF/el1NAAQUUGFHAADEilA9TQAEFZiXw6U9/Os9hYCnWXhvDgh72sIf1HGI0qzItttelJ4YhWExKZ8gR942gB8NN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g0QrcfPPN6de//nVad911l5XxrrvuSrfcckv64x//mFZfffX0sIc9bNGW34IpoIACCsxewAAxe2P3oIACClQhcOedd6a99torbbzxxvkn2w033JDe9773pSOOOCLd6173Sq985SvTdtttl57+9KdXcUwWUgEFFFBg+gIGiOmb+ooKKKBAdQJ/+tOf0plnnplOO+20tN9+++UA8atf/Sq97GUvS1tuuWXaaqut8jFdddVV6eyzz85/HvCAB1R3nBZYAQUUUGByAQPE5Ia+ggIKKFC9AEOUbrrppnTjjTemtddeOweIb33rW2nPPfdMxx577LIhTbfddlvaZ599ctBYZZVVqj9uD0ABBRRQYHwBA8T4Zj5DAQUUWFICv/jFL9K5556bnv/856djjjkmrbnmmjlAMHxp1113TRdddFGe+8D2jW98Iw9hOuGEE9JGG220pBw8GAUUUECB0QQMEKM5+SgFFFBgSQowdOmSSy5Jj370o9Oqq66aDjzwQAPEkqxpD0oBBRSYnoABYnqWvpICCihQncCtt96aPvOZz6Sdd945/f73vzdAVFeDFlgBBRQoL2CAKG/uHhVQQIFFIcByrcxl2GKLLdJDH/rQ9Jvf/Ca97nWvyz0RDF36+te/nn9ecMEFaY011shldgjToqg6C6GAAgosqIABYkH53bkCCiiwcAIEiC9/+cvpt7/9bS7EL3/5y/SGN7whbbLJJmnDDTfMqyyxChNLuMZ8ByZbM4n6rLPOchL1wlWde1ZAAQUWVMAAsaD87lwBBRRYPALcMG7HHXfMS7YyiZpgceihh6YVV1xx2X0hLr744vSxj30snXTSSek+97nP4im8JVFAAQUUKCZggChG7Y4UUECBxStw++23J8LBKaeckocwHXzwwWm99dZL3/nOd9Lhhx+ejjrqqLTccsvlHop99903rbXWWov3YCyZAgoooMBMBQwQM+X1xRVQQIH6Bf7whz+k733ve+lnP/tZevzjH5/uec971n9QHoE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L/H3Vu1zfBW0Ak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155574" y="1211245"/>
            <a:ext cx="4026268" cy="3477875"/>
          </a:xfrm>
          <a:prstGeom prst="rect">
            <a:avLst/>
          </a:prstGeom>
        </p:spPr>
        <p:txBody>
          <a:bodyPr wrap="square">
            <a:spAutoFit/>
          </a:bodyPr>
          <a:lstStyle/>
          <a:p>
            <a:pPr marL="342900" indent="-342900" algn="just">
              <a:buFont typeface="Arial" panose="020B0604020202020204" pitchFamily="34" charset="0"/>
              <a:buChar char="•"/>
            </a:pPr>
            <a:r>
              <a:rPr lang="ru-RU" sz="2000" dirty="0">
                <a:solidFill>
                  <a:schemeClr val="bg1"/>
                </a:solidFill>
              </a:rPr>
              <a:t>Расширенные преобразования</a:t>
            </a:r>
          </a:p>
          <a:p>
            <a:pPr marL="800100" lvl="1" indent="-342900" algn="just">
              <a:buFont typeface="Arial" panose="020B0604020202020204" pitchFamily="34" charset="0"/>
              <a:buChar char="•"/>
            </a:pPr>
            <a:r>
              <a:rPr lang="ru-RU" sz="2000" dirty="0">
                <a:solidFill>
                  <a:schemeClr val="bg1"/>
                </a:solidFill>
              </a:rPr>
              <a:t>Случайное стирание</a:t>
            </a:r>
          </a:p>
          <a:p>
            <a:pPr marL="800100" lvl="1" indent="-342900" algn="just">
              <a:buFont typeface="Arial" panose="020B0604020202020204" pitchFamily="34" charset="0"/>
              <a:buChar char="•"/>
            </a:pPr>
            <a:r>
              <a:rPr lang="ru-RU" sz="2000" dirty="0">
                <a:solidFill>
                  <a:schemeClr val="bg1"/>
                </a:solidFill>
              </a:rPr>
              <a:t>Добавление эффектов дождя, солнечных бликов...</a:t>
            </a:r>
          </a:p>
          <a:p>
            <a:pPr marL="800100" lvl="1" indent="-342900" algn="just">
              <a:buFont typeface="Arial" panose="020B0604020202020204" pitchFamily="34" charset="0"/>
              <a:buChar char="•"/>
            </a:pPr>
            <a:r>
              <a:rPr lang="ru-RU" sz="2000" dirty="0">
                <a:solidFill>
                  <a:schemeClr val="bg1"/>
                </a:solidFill>
              </a:rPr>
              <a:t>Смешивание изображений</a:t>
            </a:r>
          </a:p>
          <a:p>
            <a:pPr marL="342900" indent="-342900" algn="just">
              <a:buFont typeface="Arial" panose="020B0604020202020204" pitchFamily="34" charset="0"/>
              <a:buChar char="•"/>
            </a:pPr>
            <a:r>
              <a:rPr lang="ru-RU" sz="2000" dirty="0">
                <a:solidFill>
                  <a:schemeClr val="bg1"/>
                </a:solidFill>
              </a:rPr>
              <a:t>Нейронные преобразования</a:t>
            </a:r>
          </a:p>
          <a:p>
            <a:pPr marL="800100" lvl="1" indent="-342900" algn="just">
              <a:buFont typeface="Arial" panose="020B0604020202020204" pitchFamily="34" charset="0"/>
              <a:buChar char="•"/>
            </a:pPr>
            <a:r>
              <a:rPr lang="ru-RU" sz="2000" dirty="0">
                <a:solidFill>
                  <a:schemeClr val="bg1"/>
                </a:solidFill>
              </a:rPr>
              <a:t>соревновательные шум</a:t>
            </a:r>
          </a:p>
          <a:p>
            <a:pPr marL="800100" lvl="1" indent="-342900" algn="just">
              <a:buFont typeface="Arial" panose="020B0604020202020204" pitchFamily="34" charset="0"/>
              <a:buChar char="•"/>
            </a:pPr>
            <a:r>
              <a:rPr lang="ru-RU" sz="2000" dirty="0">
                <a:solidFill>
                  <a:schemeClr val="bg1"/>
                </a:solidFill>
              </a:rPr>
              <a:t>Перенос стиля</a:t>
            </a:r>
          </a:p>
          <a:p>
            <a:pPr marL="800100" lvl="1" indent="-342900" algn="just">
              <a:buFont typeface="Arial" panose="020B0604020202020204" pitchFamily="34" charset="0"/>
              <a:buChar char="•"/>
            </a:pPr>
            <a:r>
              <a:rPr lang="ru-RU" sz="2000" dirty="0" err="1">
                <a:solidFill>
                  <a:schemeClr val="bg1"/>
                </a:solidFill>
              </a:rPr>
              <a:t>Генеративно</a:t>
            </a:r>
            <a:r>
              <a:rPr lang="ru-RU" sz="2000" dirty="0">
                <a:solidFill>
                  <a:schemeClr val="bg1"/>
                </a:solidFill>
              </a:rPr>
              <a:t>-состязательные сети</a:t>
            </a:r>
            <a:endParaRPr lang="en-US" sz="2000" dirty="0">
              <a:solidFill>
                <a:schemeClr val="bg1"/>
              </a:solidFill>
            </a:endParaRPr>
          </a:p>
          <a:p>
            <a:pPr marL="342900" indent="-342900" algn="just">
              <a:buFont typeface="Arial" panose="020B0604020202020204" pitchFamily="34" charset="0"/>
              <a:buChar char="•"/>
            </a:pPr>
            <a:r>
              <a:rPr lang="ru-RU" sz="2000" dirty="0">
                <a:solidFill>
                  <a:schemeClr val="bg1"/>
                </a:solidFill>
              </a:rPr>
              <a:t>Комбинации подходов</a:t>
            </a:r>
          </a:p>
        </p:txBody>
      </p:sp>
      <p:pic>
        <p:nvPicPr>
          <p:cNvPr id="6150" name="Picture 6">
            <a:extLst>
              <a:ext uri="{FF2B5EF4-FFF2-40B4-BE49-F238E27FC236}">
                <a16:creationId xmlns:a16="http://schemas.microsoft.com/office/drawing/2014/main" id="{6413C112-2D9D-E84E-8FEE-C9136C49C4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1842" y="3468461"/>
            <a:ext cx="2558069" cy="1889745"/>
          </a:xfrm>
          <a:prstGeom prst="rect">
            <a:avLst/>
          </a:prstGeom>
          <a:solidFill>
            <a:schemeClr val="bg1">
              <a:lumMod val="95000"/>
            </a:schemeClr>
          </a:solidFill>
        </p:spPr>
      </p:pic>
      <p:pic>
        <p:nvPicPr>
          <p:cNvPr id="6152" name="Picture 8">
            <a:extLst>
              <a:ext uri="{FF2B5EF4-FFF2-40B4-BE49-F238E27FC236}">
                <a16:creationId xmlns:a16="http://schemas.microsoft.com/office/drawing/2014/main" id="{4B7A0178-1C31-7B4B-AA1D-E0B70568FF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902" y="1578714"/>
            <a:ext cx="2558072" cy="1889747"/>
          </a:xfrm>
          <a:prstGeom prst="rect">
            <a:avLst/>
          </a:prstGeom>
          <a:solidFill>
            <a:schemeClr val="bg1">
              <a:lumMod val="95000"/>
            </a:schemeClr>
          </a:solidFill>
        </p:spPr>
      </p:pic>
      <p:pic>
        <p:nvPicPr>
          <p:cNvPr id="6154" name="Picture 10">
            <a:extLst>
              <a:ext uri="{FF2B5EF4-FFF2-40B4-BE49-F238E27FC236}">
                <a16:creationId xmlns:a16="http://schemas.microsoft.com/office/drawing/2014/main" id="{EB789C61-A48F-AE4B-BC0E-916FDAA978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1842" y="1578717"/>
            <a:ext cx="2558069" cy="1889744"/>
          </a:xfrm>
          <a:prstGeom prst="rect">
            <a:avLst/>
          </a:prstGeom>
          <a:solidFill>
            <a:schemeClr val="bg1">
              <a:lumMod val="95000"/>
            </a:schemeClr>
          </a:solidFill>
        </p:spPr>
      </p:pic>
      <p:pic>
        <p:nvPicPr>
          <p:cNvPr id="6156" name="Picture 12">
            <a:extLst>
              <a:ext uri="{FF2B5EF4-FFF2-40B4-BE49-F238E27FC236}">
                <a16:creationId xmlns:a16="http://schemas.microsoft.com/office/drawing/2014/main" id="{5C9F92CF-9618-BD4C-B72D-D62501C89D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1250" y="3462282"/>
            <a:ext cx="2566431" cy="1895922"/>
          </a:xfrm>
          <a:prstGeom prst="rect">
            <a:avLst/>
          </a:prstGeom>
          <a:solidFill>
            <a:schemeClr val="bg1">
              <a:lumMod val="95000"/>
            </a:schemeClr>
          </a:solidFill>
        </p:spPr>
      </p:pic>
      <p:pic>
        <p:nvPicPr>
          <p:cNvPr id="6158" name="Picture 14">
            <a:extLst>
              <a:ext uri="{FF2B5EF4-FFF2-40B4-BE49-F238E27FC236}">
                <a16:creationId xmlns:a16="http://schemas.microsoft.com/office/drawing/2014/main" id="{834B4AB5-307B-E642-9327-A953DFB3D1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9909" y="3468462"/>
            <a:ext cx="2558065" cy="1889742"/>
          </a:xfrm>
          <a:prstGeom prst="rect">
            <a:avLst/>
          </a:prstGeom>
          <a:solidFill>
            <a:schemeClr val="bg1">
              <a:lumMod val="95000"/>
            </a:schemeClr>
          </a:solidFill>
        </p:spPr>
      </p:pic>
      <p:pic>
        <p:nvPicPr>
          <p:cNvPr id="21" name="Picture 20">
            <a:extLst>
              <a:ext uri="{FF2B5EF4-FFF2-40B4-BE49-F238E27FC236}">
                <a16:creationId xmlns:a16="http://schemas.microsoft.com/office/drawing/2014/main" id="{4138A0C6-AA41-1D41-B026-EC9C5016D6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97971" y="1578712"/>
            <a:ext cx="2549710" cy="1883570"/>
          </a:xfrm>
          <a:prstGeom prst="rect">
            <a:avLst/>
          </a:prstGeom>
          <a:solidFill>
            <a:schemeClr val="bg1">
              <a:lumMod val="95000"/>
            </a:schemeClr>
          </a:solidFill>
        </p:spPr>
      </p:pic>
      <p:sp>
        <p:nvSpPr>
          <p:cNvPr id="13" name="Прямоугольник 12">
            <a:extLst>
              <a:ext uri="{FF2B5EF4-FFF2-40B4-BE49-F238E27FC236}">
                <a16:creationId xmlns:a16="http://schemas.microsoft.com/office/drawing/2014/main" id="{3300921A-89CD-4C3B-8D03-427A3A0B71F8}"/>
              </a:ext>
            </a:extLst>
          </p:cNvPr>
          <p:cNvSpPr/>
          <p:nvPr/>
        </p:nvSpPr>
        <p:spPr>
          <a:xfrm>
            <a:off x="4076344" y="1392411"/>
            <a:ext cx="7892917" cy="421665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2729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AlexNet</a:t>
            </a:r>
            <a:r>
              <a:rPr lang="en-US" sz="2400" dirty="0">
                <a:solidFill>
                  <a:schemeClr val="bg1"/>
                </a:solidFill>
              </a:rPr>
              <a:t> – 7 </a:t>
            </a:r>
            <a:r>
              <a:rPr lang="ru-RU" sz="2400" dirty="0">
                <a:solidFill>
                  <a:schemeClr val="bg1"/>
                </a:solidFill>
              </a:rPr>
              <a:t>слоев, концепты</a:t>
            </a:r>
            <a:endParaRPr lang="en-US" sz="2400" dirty="0">
              <a:solidFill>
                <a:schemeClr val="bg1"/>
              </a:solidFill>
            </a:endParaRPr>
          </a:p>
          <a:p>
            <a:pPr marL="538163" indent="-285750">
              <a:buFont typeface="Arial" panose="020B0604020202020204" pitchFamily="34" charset="0"/>
              <a:buChar char="•"/>
            </a:pPr>
            <a:r>
              <a:rPr lang="en-US" sz="2800" dirty="0">
                <a:solidFill>
                  <a:schemeClr val="bg1"/>
                </a:solidFill>
              </a:rPr>
              <a:t>Max pooling</a:t>
            </a:r>
            <a:r>
              <a:rPr lang="ru-RU" sz="2800" dirty="0">
                <a:solidFill>
                  <a:schemeClr val="bg1"/>
                </a:solidFill>
              </a:rPr>
              <a:t>,</a:t>
            </a:r>
            <a:r>
              <a:rPr lang="en-US" sz="2800" dirty="0">
                <a:solidFill>
                  <a:schemeClr val="bg1"/>
                </a:solidFill>
              </a:rPr>
              <a:t> </a:t>
            </a:r>
            <a:r>
              <a:rPr lang="ru-RU" sz="2800" dirty="0">
                <a:solidFill>
                  <a:schemeClr val="bg1"/>
                </a:solidFill>
              </a:rPr>
              <a:t>но с перекрытием</a:t>
            </a:r>
          </a:p>
          <a:p>
            <a:pPr marL="538163" indent="-285750">
              <a:buFont typeface="Arial" panose="020B0604020202020204" pitchFamily="34" charset="0"/>
              <a:buChar char="•"/>
            </a:pPr>
            <a:r>
              <a:rPr lang="en-US" sz="2800" dirty="0" err="1">
                <a:solidFill>
                  <a:schemeClr val="bg1"/>
                </a:solidFill>
              </a:rPr>
              <a:t>DropOut</a:t>
            </a:r>
            <a:r>
              <a:rPr lang="en-US" sz="2800" dirty="0">
                <a:solidFill>
                  <a:schemeClr val="bg1"/>
                </a:solidFill>
              </a:rPr>
              <a:t>,</a:t>
            </a:r>
          </a:p>
          <a:p>
            <a:pPr marL="538163" indent="-285750">
              <a:buFont typeface="Arial" panose="020B0604020202020204" pitchFamily="34" charset="0"/>
              <a:buChar char="•"/>
            </a:pPr>
            <a:r>
              <a:rPr lang="ru-RU" sz="2800" dirty="0">
                <a:solidFill>
                  <a:schemeClr val="bg1"/>
                </a:solidFill>
              </a:rPr>
              <a:t>Аугментация</a:t>
            </a:r>
            <a:r>
              <a:rPr lang="en-US" sz="2800" dirty="0">
                <a:solidFill>
                  <a:schemeClr val="bg1"/>
                </a:solidFill>
              </a:rPr>
              <a:t>,</a:t>
            </a:r>
          </a:p>
          <a:p>
            <a:pPr marL="538163" indent="-285750">
              <a:buFont typeface="Arial" panose="020B0604020202020204" pitchFamily="34" charset="0"/>
              <a:buChar char="•"/>
            </a:pPr>
            <a:r>
              <a:rPr lang="en-US" sz="2000" dirty="0" err="1">
                <a:solidFill>
                  <a:schemeClr val="bg1"/>
                </a:solidFill>
              </a:rPr>
              <a:t>ReLU</a:t>
            </a:r>
            <a:endParaRPr lang="ru-RU" sz="2000" dirty="0">
              <a:solidFill>
                <a:schemeClr val="bg1"/>
              </a:solidFill>
            </a:endParaRPr>
          </a:p>
          <a:p>
            <a:pPr marL="538163" indent="-285750">
              <a:buFont typeface="Arial" panose="020B0604020202020204" pitchFamily="34" charset="0"/>
              <a:buChar char="•"/>
            </a:pPr>
            <a:r>
              <a:rPr lang="ru-RU" sz="2000" dirty="0" err="1">
                <a:solidFill>
                  <a:schemeClr val="bg1"/>
                </a:solidFill>
              </a:rPr>
              <a:t>Груповая</a:t>
            </a:r>
            <a:r>
              <a:rPr lang="ru-RU" sz="2000" dirty="0">
                <a:solidFill>
                  <a:schemeClr val="bg1"/>
                </a:solidFill>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indent="-285750">
              <a:buFont typeface="Arial" panose="020B0604020202020204" pitchFamily="34" charset="0"/>
              <a:buChar char="•"/>
            </a:pPr>
            <a:r>
              <a:rPr lang="ru-RU" dirty="0">
                <a:solidFill>
                  <a:schemeClr val="bg1"/>
                </a:solidFill>
              </a:rPr>
              <a:t>Сегодня </a:t>
            </a:r>
            <a:r>
              <a:rPr lang="en-US" dirty="0" err="1">
                <a:solidFill>
                  <a:schemeClr val="bg1"/>
                </a:solidFill>
              </a:rPr>
              <a:t>AlexNet</a:t>
            </a:r>
            <a:r>
              <a:rPr lang="ru-RU" dirty="0">
                <a:solidFill>
                  <a:schemeClr val="bg1"/>
                </a:solidFill>
              </a:rPr>
              <a:t> осовременен, </a:t>
            </a:r>
            <a:br>
              <a:rPr lang="ru-RU" dirty="0">
                <a:solidFill>
                  <a:schemeClr val="bg1"/>
                </a:solidFill>
              </a:rPr>
            </a:br>
            <a:r>
              <a:rPr lang="ru-RU" dirty="0">
                <a:solidFill>
                  <a:schemeClr val="bg1"/>
                </a:solidFill>
              </a:rPr>
              <a:t>например, </a:t>
            </a:r>
            <a:r>
              <a:rPr lang="en-US" dirty="0">
                <a:solidFill>
                  <a:schemeClr val="bg1"/>
                </a:solidFill>
              </a:rPr>
              <a:t>max pool </a:t>
            </a:r>
            <a:r>
              <a:rPr lang="ru-RU" dirty="0">
                <a:solidFill>
                  <a:schemeClr val="bg1"/>
                </a:solidFill>
              </a:rPr>
              <a:t>без перекрытия, иногда </a:t>
            </a:r>
            <a:r>
              <a:rPr lang="en-US" dirty="0">
                <a:solidFill>
                  <a:schemeClr val="bg1"/>
                </a:solidFill>
              </a:rPr>
              <a:t>dropout </a:t>
            </a:r>
            <a:r>
              <a:rPr lang="ru-RU" dirty="0">
                <a:solidFill>
                  <a:schemeClr val="bg1"/>
                </a:solidFill>
              </a:rPr>
              <a:t>заменяют на </a:t>
            </a:r>
            <a:r>
              <a:rPr lang="en-US" dirty="0" err="1">
                <a:solidFill>
                  <a:schemeClr val="bg1"/>
                </a:solidFill>
              </a:rPr>
              <a:t>batchnorm</a:t>
            </a:r>
            <a:r>
              <a:rPr lang="en-US" dirty="0">
                <a:solidFill>
                  <a:schemeClr val="bg1"/>
                </a:solidFill>
              </a:rPr>
              <a:t>, </a:t>
            </a:r>
            <a:r>
              <a:rPr lang="ru-RU" dirty="0">
                <a:solidFill>
                  <a:schemeClr val="bg1"/>
                </a:solidFill>
              </a:rPr>
              <a:t>убирают </a:t>
            </a:r>
            <a:r>
              <a:rPr lang="ru-RU" dirty="0" err="1">
                <a:solidFill>
                  <a:schemeClr val="bg1"/>
                </a:solidFill>
              </a:rPr>
              <a:t>груповую</a:t>
            </a:r>
            <a:r>
              <a:rPr lang="ru-RU" dirty="0">
                <a:solidFill>
                  <a:schemeClr val="bg1"/>
                </a:solidFill>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254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5461"/>
          </a:xfrm>
        </p:spPr>
        <p:txBody>
          <a:bodyPr>
            <a:normAutofit/>
          </a:bodyPr>
          <a:lstStyle/>
          <a:p>
            <a:pPr algn="ctr"/>
            <a:r>
              <a:rPr lang="ru-RU" sz="4800" dirty="0">
                <a:solidFill>
                  <a:schemeClr val="bg1">
                    <a:lumMod val="95000"/>
                  </a:schemeClr>
                </a:solidFill>
              </a:rPr>
              <a:t>Функция активации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256370"/>
                <a:ext cx="10878671" cy="5011551"/>
              </a:xfrm>
            </p:spPr>
            <p:txBody>
              <a:bodyPr>
                <a:normAutofit/>
              </a:bodyPr>
              <a:lstStyle/>
              <a:p>
                <a14:m>
                  <m:oMath xmlns:m="http://schemas.openxmlformats.org/officeDocument/2006/math">
                    <m:r>
                      <a:rPr lang="en-US" sz="2200" b="0" i="1" smtClean="0">
                        <a:solidFill>
                          <a:schemeClr val="bg1"/>
                        </a:solidFill>
                        <a:latin typeface="Cambria Math" panose="02040503050406030204" pitchFamily="18" charset="0"/>
                      </a:rPr>
                      <m:t>𝑅𝑒𝐿𝑈</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func>
                      <m:funcPr>
                        <m:ctrlPr>
                          <a:rPr lang="en-US" sz="2200" b="0" i="1" smtClean="0">
                            <a:solidFill>
                              <a:schemeClr val="bg1"/>
                            </a:solidFill>
                            <a:latin typeface="Cambria Math" panose="02040503050406030204" pitchFamily="18" charset="0"/>
                          </a:rPr>
                        </m:ctrlPr>
                      </m:funcPr>
                      <m:fName>
                        <m:r>
                          <m:rPr>
                            <m:sty m:val="p"/>
                          </m:rPr>
                          <a:rPr lang="en-US" sz="2200" b="0" i="0" smtClean="0">
                            <a:solidFill>
                              <a:schemeClr val="bg1"/>
                            </a:solidFill>
                            <a:latin typeface="Cambria Math" panose="02040503050406030204" pitchFamily="18" charset="0"/>
                          </a:rPr>
                          <m:t>max</m:t>
                        </m:r>
                      </m:fName>
                      <m:e>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,0</m:t>
                            </m:r>
                          </m:e>
                        </m:d>
                      </m:e>
                    </m:func>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𝑅𝑒𝐿</m:t>
                    </m:r>
                    <m:sSup>
                      <m:sSupPr>
                        <m:ctrlPr>
                          <a:rPr lang="en-US" sz="2200" b="0" i="1" smtClean="0">
                            <a:solidFill>
                              <a:schemeClr val="bg1"/>
                            </a:solidFill>
                            <a:latin typeface="Cambria Math" panose="02040503050406030204" pitchFamily="18" charset="0"/>
                          </a:rPr>
                        </m:ctrlPr>
                      </m:sSupPr>
                      <m:e>
                        <m:r>
                          <a:rPr lang="en-US" sz="2200" b="0" i="1" smtClean="0">
                            <a:solidFill>
                              <a:schemeClr val="bg1"/>
                            </a:solidFill>
                            <a:latin typeface="Cambria Math" panose="02040503050406030204" pitchFamily="18" charset="0"/>
                          </a:rPr>
                          <m:t>𝑈</m:t>
                        </m:r>
                      </m:e>
                      <m:sup>
                        <m:r>
                          <a:rPr lang="en-US" sz="2200" b="0" i="1" smtClean="0">
                            <a:solidFill>
                              <a:schemeClr val="bg1"/>
                            </a:solidFill>
                            <a:latin typeface="Cambria Math" panose="02040503050406030204" pitchFamily="18" charset="0"/>
                          </a:rPr>
                          <m:t>′</m:t>
                        </m:r>
                      </m:sup>
                    </m:sSup>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=1 </m:t>
                    </m:r>
                    <m:r>
                      <a:rPr lang="ru-RU" sz="2200" b="0" i="1" smtClean="0">
                        <a:solidFill>
                          <a:schemeClr val="bg1"/>
                        </a:solidFill>
                        <a:latin typeface="Cambria Math" panose="02040503050406030204" pitchFamily="18" charset="0"/>
                      </a:rPr>
                      <m:t>если </m:t>
                    </m:r>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&gt;0 или 0.</m:t>
                    </m:r>
                  </m:oMath>
                </a14:m>
                <a:endParaRPr lang="ru-RU" sz="2200" b="0" dirty="0">
                  <a:solidFill>
                    <a:schemeClr val="bg1"/>
                  </a:solidFill>
                </a:endParaRPr>
              </a:p>
              <a:p>
                <a:r>
                  <a:rPr lang="ru-RU" sz="2200" b="1" u="sng" dirty="0">
                    <a:solidFill>
                      <a:schemeClr val="bg1"/>
                    </a:solidFill>
                  </a:rPr>
                  <a:t>Достоинства </a:t>
                </a:r>
                <a:r>
                  <a:rPr lang="en-US" sz="2200" b="1" u="sng" dirty="0" err="1">
                    <a:solidFill>
                      <a:schemeClr val="bg1"/>
                    </a:solidFill>
                  </a:rPr>
                  <a:t>ReLU</a:t>
                </a:r>
                <a:r>
                  <a:rPr lang="en-US" sz="2200" b="1" u="sng" dirty="0">
                    <a:solidFill>
                      <a:schemeClr val="bg1"/>
                    </a:solidFill>
                  </a:rPr>
                  <a:t>: </a:t>
                </a:r>
                <a:endParaRPr lang="ru-RU" sz="2200" b="1" u="sng" dirty="0">
                  <a:solidFill>
                    <a:schemeClr val="bg1"/>
                  </a:solidFill>
                </a:endParaRPr>
              </a:p>
              <a:p>
                <a:pPr lvl="1"/>
                <a:r>
                  <a:rPr lang="ru-RU" sz="2200" dirty="0">
                    <a:solidFill>
                      <a:schemeClr val="bg1"/>
                    </a:solidFill>
                  </a:rPr>
                  <a:t>Низкая вычисленная сложность </a:t>
                </a:r>
              </a:p>
              <a:p>
                <a:pPr lvl="1"/>
                <a:r>
                  <a:rPr lang="ru-RU" sz="2200" dirty="0">
                    <a:solidFill>
                      <a:schemeClr val="bg1"/>
                    </a:solidFill>
                  </a:rPr>
                  <a:t>Высокая потенциальная разрежённость</a:t>
                </a:r>
              </a:p>
              <a:p>
                <a:pPr lvl="1"/>
                <a:r>
                  <a:rPr lang="ru-RU" sz="2200" dirty="0">
                    <a:solidFill>
                      <a:schemeClr val="bg1"/>
                    </a:solidFill>
                  </a:rPr>
                  <a:t>Инвариантность к мультипликативным коэффициентам (</a:t>
                </a:r>
                <a14:m>
                  <m:oMath xmlns:m="http://schemas.openxmlformats.org/officeDocument/2006/math">
                    <m:r>
                      <a:rPr lang="en-US" sz="2200" i="1">
                        <a:solidFill>
                          <a:schemeClr val="bg1"/>
                        </a:solidFill>
                        <a:latin typeface="Cambria Math" panose="02040503050406030204" pitchFamily="18" charset="0"/>
                      </a:rPr>
                      <m:t>𝑅𝑒𝐿𝑈</m:t>
                    </m:r>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𝑎𝑥</m:t>
                        </m:r>
                      </m:e>
                    </m:d>
                    <m:r>
                      <a:rPr lang="en-US" sz="2200" i="1">
                        <a:solidFill>
                          <a:schemeClr val="bg1"/>
                        </a:solidFill>
                        <a:latin typeface="Cambria Math" panose="02040503050406030204" pitchFamily="18" charset="0"/>
                      </a:rPr>
                      <m:t>=</m:t>
                    </m:r>
                    <m:func>
                      <m:funcPr>
                        <m:ctrlPr>
                          <a:rPr lang="en-US" sz="2200" i="1">
                            <a:solidFill>
                              <a:schemeClr val="bg1"/>
                            </a:solidFill>
                            <a:latin typeface="Cambria Math" panose="02040503050406030204" pitchFamily="18" charset="0"/>
                          </a:rPr>
                        </m:ctrlPr>
                      </m:funcPr>
                      <m:fName>
                        <m:r>
                          <a:rPr lang="en-US" sz="2200" i="1">
                            <a:solidFill>
                              <a:schemeClr val="bg1"/>
                            </a:solidFill>
                            <a:latin typeface="Cambria Math" panose="02040503050406030204" pitchFamily="18" charset="0"/>
                          </a:rPr>
                          <m:t>𝑎</m:t>
                        </m:r>
                        <m:r>
                          <m:rPr>
                            <m:sty m:val="p"/>
                          </m:rPr>
                          <a:rPr lang="en-US" sz="2200">
                            <a:solidFill>
                              <a:schemeClr val="bg1"/>
                            </a:solidFill>
                            <a:latin typeface="Cambria Math" panose="02040503050406030204" pitchFamily="18" charset="0"/>
                          </a:rPr>
                          <m:t>max</m:t>
                        </m:r>
                      </m:fName>
                      <m:e>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𝑥</m:t>
                            </m:r>
                            <m:r>
                              <a:rPr lang="en-US" sz="2200" i="1">
                                <a:solidFill>
                                  <a:schemeClr val="bg1"/>
                                </a:solidFill>
                                <a:latin typeface="Cambria Math" panose="02040503050406030204" pitchFamily="18" charset="0"/>
                              </a:rPr>
                              <m:t>,0</m:t>
                            </m:r>
                          </m:e>
                        </m:d>
                      </m:e>
                    </m:func>
                    <m:r>
                      <a:rPr lang="en-US" sz="2200" i="1">
                        <a:solidFill>
                          <a:schemeClr val="bg1"/>
                        </a:solidFill>
                        <a:latin typeface="Cambria Math" panose="02040503050406030204" pitchFamily="18" charset="0"/>
                      </a:rPr>
                      <m:t>)</m:t>
                    </m:r>
                  </m:oMath>
                </a14:m>
                <a:endParaRPr lang="ru-RU" sz="2200" dirty="0">
                  <a:solidFill>
                    <a:schemeClr val="bg1"/>
                  </a:solidFill>
                </a:endParaRPr>
              </a:p>
              <a:p>
                <a:pPr lvl="1"/>
                <a:r>
                  <a:rPr lang="ru-RU" sz="2200" dirty="0">
                    <a:solidFill>
                      <a:schemeClr val="bg1"/>
                    </a:solidFill>
                  </a:rPr>
                  <a:t>Некоторая регуляризация, так как значения меньше нуля нули.</a:t>
                </a:r>
              </a:p>
              <a:p>
                <a:pPr lvl="1"/>
                <a:r>
                  <a:rPr lang="ru-RU" sz="2200" dirty="0">
                    <a:solidFill>
                      <a:schemeClr val="bg1"/>
                    </a:solidFill>
                  </a:rPr>
                  <a:t>Ускорение обучение (так как нули, но и веса в этой области не обучаются).</a:t>
                </a:r>
              </a:p>
              <a:p>
                <a:r>
                  <a:rPr lang="ru-RU" sz="2200" b="1" u="sng" dirty="0">
                    <a:solidFill>
                      <a:schemeClr val="bg1"/>
                    </a:solidFill>
                  </a:rPr>
                  <a:t>Недостатки </a:t>
                </a:r>
                <a:r>
                  <a:rPr lang="en-US" sz="2200" b="1" u="sng" dirty="0" err="1">
                    <a:solidFill>
                      <a:schemeClr val="bg1"/>
                    </a:solidFill>
                  </a:rPr>
                  <a:t>ReLU</a:t>
                </a:r>
                <a:r>
                  <a:rPr lang="en-US" sz="2200" dirty="0">
                    <a:solidFill>
                      <a:schemeClr val="bg1"/>
                    </a:solidFill>
                  </a:rPr>
                  <a:t> – </a:t>
                </a:r>
                <a:r>
                  <a:rPr lang="ru-RU" sz="2200" dirty="0">
                    <a:solidFill>
                      <a:schemeClr val="bg1"/>
                    </a:solidFill>
                  </a:rPr>
                  <a:t>если слишком много значений меньше нуля – происходит вымывание градиента и соответствующие веса не обучаются.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256370"/>
                <a:ext cx="10878671" cy="5011551"/>
              </a:xfrm>
              <a:blipFill>
                <a:blip r:embed="rId2"/>
                <a:stretch>
                  <a:fillRect l="-699" t="-1010"/>
                </a:stretch>
              </a:blipFill>
            </p:spPr>
            <p:txBody>
              <a:bodyPr/>
              <a:lstStyle/>
              <a:p>
                <a:r>
                  <a:rPr lang="ru-RU">
                    <a:noFill/>
                  </a:rPr>
                  <a:t> </a:t>
                </a:r>
              </a:p>
            </p:txBody>
          </p:sp>
        </mc:Fallback>
      </mc:AlternateContent>
      <p:graphicFrame>
        <p:nvGraphicFramePr>
          <p:cNvPr id="5" name="Диаграмма 4">
            <a:extLst>
              <a:ext uri="{FF2B5EF4-FFF2-40B4-BE49-F238E27FC236}">
                <a16:creationId xmlns:a16="http://schemas.microsoft.com/office/drawing/2014/main" id="{68ABB9A8-C84E-3942-A14C-3BD7E3D7CDF7}"/>
              </a:ext>
            </a:extLst>
          </p:cNvPr>
          <p:cNvGraphicFramePr>
            <a:graphicFrameLocks/>
          </p:cNvGraphicFramePr>
          <p:nvPr>
            <p:extLst>
              <p:ext uri="{D42A27DB-BD31-4B8C-83A1-F6EECF244321}">
                <p14:modId xmlns:p14="http://schemas.microsoft.com/office/powerpoint/2010/main" val="3964932259"/>
              </p:ext>
            </p:extLst>
          </p:nvPr>
        </p:nvGraphicFramePr>
        <p:xfrm>
          <a:off x="4182909" y="4606183"/>
          <a:ext cx="7704359" cy="198717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97A8B3-5B35-FD48-3CF2-C344307DBD28}"/>
                  </a:ext>
                </a:extLst>
              </p:cNvPr>
              <p:cNvSpPr txBox="1"/>
              <p:nvPr/>
            </p:nvSpPr>
            <p:spPr>
              <a:xfrm>
                <a:off x="340113" y="4889577"/>
                <a:ext cx="3172521" cy="641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i="1" smtClean="0">
                          <a:solidFill>
                            <a:schemeClr val="bg1"/>
                          </a:solidFill>
                          <a:latin typeface="Cambria Math" panose="02040503050406030204" pitchFamily="18" charset="0"/>
                        </a:rPr>
                        <m:t>P</m:t>
                      </m:r>
                      <m:r>
                        <a:rPr lang="en-US" sz="1600" i="1">
                          <a:solidFill>
                            <a:schemeClr val="bg1"/>
                          </a:solidFill>
                          <a:latin typeface="Cambria Math" panose="02040503050406030204" pitchFamily="18" charset="0"/>
                        </a:rPr>
                        <m:t>𝑅𝑒𝐿𝑈</m:t>
                      </m:r>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 </m:t>
                      </m:r>
                      <m:d>
                        <m:dPr>
                          <m:begChr m:val="{"/>
                          <m:endChr m:val=""/>
                          <m:ctrlPr>
                            <a:rPr lang="en-US" sz="1600" i="1">
                              <a:solidFill>
                                <a:schemeClr val="bg1"/>
                              </a:solidFill>
                              <a:latin typeface="Cambria Math" panose="02040503050406030204" pitchFamily="18" charset="0"/>
                            </a:rPr>
                          </m:ctrlPr>
                        </m:dPr>
                        <m:e>
                          <m:eqArr>
                            <m:eqArrPr>
                              <m:ctrlPr>
                                <a:rPr lang="en-US" sz="1600" i="1">
                                  <a:solidFill>
                                    <a:schemeClr val="bg1"/>
                                  </a:solidFill>
                                  <a:latin typeface="Cambria Math" panose="02040503050406030204" pitchFamily="18" charset="0"/>
                                </a:rPr>
                              </m:ctrlPr>
                            </m:eqArrPr>
                            <m:e>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&gt;0</m:t>
                              </m:r>
                            </m:e>
                            <m:e>
                              <m:r>
                                <a:rPr lang="en-US" sz="1600" i="1">
                                  <a:solidFill>
                                    <a:schemeClr val="bg1"/>
                                  </a:solidFill>
                                  <a:latin typeface="Cambria Math" panose="02040503050406030204" pitchFamily="18" charset="0"/>
                                </a:rPr>
                                <m:t>𝛼</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≤0</m:t>
                              </m:r>
                            </m:e>
                          </m:eqArr>
                        </m:e>
                      </m:d>
                    </m:oMath>
                  </m:oMathPara>
                </a14:m>
                <a:endParaRPr lang="ru-RU" sz="1600" dirty="0"/>
              </a:p>
            </p:txBody>
          </p:sp>
        </mc:Choice>
        <mc:Fallback xmlns="">
          <p:sp>
            <p:nvSpPr>
              <p:cNvPr id="6" name="TextBox 5">
                <a:extLst>
                  <a:ext uri="{FF2B5EF4-FFF2-40B4-BE49-F238E27FC236}">
                    <a16:creationId xmlns:a16="http://schemas.microsoft.com/office/drawing/2014/main" id="{9897A8B3-5B35-FD48-3CF2-C344307DBD28}"/>
                  </a:ext>
                </a:extLst>
              </p:cNvPr>
              <p:cNvSpPr txBox="1">
                <a:spLocks noRot="1" noChangeAspect="1" noMove="1" noResize="1" noEditPoints="1" noAdjustHandles="1" noChangeArrowheads="1" noChangeShapeType="1" noTextEdit="1"/>
              </p:cNvSpPr>
              <p:nvPr/>
            </p:nvSpPr>
            <p:spPr>
              <a:xfrm>
                <a:off x="340113" y="4889577"/>
                <a:ext cx="3172521" cy="641586"/>
              </a:xfrm>
              <a:prstGeom prst="rect">
                <a:avLst/>
              </a:prstGeom>
              <a:blipFill>
                <a:blip r:embed="rId4"/>
                <a:stretch>
                  <a:fillRect t="-180769" b="-2596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D85735-1C22-0B42-6A15-9E5679944086}"/>
                  </a:ext>
                </a:extLst>
              </p:cNvPr>
              <p:cNvSpPr txBox="1"/>
              <p:nvPr/>
            </p:nvSpPr>
            <p:spPr>
              <a:xfrm>
                <a:off x="-239751" y="5599771"/>
                <a:ext cx="4689087" cy="641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𝐸𝐿𝑈</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𝑥</m:t>
                          </m:r>
                        </m:e>
                      </m:d>
                      <m:r>
                        <a:rPr lang="en-US" sz="1600" b="0" i="1" smtClean="0">
                          <a:solidFill>
                            <a:schemeClr val="bg1"/>
                          </a:solidFill>
                          <a:latin typeface="Cambria Math" panose="02040503050406030204" pitchFamily="18" charset="0"/>
                        </a:rPr>
                        <m:t>= </m:t>
                      </m:r>
                      <m:d>
                        <m:dPr>
                          <m:begChr m:val="{"/>
                          <m:endChr m:val=""/>
                          <m:ctrlPr>
                            <a:rPr lang="en-US" sz="1600" b="0" i="1" smtClean="0">
                              <a:solidFill>
                                <a:schemeClr val="bg1"/>
                              </a:solidFill>
                              <a:latin typeface="Cambria Math" panose="02040503050406030204" pitchFamily="18" charset="0"/>
                            </a:rPr>
                          </m:ctrlPr>
                        </m:dPr>
                        <m:e>
                          <m:eqArr>
                            <m:eqArrPr>
                              <m:ctrlPr>
                                <a:rPr lang="en-US" sz="1600" b="0" i="1" smtClean="0">
                                  <a:solidFill>
                                    <a:schemeClr val="bg1"/>
                                  </a:solidFill>
                                  <a:latin typeface="Cambria Math" panose="02040503050406030204" pitchFamily="18" charset="0"/>
                                </a:rPr>
                              </m:ctrlPr>
                            </m:eqArrPr>
                            <m:e>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&gt;0</m:t>
                              </m:r>
                            </m:e>
                            <m:e>
                              <m:r>
                                <a:rPr lang="en-US" sz="1600" b="0" i="1" smtClean="0">
                                  <a:solidFill>
                                    <a:schemeClr val="bg1"/>
                                  </a:solidFill>
                                  <a:latin typeface="Cambria Math" panose="02040503050406030204" pitchFamily="18" charset="0"/>
                                </a:rPr>
                                <m:t>𝛼</m:t>
                              </m:r>
                              <m:d>
                                <m:dPr>
                                  <m:ctrlPr>
                                    <a:rPr lang="en-US" sz="1600" b="0" i="1" smtClean="0">
                                      <a:solidFill>
                                        <a:schemeClr val="bg1"/>
                                      </a:solidFill>
                                      <a:latin typeface="Cambria Math" panose="02040503050406030204" pitchFamily="18" charset="0"/>
                                    </a:rPr>
                                  </m:ctrlPr>
                                </m:dPr>
                                <m:e>
                                  <m:func>
                                    <m:funcPr>
                                      <m:ctrlPr>
                                        <a:rPr lang="en-US" sz="1600" b="0" i="1" smtClean="0">
                                          <a:solidFill>
                                            <a:schemeClr val="bg1"/>
                                          </a:solidFill>
                                          <a:latin typeface="Cambria Math" panose="02040503050406030204" pitchFamily="18" charset="0"/>
                                        </a:rPr>
                                      </m:ctrlPr>
                                    </m:funcPr>
                                    <m:fName>
                                      <m:r>
                                        <m:rPr>
                                          <m:sty m:val="p"/>
                                        </m:rPr>
                                        <a:rPr lang="en-US" sz="1600" b="0" i="0" smtClean="0">
                                          <a:solidFill>
                                            <a:schemeClr val="bg1"/>
                                          </a:solidFill>
                                          <a:latin typeface="Cambria Math" panose="02040503050406030204" pitchFamily="18" charset="0"/>
                                        </a:rPr>
                                        <m:t>exp</m:t>
                                      </m:r>
                                    </m:fName>
                                    <m:e>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𝑥</m:t>
                                          </m:r>
                                        </m:e>
                                      </m:d>
                                      <m:r>
                                        <a:rPr lang="en-US" sz="1600" b="0" i="1" smtClean="0">
                                          <a:solidFill>
                                            <a:schemeClr val="bg1"/>
                                          </a:solidFill>
                                          <a:latin typeface="Cambria Math" panose="02040503050406030204" pitchFamily="18" charset="0"/>
                                        </a:rPr>
                                        <m:t>−1</m:t>
                                      </m:r>
                                    </m:e>
                                  </m:func>
                                </m:e>
                              </m:d>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≤0</m:t>
                              </m:r>
                            </m:e>
                          </m:eqArr>
                        </m:e>
                      </m:d>
                    </m:oMath>
                  </m:oMathPara>
                </a14:m>
                <a:endParaRPr lang="ru-RU" dirty="0"/>
              </a:p>
            </p:txBody>
          </p:sp>
        </mc:Choice>
        <mc:Fallback xmlns="">
          <p:sp>
            <p:nvSpPr>
              <p:cNvPr id="10" name="TextBox 9">
                <a:extLst>
                  <a:ext uri="{FF2B5EF4-FFF2-40B4-BE49-F238E27FC236}">
                    <a16:creationId xmlns:a16="http://schemas.microsoft.com/office/drawing/2014/main" id="{FBD85735-1C22-0B42-6A15-9E5679944086}"/>
                  </a:ext>
                </a:extLst>
              </p:cNvPr>
              <p:cNvSpPr txBox="1">
                <a:spLocks noRot="1" noChangeAspect="1" noMove="1" noResize="1" noEditPoints="1" noAdjustHandles="1" noChangeArrowheads="1" noChangeShapeType="1" noTextEdit="1"/>
              </p:cNvSpPr>
              <p:nvPr/>
            </p:nvSpPr>
            <p:spPr>
              <a:xfrm>
                <a:off x="-239751" y="5599771"/>
                <a:ext cx="4689087" cy="641586"/>
              </a:xfrm>
              <a:prstGeom prst="rect">
                <a:avLst/>
              </a:prstGeom>
              <a:blipFill>
                <a:blip r:embed="rId5"/>
                <a:stretch>
                  <a:fillRect t="-186275" b="-264706"/>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D71490F9-488E-284C-8746-F44C90F487BB}"/>
              </a:ext>
            </a:extLst>
          </p:cNvPr>
          <p:cNvSpPr txBox="1"/>
          <p:nvPr/>
        </p:nvSpPr>
        <p:spPr>
          <a:xfrm>
            <a:off x="419372" y="4583421"/>
            <a:ext cx="6200078" cy="338554"/>
          </a:xfrm>
          <a:prstGeom prst="rect">
            <a:avLst/>
          </a:prstGeom>
          <a:noFill/>
        </p:spPr>
        <p:txBody>
          <a:bodyPr wrap="square">
            <a:spAutoFit/>
          </a:bodyPr>
          <a:lstStyle/>
          <a:p>
            <a:r>
              <a:rPr lang="en-US" sz="1600" b="1" u="sng" dirty="0" err="1">
                <a:solidFill>
                  <a:schemeClr val="bg1"/>
                </a:solidFill>
              </a:rPr>
              <a:t>Др</a:t>
            </a:r>
            <a:r>
              <a:rPr lang="ru-RU" sz="1600" b="1" u="sng" dirty="0" err="1">
                <a:solidFill>
                  <a:schemeClr val="bg1"/>
                </a:solidFill>
              </a:rPr>
              <a:t>угие</a:t>
            </a:r>
            <a:r>
              <a:rPr lang="ru-RU" sz="1600" b="1" u="sng" dirty="0">
                <a:solidFill>
                  <a:schemeClr val="bg1"/>
                </a:solidFill>
              </a:rPr>
              <a:t> виды </a:t>
            </a:r>
            <a:r>
              <a:rPr lang="en-US" sz="1600" b="1" u="sng" dirty="0" err="1">
                <a:solidFill>
                  <a:schemeClr val="bg1"/>
                </a:solidFill>
              </a:rPr>
              <a:t>ReLU</a:t>
            </a:r>
            <a:r>
              <a:rPr lang="en-US" sz="1600" b="1" u="sng" dirty="0">
                <a:solidFill>
                  <a:schemeClr val="bg1"/>
                </a:solidFill>
              </a:rPr>
              <a:t>: </a:t>
            </a:r>
            <a:endParaRPr lang="ru-RU" sz="1600" b="1" u="sng" dirty="0">
              <a:solidFill>
                <a:schemeClr val="bg1"/>
              </a:solidFill>
            </a:endParaRPr>
          </a:p>
        </p:txBody>
      </p:sp>
    </p:spTree>
    <p:extLst>
      <p:ext uri="{BB962C8B-B14F-4D97-AF65-F5344CB8AC3E}">
        <p14:creationId xmlns:p14="http://schemas.microsoft.com/office/powerpoint/2010/main" val="35054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1202</Words>
  <Application>Microsoft Office PowerPoint</Application>
  <PresentationFormat>Широкоэкранный</PresentationFormat>
  <Paragraphs>285</Paragraphs>
  <Slides>28</Slides>
  <Notes>0</Notes>
  <HiddenSlides>20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28</vt:i4>
      </vt:variant>
    </vt:vector>
  </HeadingPairs>
  <TitlesOfParts>
    <vt:vector size="35" baseType="lpstr">
      <vt:lpstr>Arial</vt:lpstr>
      <vt:lpstr>Calibri</vt:lpstr>
      <vt:lpstr>Calibri Light</vt:lpstr>
      <vt:lpstr>Cambria Math</vt:lpstr>
      <vt:lpstr>Georgia</vt:lpstr>
      <vt:lpstr>Times New Roman</vt:lpstr>
      <vt:lpstr>Тема Office</vt:lpstr>
      <vt:lpstr>Презентация PowerPoint</vt:lpstr>
      <vt:lpstr>Методы регуляризации</vt:lpstr>
      <vt:lpstr>Регуляризация функции потерь</vt:lpstr>
      <vt:lpstr>Метод Дропаут (Dropout)</vt:lpstr>
      <vt:lpstr>DropOut для изображений</vt:lpstr>
      <vt:lpstr>Примеры аугментации</vt:lpstr>
      <vt:lpstr>Современные примеры аугментации</vt:lpstr>
      <vt:lpstr>AlexNet (2012)</vt:lpstr>
      <vt:lpstr>Функция активации ReLU</vt:lpstr>
      <vt:lpstr>Функция активации ReLU</vt:lpstr>
      <vt:lpstr>Функция активации нелинейный ReLU</vt:lpstr>
      <vt:lpstr>Виды операций локального Pooling</vt:lpstr>
      <vt:lpstr>Виды операций локального Pooling</vt:lpstr>
      <vt:lpstr>Типы метода Дропаут (Dropout)</vt:lpstr>
      <vt:lpstr>Особенности метода Дропаут</vt:lpstr>
      <vt:lpstr>Соадоптация слоев нейронной сети</vt:lpstr>
      <vt:lpstr>Типы Дропаут (Dropout)</vt:lpstr>
      <vt:lpstr>Соадоптация слоев нейронной сети</vt:lpstr>
      <vt:lpstr>Регуляризация обновлений</vt:lpstr>
      <vt:lpstr>Презентация PowerPoint</vt:lpstr>
      <vt:lpstr>Нелинейные ReLU</vt:lpstr>
      <vt:lpstr>Нелинейные ReLU</vt:lpstr>
      <vt:lpstr>Регуляризация функции потерь</vt:lpstr>
      <vt:lpstr>Регуляризация функции потерь L_1</vt:lpstr>
      <vt:lpstr>Регуляризация функции потерь L_2</vt:lpstr>
      <vt:lpstr>Методы регуляризации</vt:lpstr>
      <vt:lpstr>Типы метода Дропаут (Dropout)</vt:lpstr>
      <vt:lpstr>Инициализация весов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282</cp:revision>
  <dcterms:created xsi:type="dcterms:W3CDTF">2021-09-13T05:13:58Z</dcterms:created>
  <dcterms:modified xsi:type="dcterms:W3CDTF">2022-07-08T14:47:16Z</dcterms:modified>
</cp:coreProperties>
</file>